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sldIdLst>
    <p:sldId id="258" r:id="rId2"/>
    <p:sldId id="312" r:id="rId3"/>
    <p:sldId id="320" r:id="rId4"/>
    <p:sldId id="326" r:id="rId5"/>
    <p:sldId id="323" r:id="rId6"/>
    <p:sldId id="324" r:id="rId7"/>
    <p:sldId id="322" r:id="rId8"/>
    <p:sldId id="327" r:id="rId9"/>
    <p:sldId id="325" r:id="rId10"/>
    <p:sldId id="329" r:id="rId11"/>
    <p:sldId id="330" r:id="rId12"/>
    <p:sldId id="328" r:id="rId13"/>
    <p:sldId id="332" r:id="rId14"/>
    <p:sldId id="331" r:id="rId15"/>
    <p:sldId id="334" r:id="rId16"/>
    <p:sldId id="335" r:id="rId17"/>
    <p:sldId id="336" r:id="rId18"/>
    <p:sldId id="337" r:id="rId19"/>
    <p:sldId id="338" r:id="rId20"/>
    <p:sldId id="339" r:id="rId21"/>
    <p:sldId id="340" r:id="rId22"/>
    <p:sldId id="341" r:id="rId23"/>
    <p:sldId id="333" r:id="rId24"/>
    <p:sldId id="342" r:id="rId25"/>
    <p:sldId id="343" r:id="rId26"/>
    <p:sldId id="321"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914400" rtl="0" eaLnBrk="1" latinLnBrk="0" hangingPunct="1">
      <a:defRPr sz="2400" kern="1200">
        <a:solidFill>
          <a:schemeClr val="tx1"/>
        </a:solidFill>
        <a:latin typeface="Times New Roman" pitchFamily="1" charset="0"/>
        <a:ea typeface="+mn-ea"/>
        <a:cs typeface="+mn-cs"/>
      </a:defRPr>
    </a:lvl6pPr>
    <a:lvl7pPr marL="2743200" algn="l" defTabSz="914400" rtl="0" eaLnBrk="1" latinLnBrk="0" hangingPunct="1">
      <a:defRPr sz="2400" kern="1200">
        <a:solidFill>
          <a:schemeClr val="tx1"/>
        </a:solidFill>
        <a:latin typeface="Times New Roman" pitchFamily="1" charset="0"/>
        <a:ea typeface="+mn-ea"/>
        <a:cs typeface="+mn-cs"/>
      </a:defRPr>
    </a:lvl7pPr>
    <a:lvl8pPr marL="3200400" algn="l" defTabSz="914400" rtl="0" eaLnBrk="1" latinLnBrk="0" hangingPunct="1">
      <a:defRPr sz="2400" kern="1200">
        <a:solidFill>
          <a:schemeClr val="tx1"/>
        </a:solidFill>
        <a:latin typeface="Times New Roman" pitchFamily="1" charset="0"/>
        <a:ea typeface="+mn-ea"/>
        <a:cs typeface="+mn-cs"/>
      </a:defRPr>
    </a:lvl8pPr>
    <a:lvl9pPr marL="3657600" algn="l" defTabSz="9144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3" autoAdjust="0"/>
    <p:restoredTop sz="94660" autoAdjust="0"/>
  </p:normalViewPr>
  <p:slideViewPr>
    <p:cSldViewPr>
      <p:cViewPr varScale="1">
        <p:scale>
          <a:sx n="161" d="100"/>
          <a:sy n="161" d="100"/>
        </p:scale>
        <p:origin x="1716" y="114"/>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itchFamily="1" charset="0"/>
              </a:defRPr>
            </a:lvl1pPr>
          </a:lstStyle>
          <a:p>
            <a:pPr>
              <a:defRPr/>
            </a:pPr>
            <a:endParaRPr lang="en-US" alt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itchFamily="1" charset="0"/>
              </a:defRPr>
            </a:lvl1pPr>
          </a:lstStyle>
          <a:p>
            <a:pPr>
              <a:defRPr/>
            </a:pPr>
            <a:fld id="{4897B4CA-D91E-4EF6-80B6-8DAF88CE568C}" type="slidenum">
              <a:rPr lang="en-US" altLang="en-US"/>
              <a:pPr>
                <a:defRPr/>
              </a:pPr>
              <a:t>‹#›</a:t>
            </a:fld>
            <a:endParaRPr lang="en-US" altLang="en-US"/>
          </a:p>
        </p:txBody>
      </p:sp>
    </p:spTree>
    <p:extLst>
      <p:ext uri="{BB962C8B-B14F-4D97-AF65-F5344CB8AC3E}">
        <p14:creationId xmlns:p14="http://schemas.microsoft.com/office/powerpoint/2010/main" val="4196560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 charset="0"/>
              </a:defRPr>
            </a:lvl1pPr>
            <a:lvl2pPr marL="742950" indent="-285750" eaLnBrk="0" hangingPunct="0">
              <a:spcBef>
                <a:spcPct val="30000"/>
              </a:spcBef>
              <a:defRPr sz="1200">
                <a:solidFill>
                  <a:schemeClr val="tx1"/>
                </a:solidFill>
                <a:latin typeface="Times New Roman" pitchFamily="1" charset="0"/>
              </a:defRPr>
            </a:lvl2pPr>
            <a:lvl3pPr marL="1143000" indent="-228600" eaLnBrk="0" hangingPunct="0">
              <a:spcBef>
                <a:spcPct val="30000"/>
              </a:spcBef>
              <a:defRPr sz="1200">
                <a:solidFill>
                  <a:schemeClr val="tx1"/>
                </a:solidFill>
                <a:latin typeface="Times New Roman" pitchFamily="1" charset="0"/>
              </a:defRPr>
            </a:lvl3pPr>
            <a:lvl4pPr marL="1600200" indent="-228600" eaLnBrk="0" hangingPunct="0">
              <a:spcBef>
                <a:spcPct val="30000"/>
              </a:spcBef>
              <a:defRPr sz="1200">
                <a:solidFill>
                  <a:schemeClr val="tx1"/>
                </a:solidFill>
                <a:latin typeface="Times New Roman" pitchFamily="1" charset="0"/>
              </a:defRPr>
            </a:lvl4pPr>
            <a:lvl5pPr marL="2057400" indent="-228600" eaLnBrk="0" hangingPunct="0">
              <a:spcBef>
                <a:spcPct val="30000"/>
              </a:spcBef>
              <a:defRPr sz="1200">
                <a:solidFill>
                  <a:schemeClr val="tx1"/>
                </a:solidFill>
                <a:latin typeface="Times New Roman" pitchFamily="1" charset="0"/>
              </a:defRPr>
            </a:lvl5pPr>
            <a:lvl6pPr marL="2514600" indent="-228600" eaLnBrk="0" fontAlgn="base" hangingPunct="0">
              <a:spcBef>
                <a:spcPct val="30000"/>
              </a:spcBef>
              <a:spcAft>
                <a:spcPct val="0"/>
              </a:spcAft>
              <a:defRPr sz="1200">
                <a:solidFill>
                  <a:schemeClr val="tx1"/>
                </a:solidFill>
                <a:latin typeface="Times New Roman" pitchFamily="1" charset="0"/>
              </a:defRPr>
            </a:lvl6pPr>
            <a:lvl7pPr marL="2971800" indent="-228600" eaLnBrk="0" fontAlgn="base" hangingPunct="0">
              <a:spcBef>
                <a:spcPct val="30000"/>
              </a:spcBef>
              <a:spcAft>
                <a:spcPct val="0"/>
              </a:spcAft>
              <a:defRPr sz="1200">
                <a:solidFill>
                  <a:schemeClr val="tx1"/>
                </a:solidFill>
                <a:latin typeface="Times New Roman" pitchFamily="1" charset="0"/>
              </a:defRPr>
            </a:lvl7pPr>
            <a:lvl8pPr marL="3429000" indent="-228600" eaLnBrk="0" fontAlgn="base" hangingPunct="0">
              <a:spcBef>
                <a:spcPct val="30000"/>
              </a:spcBef>
              <a:spcAft>
                <a:spcPct val="0"/>
              </a:spcAft>
              <a:defRPr sz="1200">
                <a:solidFill>
                  <a:schemeClr val="tx1"/>
                </a:solidFill>
                <a:latin typeface="Times New Roman" pitchFamily="1" charset="0"/>
              </a:defRPr>
            </a:lvl8pPr>
            <a:lvl9pPr marL="3886200" indent="-228600" eaLnBrk="0" fontAlgn="base" hangingPunct="0">
              <a:spcBef>
                <a:spcPct val="30000"/>
              </a:spcBef>
              <a:spcAft>
                <a:spcPct val="0"/>
              </a:spcAft>
              <a:defRPr sz="1200">
                <a:solidFill>
                  <a:schemeClr val="tx1"/>
                </a:solidFill>
                <a:latin typeface="Times New Roman" pitchFamily="1" charset="0"/>
              </a:defRPr>
            </a:lvl9pPr>
          </a:lstStyle>
          <a:p>
            <a:pPr>
              <a:spcBef>
                <a:spcPct val="0"/>
              </a:spcBef>
            </a:pPr>
            <a:fld id="{9B010843-78BF-4AF1-BC9E-449372DC4686}" type="slidenum">
              <a:rPr lang="en-US" altLang="en-US" smtClean="0">
                <a:latin typeface="Times" pitchFamily="1" charset="0"/>
              </a:rPr>
              <a:pPr>
                <a:spcBef>
                  <a:spcPct val="0"/>
                </a:spcBef>
              </a:pPr>
              <a:t>1</a:t>
            </a:fld>
            <a:endParaRPr lang="en-US" altLang="en-US" dirty="0" smtClean="0">
              <a:latin typeface="Times"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545F119-1766-4E61-814D-CBE997A4EEA5}" type="slidenum">
              <a:rPr lang="en-US" altLang="en-US"/>
              <a:pPr>
                <a:defRPr/>
              </a:pPr>
              <a:t>‹#›</a:t>
            </a:fld>
            <a:endParaRPr lang="en-US" altLang="en-US"/>
          </a:p>
        </p:txBody>
      </p:sp>
    </p:spTree>
    <p:extLst>
      <p:ext uri="{BB962C8B-B14F-4D97-AF65-F5344CB8AC3E}">
        <p14:creationId xmlns:p14="http://schemas.microsoft.com/office/powerpoint/2010/main" val="246731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E8523C30-193C-4DB2-8F7F-21FBF18C1197}" type="slidenum">
              <a:rPr lang="en-US" altLang="en-US"/>
              <a:pPr>
                <a:defRPr/>
              </a:pPr>
              <a:t>‹#›</a:t>
            </a:fld>
            <a:endParaRPr lang="en-US" altLang="en-US"/>
          </a:p>
        </p:txBody>
      </p:sp>
    </p:spTree>
    <p:extLst>
      <p:ext uri="{BB962C8B-B14F-4D97-AF65-F5344CB8AC3E}">
        <p14:creationId xmlns:p14="http://schemas.microsoft.com/office/powerpoint/2010/main" val="4806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286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63753D42-8428-4047-89B3-5401345DB277}" type="slidenum">
              <a:rPr lang="en-US" altLang="en-US"/>
              <a:pPr>
                <a:defRPr/>
              </a:pPr>
              <a:t>‹#›</a:t>
            </a:fld>
            <a:endParaRPr lang="en-US" altLang="en-US"/>
          </a:p>
        </p:txBody>
      </p:sp>
    </p:spTree>
    <p:extLst>
      <p:ext uri="{BB962C8B-B14F-4D97-AF65-F5344CB8AC3E}">
        <p14:creationId xmlns:p14="http://schemas.microsoft.com/office/powerpoint/2010/main" val="26105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43608" y="1340768"/>
            <a:ext cx="754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D60FB86-5A75-4401-94B8-EF561F20F414}" type="slidenum">
              <a:rPr lang="en-US" altLang="en-US"/>
              <a:pPr>
                <a:defRPr/>
              </a:pPr>
              <a:t>‹#›</a:t>
            </a:fld>
            <a:endParaRPr lang="en-US" altLang="en-US"/>
          </a:p>
        </p:txBody>
      </p:sp>
    </p:spTree>
    <p:extLst>
      <p:ext uri="{BB962C8B-B14F-4D97-AF65-F5344CB8AC3E}">
        <p14:creationId xmlns:p14="http://schemas.microsoft.com/office/powerpoint/2010/main" val="900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227AA8E0-21FA-44DD-A8C5-1DFBFE2FC03F}" type="slidenum">
              <a:rPr lang="en-US" altLang="en-US"/>
              <a:pPr>
                <a:defRPr/>
              </a:pPr>
              <a:t>‹#›</a:t>
            </a:fld>
            <a:endParaRPr lang="en-US" altLang="en-US"/>
          </a:p>
        </p:txBody>
      </p:sp>
    </p:spTree>
    <p:extLst>
      <p:ext uri="{BB962C8B-B14F-4D97-AF65-F5344CB8AC3E}">
        <p14:creationId xmlns:p14="http://schemas.microsoft.com/office/powerpoint/2010/main" val="15394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6"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7"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2B5AE2FA-392A-49A8-BB1D-2940D269FA89}" type="slidenum">
              <a:rPr lang="en-US" altLang="en-US"/>
              <a:pPr>
                <a:defRPr/>
              </a:pPr>
              <a:t>‹#›</a:t>
            </a:fld>
            <a:endParaRPr lang="en-US" altLang="en-US"/>
          </a:p>
        </p:txBody>
      </p:sp>
    </p:spTree>
    <p:extLst>
      <p:ext uri="{BB962C8B-B14F-4D97-AF65-F5344CB8AC3E}">
        <p14:creationId xmlns:p14="http://schemas.microsoft.com/office/powerpoint/2010/main" val="370515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ltLang="en-US"/>
              <a:t>© Lethbridge/Laganière 2005</a:t>
            </a:r>
          </a:p>
        </p:txBody>
      </p:sp>
      <p:sp>
        <p:nvSpPr>
          <p:cNvPr id="8" name="Footer Placeholder 7"/>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9" name="Slide Number Placeholder 8"/>
          <p:cNvSpPr>
            <a:spLocks noGrp="1"/>
          </p:cNvSpPr>
          <p:nvPr>
            <p:ph type="sldNum" sz="quarter" idx="12"/>
          </p:nvPr>
        </p:nvSpPr>
        <p:spPr/>
        <p:txBody>
          <a:bodyPr/>
          <a:lstStyle>
            <a:lvl1pPr>
              <a:defRPr/>
            </a:lvl1pPr>
          </a:lstStyle>
          <a:p>
            <a:pPr>
              <a:defRPr/>
            </a:pPr>
            <a:fld id="{FF8F973A-35BC-4002-BBC7-B927EE44FB62}" type="slidenum">
              <a:rPr lang="en-US" altLang="en-US"/>
              <a:pPr>
                <a:defRPr/>
              </a:pPr>
              <a:t>‹#›</a:t>
            </a:fld>
            <a:endParaRPr lang="en-US" altLang="en-US"/>
          </a:p>
        </p:txBody>
      </p:sp>
    </p:spTree>
    <p:extLst>
      <p:ext uri="{BB962C8B-B14F-4D97-AF65-F5344CB8AC3E}">
        <p14:creationId xmlns:p14="http://schemas.microsoft.com/office/powerpoint/2010/main" val="328165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ltLang="en-US"/>
              <a:t>© Lethbridge/Laganière 2005</a:t>
            </a:r>
          </a:p>
        </p:txBody>
      </p:sp>
      <p:sp>
        <p:nvSpPr>
          <p:cNvPr id="4" name="Footer Placeholder 3"/>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5" name="Slide Number Placeholder 4"/>
          <p:cNvSpPr>
            <a:spLocks noGrp="1"/>
          </p:cNvSpPr>
          <p:nvPr>
            <p:ph type="sldNum" sz="quarter" idx="12"/>
          </p:nvPr>
        </p:nvSpPr>
        <p:spPr/>
        <p:txBody>
          <a:bodyPr/>
          <a:lstStyle>
            <a:lvl1pPr>
              <a:defRPr/>
            </a:lvl1pPr>
          </a:lstStyle>
          <a:p>
            <a:pPr>
              <a:defRPr/>
            </a:pPr>
            <a:fld id="{3F2423AD-3DAE-4623-82FC-9A9196D3AAFD}" type="slidenum">
              <a:rPr lang="en-US" altLang="en-US"/>
              <a:pPr>
                <a:defRPr/>
              </a:pPr>
              <a:t>‹#›</a:t>
            </a:fld>
            <a:endParaRPr lang="en-US" altLang="en-US"/>
          </a:p>
        </p:txBody>
      </p:sp>
    </p:spTree>
    <p:extLst>
      <p:ext uri="{BB962C8B-B14F-4D97-AF65-F5344CB8AC3E}">
        <p14:creationId xmlns:p14="http://schemas.microsoft.com/office/powerpoint/2010/main" val="155855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a:t>© Lethbridge/Laganière 2005</a:t>
            </a:r>
          </a:p>
        </p:txBody>
      </p:sp>
      <p:sp>
        <p:nvSpPr>
          <p:cNvPr id="3" name="Footer Placeholder 2"/>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4" name="Slide Number Placeholder 3"/>
          <p:cNvSpPr>
            <a:spLocks noGrp="1"/>
          </p:cNvSpPr>
          <p:nvPr>
            <p:ph type="sldNum" sz="quarter" idx="12"/>
          </p:nvPr>
        </p:nvSpPr>
        <p:spPr/>
        <p:txBody>
          <a:bodyPr/>
          <a:lstStyle>
            <a:lvl1pPr>
              <a:defRPr/>
            </a:lvl1pPr>
          </a:lstStyle>
          <a:p>
            <a:pPr>
              <a:defRPr/>
            </a:pPr>
            <a:fld id="{017D2109-55CC-436C-9010-9B8DC001F68B}" type="slidenum">
              <a:rPr lang="en-US" altLang="en-US"/>
              <a:pPr>
                <a:defRPr/>
              </a:pPr>
              <a:t>‹#›</a:t>
            </a:fld>
            <a:endParaRPr lang="en-US" altLang="en-US"/>
          </a:p>
        </p:txBody>
      </p:sp>
    </p:spTree>
    <p:extLst>
      <p:ext uri="{BB962C8B-B14F-4D97-AF65-F5344CB8AC3E}">
        <p14:creationId xmlns:p14="http://schemas.microsoft.com/office/powerpoint/2010/main" val="188868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D29E4755-2D9D-4AC6-A7B5-390BBE9B7C98}" type="slidenum">
              <a:rPr lang="en-US" altLang="en-US"/>
              <a:pPr>
                <a:defRPr/>
              </a:pPr>
              <a:t>‹#›</a:t>
            </a:fld>
            <a:endParaRPr lang="en-US" altLang="en-US"/>
          </a:p>
        </p:txBody>
      </p:sp>
    </p:spTree>
    <p:extLst>
      <p:ext uri="{BB962C8B-B14F-4D97-AF65-F5344CB8AC3E}">
        <p14:creationId xmlns:p14="http://schemas.microsoft.com/office/powerpoint/2010/main" val="199828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B9B90135-3A83-44E4-A24A-363D6987E009}" type="slidenum">
              <a:rPr lang="en-US" altLang="en-US"/>
              <a:pPr>
                <a:defRPr/>
              </a:pPr>
              <a:t>‹#›</a:t>
            </a:fld>
            <a:endParaRPr lang="en-US" altLang="en-US"/>
          </a:p>
        </p:txBody>
      </p:sp>
    </p:spTree>
    <p:extLst>
      <p:ext uri="{BB962C8B-B14F-4D97-AF65-F5344CB8AC3E}">
        <p14:creationId xmlns:p14="http://schemas.microsoft.com/office/powerpoint/2010/main" val="415108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30275" y="6021388"/>
            <a:ext cx="49371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8"/>
          <p:cNvGrpSpPr>
            <a:grpSpLocks/>
          </p:cNvGrpSpPr>
          <p:nvPr userDrawn="1"/>
        </p:nvGrpSpPr>
        <p:grpSpPr bwMode="auto">
          <a:xfrm>
            <a:off x="215900" y="1295400"/>
            <a:ext cx="1074738" cy="5281613"/>
            <a:chOff x="136" y="768"/>
            <a:chExt cx="677" cy="3327"/>
          </a:xfrm>
        </p:grpSpPr>
        <p:pic>
          <p:nvPicPr>
            <p:cNvPr id="1033"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8" name="Rectangle 3"/>
          <p:cNvSpPr>
            <a:spLocks noGrp="1" noChangeArrowheads="1"/>
          </p:cNvSpPr>
          <p:nvPr>
            <p:ph type="title"/>
          </p:nvPr>
        </p:nvSpPr>
        <p:spPr bwMode="auto">
          <a:xfrm>
            <a:off x="381000" y="2286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4"/>
          <p:cNvSpPr>
            <a:spLocks noGrp="1" noChangeArrowheads="1"/>
          </p:cNvSpPr>
          <p:nvPr>
            <p:ph type="body" idx="1"/>
          </p:nvPr>
        </p:nvSpPr>
        <p:spPr bwMode="auto">
          <a:xfrm>
            <a:off x="1066800" y="1371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1676400" y="6477000"/>
            <a:ext cx="19812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3078" name="Rectangle 6"/>
          <p:cNvSpPr>
            <a:spLocks noGrp="1" noChangeArrowheads="1"/>
          </p:cNvSpPr>
          <p:nvPr>
            <p:ph type="ftr" sz="quarter" idx="3"/>
          </p:nvPr>
        </p:nvSpPr>
        <p:spPr bwMode="auto">
          <a:xfrm>
            <a:off x="3810000" y="640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3079" name="Rectangle 7"/>
          <p:cNvSpPr>
            <a:spLocks noGrp="1" noChangeArrowheads="1"/>
          </p:cNvSpPr>
          <p:nvPr>
            <p:ph type="sldNum" sz="quarter" idx="4"/>
          </p:nvPr>
        </p:nvSpPr>
        <p:spPr bwMode="auto">
          <a:xfrm>
            <a:off x="80772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a:defRPr/>
            </a:pPr>
            <a:fld id="{65F7554A-54AE-46C4-9FB0-BECBA24B7F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385763" indent="-195263" algn="l" rtl="0" eaLnBrk="0" fontAlgn="base" hangingPunct="0">
        <a:spcBef>
          <a:spcPct val="20000"/>
        </a:spcBef>
        <a:spcAft>
          <a:spcPct val="0"/>
        </a:spcAft>
        <a:buChar char="•"/>
        <a:defRPr sz="2400">
          <a:solidFill>
            <a:schemeClr val="tx1"/>
          </a:solidFill>
          <a:latin typeface="+mn-lt"/>
        </a:defRPr>
      </a:lvl2pPr>
      <a:lvl3pPr marL="804863" indent="-228600" algn="l" rtl="0" eaLnBrk="0" fontAlgn="base" hangingPunct="0">
        <a:spcBef>
          <a:spcPct val="20000"/>
        </a:spcBef>
        <a:spcAft>
          <a:spcPct val="0"/>
        </a:spcAft>
        <a:buChar char="—"/>
        <a:defRPr sz="2400">
          <a:solidFill>
            <a:schemeClr val="tx1"/>
          </a:solidFill>
          <a:latin typeface="+mn-lt"/>
        </a:defRPr>
      </a:lvl3pPr>
      <a:lvl4pPr marL="1223963" indent="-228600" algn="l" rtl="0" eaLnBrk="0" fontAlgn="base" hangingPunct="0">
        <a:spcBef>
          <a:spcPct val="20000"/>
        </a:spcBef>
        <a:spcAft>
          <a:spcPct val="0"/>
        </a:spcAft>
        <a:buChar char="-"/>
        <a:defRPr sz="2000">
          <a:solidFill>
            <a:schemeClr val="tx1"/>
          </a:solidFill>
          <a:latin typeface="+mn-lt"/>
        </a:defRPr>
      </a:lvl4pPr>
      <a:lvl5pPr marL="1643063" indent="-228600" algn="l" rtl="0" eaLnBrk="0" fontAlgn="base" hangingPunct="0">
        <a:spcBef>
          <a:spcPct val="20000"/>
        </a:spcBef>
        <a:spcAft>
          <a:spcPct val="0"/>
        </a:spcAft>
        <a:buChar char="»"/>
        <a:defRPr sz="2000">
          <a:solidFill>
            <a:schemeClr val="tx1"/>
          </a:solidFill>
          <a:latin typeface="+mn-lt"/>
        </a:defRPr>
      </a:lvl5pPr>
      <a:lvl6pPr marL="2100263" indent="-228600" algn="l" rtl="0" eaLnBrk="0" fontAlgn="base" hangingPunct="0">
        <a:spcBef>
          <a:spcPct val="20000"/>
        </a:spcBef>
        <a:spcAft>
          <a:spcPct val="0"/>
        </a:spcAft>
        <a:buChar char="»"/>
        <a:defRPr sz="2000">
          <a:solidFill>
            <a:schemeClr val="tx1"/>
          </a:solidFill>
          <a:latin typeface="+mn-lt"/>
        </a:defRPr>
      </a:lvl6pPr>
      <a:lvl7pPr marL="2557463" indent="-228600" algn="l" rtl="0" eaLnBrk="0" fontAlgn="base" hangingPunct="0">
        <a:spcBef>
          <a:spcPct val="20000"/>
        </a:spcBef>
        <a:spcAft>
          <a:spcPct val="0"/>
        </a:spcAft>
        <a:buChar char="»"/>
        <a:defRPr sz="2000">
          <a:solidFill>
            <a:schemeClr val="tx1"/>
          </a:solidFill>
          <a:latin typeface="+mn-lt"/>
        </a:defRPr>
      </a:lvl7pPr>
      <a:lvl8pPr marL="3014663" indent="-228600" algn="l" rtl="0" eaLnBrk="0" fontAlgn="base" hangingPunct="0">
        <a:spcBef>
          <a:spcPct val="20000"/>
        </a:spcBef>
        <a:spcAft>
          <a:spcPct val="0"/>
        </a:spcAft>
        <a:buChar char="»"/>
        <a:defRPr sz="2000">
          <a:solidFill>
            <a:schemeClr val="tx1"/>
          </a:solidFill>
          <a:latin typeface="+mn-lt"/>
        </a:defRPr>
      </a:lvl8pPr>
      <a:lvl9pPr marL="3471863"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vetoslav.enkov@gmail.com" TargetMode="External"/><Relationship Id="rId7" Type="http://schemas.openxmlformats.org/officeDocument/2006/relationships/image" Target="../media/image6.png"/><Relationship Id="rId2" Type="http://schemas.openxmlformats.org/officeDocument/2006/relationships/hyperlink" Target="http://www.enkov.com/spm"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hyperlink" Target="mailto:enkov@uni-plovdiv.b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utorialspoint.com/ms_project/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5492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defRPr sz="2400" b="1">
                <a:solidFill>
                  <a:schemeClr val="tx1"/>
                </a:solidFill>
                <a:latin typeface="Times" pitchFamily="1" charset="0"/>
              </a:defRPr>
            </a:lvl1pPr>
            <a:lvl2pPr marL="742950" indent="-285750" eaLnBrk="0" hangingPunct="0">
              <a:spcBef>
                <a:spcPct val="20000"/>
              </a:spcBef>
              <a:buChar char="•"/>
              <a:defRPr sz="2400">
                <a:solidFill>
                  <a:schemeClr val="tx1"/>
                </a:solidFill>
                <a:latin typeface="Times" pitchFamily="1" charset="0"/>
              </a:defRPr>
            </a:lvl2pPr>
            <a:lvl3pPr marL="1143000" indent="-228600" eaLnBrk="0" hangingPunct="0">
              <a:spcBef>
                <a:spcPct val="20000"/>
              </a:spcBef>
              <a:buChar char="—"/>
              <a:defRPr sz="2400">
                <a:solidFill>
                  <a:schemeClr val="tx1"/>
                </a:solidFill>
                <a:latin typeface="Times" pitchFamily="1" charset="0"/>
              </a:defRPr>
            </a:lvl3pPr>
            <a:lvl4pPr marL="1600200" indent="-228600" eaLnBrk="0" hangingPunct="0">
              <a:spcBef>
                <a:spcPct val="20000"/>
              </a:spcBef>
              <a:buChar char="-"/>
              <a:defRPr sz="2000">
                <a:solidFill>
                  <a:schemeClr val="tx1"/>
                </a:solidFill>
                <a:latin typeface="Times" pitchFamily="1" charset="0"/>
              </a:defRPr>
            </a:lvl4pPr>
            <a:lvl5pPr marL="2057400" indent="-228600" eaLnBrk="0" hangingPunct="0">
              <a:spcBef>
                <a:spcPct val="20000"/>
              </a:spcBef>
              <a:buChar char="»"/>
              <a:defRPr sz="2000">
                <a:solidFill>
                  <a:schemeClr val="tx1"/>
                </a:solidFill>
                <a:latin typeface="Times" pitchFamily="1" charset="0"/>
              </a:defRPr>
            </a:lvl5pPr>
            <a:lvl6pPr marL="2514600" indent="-228600" eaLnBrk="0" fontAlgn="base" hangingPunct="0">
              <a:spcBef>
                <a:spcPct val="20000"/>
              </a:spcBef>
              <a:spcAft>
                <a:spcPct val="0"/>
              </a:spcAft>
              <a:buChar char="»"/>
              <a:defRPr sz="2000">
                <a:solidFill>
                  <a:schemeClr val="tx1"/>
                </a:solidFill>
                <a:latin typeface="Times" pitchFamily="1" charset="0"/>
              </a:defRPr>
            </a:lvl6pPr>
            <a:lvl7pPr marL="2971800" indent="-228600" eaLnBrk="0" fontAlgn="base" hangingPunct="0">
              <a:spcBef>
                <a:spcPct val="20000"/>
              </a:spcBef>
              <a:spcAft>
                <a:spcPct val="0"/>
              </a:spcAft>
              <a:buChar char="»"/>
              <a:defRPr sz="2000">
                <a:solidFill>
                  <a:schemeClr val="tx1"/>
                </a:solidFill>
                <a:latin typeface="Times" pitchFamily="1" charset="0"/>
              </a:defRPr>
            </a:lvl7pPr>
            <a:lvl8pPr marL="3429000" indent="-228600" eaLnBrk="0" fontAlgn="base" hangingPunct="0">
              <a:spcBef>
                <a:spcPct val="20000"/>
              </a:spcBef>
              <a:spcAft>
                <a:spcPct val="0"/>
              </a:spcAft>
              <a:buChar char="»"/>
              <a:defRPr sz="2000">
                <a:solidFill>
                  <a:schemeClr val="tx1"/>
                </a:solidFill>
                <a:latin typeface="Times" pitchFamily="1" charset="0"/>
              </a:defRPr>
            </a:lvl8pPr>
            <a:lvl9pPr marL="3886200" indent="-228600" eaLnBrk="0" fontAlgn="base" hangingPunct="0">
              <a:spcBef>
                <a:spcPct val="20000"/>
              </a:spcBef>
              <a:spcAft>
                <a:spcPct val="0"/>
              </a:spcAft>
              <a:buChar char="»"/>
              <a:defRPr sz="2000">
                <a:solidFill>
                  <a:schemeClr val="tx1"/>
                </a:solidFill>
                <a:latin typeface="Times" pitchFamily="1" charset="0"/>
              </a:defRPr>
            </a:lvl9pPr>
          </a:lstStyle>
          <a:p>
            <a:pPr algn="ctr">
              <a:spcBef>
                <a:spcPct val="0"/>
              </a:spcBef>
            </a:pPr>
            <a:r>
              <a:rPr lang="bg-BG" altLang="en-US" sz="3200" dirty="0">
                <a:solidFill>
                  <a:schemeClr val="tx2"/>
                </a:solidFill>
                <a:latin typeface="Arial" charset="0"/>
              </a:rPr>
              <a:t>Управление на Софтуерни Проекти</a:t>
            </a:r>
          </a:p>
          <a:p>
            <a:pPr algn="ctr">
              <a:spcBef>
                <a:spcPct val="0"/>
              </a:spcBef>
            </a:pPr>
            <a:r>
              <a:rPr lang="bg-BG" altLang="en-US" sz="2800" b="0" i="1" dirty="0">
                <a:solidFill>
                  <a:schemeClr val="tx2"/>
                </a:solidFill>
                <a:latin typeface="Arial" charset="0"/>
              </a:rPr>
              <a:t>доц. д-р Светослав Енков</a:t>
            </a:r>
            <a:endParaRPr lang="en-US" altLang="en-US" sz="2000" b="0" i="1" dirty="0">
              <a:solidFill>
                <a:schemeClr val="tx2"/>
              </a:solidFill>
              <a:latin typeface="Arial" charset="0"/>
            </a:endParaRPr>
          </a:p>
        </p:txBody>
      </p:sp>
      <p:sp>
        <p:nvSpPr>
          <p:cNvPr id="13315" name="Rectangle 5"/>
          <p:cNvSpPr>
            <a:spLocks noChangeArrowheads="1"/>
          </p:cNvSpPr>
          <p:nvPr/>
        </p:nvSpPr>
        <p:spPr bwMode="auto">
          <a:xfrm>
            <a:off x="899592" y="1748408"/>
            <a:ext cx="7704137" cy="44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2400" b="1">
                <a:solidFill>
                  <a:schemeClr val="tx1"/>
                </a:solidFill>
                <a:latin typeface="Times" pitchFamily="1" charset="0"/>
              </a:defRPr>
            </a:lvl1pPr>
            <a:lvl2pPr marL="385763" indent="-195263" eaLnBrk="0" hangingPunct="0">
              <a:spcBef>
                <a:spcPct val="20000"/>
              </a:spcBef>
              <a:buChar char="•"/>
              <a:defRPr sz="2400">
                <a:solidFill>
                  <a:schemeClr val="tx1"/>
                </a:solidFill>
                <a:latin typeface="Times" pitchFamily="1" charset="0"/>
              </a:defRPr>
            </a:lvl2pPr>
            <a:lvl3pPr marL="804863" indent="-228600" eaLnBrk="0" hangingPunct="0">
              <a:spcBef>
                <a:spcPct val="20000"/>
              </a:spcBef>
              <a:buChar char="—"/>
              <a:defRPr sz="2400">
                <a:solidFill>
                  <a:schemeClr val="tx1"/>
                </a:solidFill>
                <a:latin typeface="Times" pitchFamily="1" charset="0"/>
              </a:defRPr>
            </a:lvl3pPr>
            <a:lvl4pPr marL="1223963" indent="-228600" eaLnBrk="0" hangingPunct="0">
              <a:spcBef>
                <a:spcPct val="20000"/>
              </a:spcBef>
              <a:buChar char="-"/>
              <a:defRPr sz="2000">
                <a:solidFill>
                  <a:schemeClr val="tx1"/>
                </a:solidFill>
                <a:latin typeface="Times" pitchFamily="1" charset="0"/>
              </a:defRPr>
            </a:lvl4pPr>
            <a:lvl5pPr marL="1643063" indent="-228600" eaLnBrk="0" hangingPunct="0">
              <a:spcBef>
                <a:spcPct val="20000"/>
              </a:spcBef>
              <a:buChar char="»"/>
              <a:defRPr sz="2000">
                <a:solidFill>
                  <a:schemeClr val="tx1"/>
                </a:solidFill>
                <a:latin typeface="Times" pitchFamily="1" charset="0"/>
              </a:defRPr>
            </a:lvl5pPr>
            <a:lvl6pPr marL="2100263" indent="-228600" eaLnBrk="0" fontAlgn="base" hangingPunct="0">
              <a:spcBef>
                <a:spcPct val="20000"/>
              </a:spcBef>
              <a:spcAft>
                <a:spcPct val="0"/>
              </a:spcAft>
              <a:buChar char="»"/>
              <a:defRPr sz="2000">
                <a:solidFill>
                  <a:schemeClr val="tx1"/>
                </a:solidFill>
                <a:latin typeface="Times" pitchFamily="1" charset="0"/>
              </a:defRPr>
            </a:lvl6pPr>
            <a:lvl7pPr marL="2557463" indent="-228600" eaLnBrk="0" fontAlgn="base" hangingPunct="0">
              <a:spcBef>
                <a:spcPct val="20000"/>
              </a:spcBef>
              <a:spcAft>
                <a:spcPct val="0"/>
              </a:spcAft>
              <a:buChar char="»"/>
              <a:defRPr sz="2000">
                <a:solidFill>
                  <a:schemeClr val="tx1"/>
                </a:solidFill>
                <a:latin typeface="Times" pitchFamily="1" charset="0"/>
              </a:defRPr>
            </a:lvl7pPr>
            <a:lvl8pPr marL="3014663" indent="-228600" eaLnBrk="0" fontAlgn="base" hangingPunct="0">
              <a:spcBef>
                <a:spcPct val="20000"/>
              </a:spcBef>
              <a:spcAft>
                <a:spcPct val="0"/>
              </a:spcAft>
              <a:buChar char="»"/>
              <a:defRPr sz="2000">
                <a:solidFill>
                  <a:schemeClr val="tx1"/>
                </a:solidFill>
                <a:latin typeface="Times" pitchFamily="1" charset="0"/>
              </a:defRPr>
            </a:lvl8pPr>
            <a:lvl9pPr marL="3471863" indent="-228600" eaLnBrk="0" fontAlgn="base" hangingPunct="0">
              <a:spcBef>
                <a:spcPct val="20000"/>
              </a:spcBef>
              <a:spcAft>
                <a:spcPct val="0"/>
              </a:spcAft>
              <a:buChar char="»"/>
              <a:defRPr sz="2000">
                <a:solidFill>
                  <a:schemeClr val="tx1"/>
                </a:solidFill>
                <a:latin typeface="Times" pitchFamily="1" charset="0"/>
              </a:defRPr>
            </a:lvl9pPr>
          </a:lstStyle>
          <a:p>
            <a:pPr algn="ctr"/>
            <a:r>
              <a:rPr lang="bg-BG" altLang="en-US" sz="4000" dirty="0" smtClean="0"/>
              <a:t>Лекция 6.</a:t>
            </a:r>
            <a:r>
              <a:rPr lang="en-US" altLang="en-US" sz="4000" dirty="0" smtClean="0"/>
              <a:t> </a:t>
            </a:r>
            <a:r>
              <a:rPr lang="bg-BG" altLang="en-US" sz="4000" dirty="0" smtClean="0"/>
              <a:t> </a:t>
            </a:r>
            <a:br>
              <a:rPr lang="bg-BG" altLang="en-US" sz="4000" dirty="0" smtClean="0"/>
            </a:br>
            <a:r>
              <a:rPr lang="bg-BG" sz="4000" i="1" dirty="0"/>
              <a:t>Изпълнение, мониторинг и контрол на </a:t>
            </a:r>
            <a:r>
              <a:rPr lang="bg-BG" sz="4000" i="1" dirty="0" smtClean="0"/>
              <a:t>проекта</a:t>
            </a:r>
          </a:p>
          <a:p>
            <a:pPr marL="342900" indent="-342900">
              <a:buFont typeface="Arial" panose="020B0604020202020204" pitchFamily="34" charset="0"/>
              <a:buChar char="•"/>
            </a:pPr>
            <a:endParaRPr lang="bg-BG" sz="2000" dirty="0" smtClean="0"/>
          </a:p>
          <a:p>
            <a:pPr marL="342900" indent="-342900">
              <a:buFont typeface="Arial" panose="020B0604020202020204" pitchFamily="34" charset="0"/>
              <a:buChar char="•"/>
            </a:pPr>
            <a:r>
              <a:rPr lang="bg-BG" sz="2000" dirty="0" smtClean="0"/>
              <a:t>Изпълнение на проекта</a:t>
            </a:r>
            <a:r>
              <a:rPr lang="bg-BG" sz="2000" dirty="0"/>
              <a:t>. Оценяване на изпълнението. </a:t>
            </a:r>
          </a:p>
          <a:p>
            <a:pPr marL="342900" indent="-342900">
              <a:buFont typeface="Arial" panose="020B0604020202020204" pitchFamily="34" charset="0"/>
              <a:buChar char="•"/>
            </a:pPr>
            <a:endParaRPr lang="bg-BG" sz="2000" dirty="0"/>
          </a:p>
          <a:p>
            <a:pPr marL="342900" indent="-342900">
              <a:buFont typeface="Arial" panose="020B0604020202020204" pitchFamily="34" charset="0"/>
              <a:buChar char="•"/>
            </a:pPr>
            <a:r>
              <a:rPr lang="bg-BG" sz="2000" dirty="0" smtClean="0"/>
              <a:t>Мониторинг на проекта.</a:t>
            </a:r>
            <a:endParaRPr lang="bg-BG" sz="2000" dirty="0"/>
          </a:p>
          <a:p>
            <a:pPr marL="342900" indent="-342900">
              <a:buFont typeface="Arial" panose="020B0604020202020204" pitchFamily="34" charset="0"/>
              <a:buChar char="•"/>
            </a:pPr>
            <a:endParaRPr lang="bg-BG" sz="2000" dirty="0" smtClean="0"/>
          </a:p>
          <a:p>
            <a:pPr marL="342900" indent="-342900">
              <a:buFont typeface="Arial" panose="020B0604020202020204" pitchFamily="34" charset="0"/>
              <a:buChar char="•"/>
            </a:pPr>
            <a:r>
              <a:rPr lang="bg-BG" sz="2000" dirty="0" smtClean="0"/>
              <a:t>Контрол на проекта.</a:t>
            </a:r>
          </a:p>
          <a:p>
            <a:endParaRPr lang="bg-BG" sz="2000" dirty="0"/>
          </a:p>
        </p:txBody>
      </p:sp>
      <p:sp>
        <p:nvSpPr>
          <p:cNvPr id="2" name="TextBox 1"/>
          <p:cNvSpPr txBox="1"/>
          <p:nvPr/>
        </p:nvSpPr>
        <p:spPr>
          <a:xfrm>
            <a:off x="1619672" y="6381328"/>
            <a:ext cx="7488832" cy="307777"/>
          </a:xfrm>
          <a:prstGeom prst="rect">
            <a:avLst/>
          </a:prstGeom>
          <a:noFill/>
        </p:spPr>
        <p:txBody>
          <a:bodyPr wrap="square" rtlCol="0">
            <a:spAutoFit/>
          </a:bodyPr>
          <a:lstStyle/>
          <a:p>
            <a:r>
              <a:rPr lang="bg-BG" sz="1400" b="1" dirty="0" smtClean="0"/>
              <a:t>Дисциплина за специалност Софтуерно Инженерство (редовно обучение) на ФМИ ПУ</a:t>
            </a:r>
            <a:endParaRPr lang="en-US" sz="1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Индикатори за изходно състояние</a:t>
            </a:r>
          </a:p>
        </p:txBody>
      </p:sp>
      <p:sp>
        <p:nvSpPr>
          <p:cNvPr id="14339" name="Content Placeholder 2"/>
          <p:cNvSpPr>
            <a:spLocks noGrp="1"/>
          </p:cNvSpPr>
          <p:nvPr>
            <p:ph idx="1"/>
          </p:nvPr>
        </p:nvSpPr>
        <p:spPr>
          <a:xfrm>
            <a:off x="971600" y="1341438"/>
            <a:ext cx="7543800" cy="4800600"/>
          </a:xfrm>
        </p:spPr>
        <p:txBody>
          <a:bodyPr/>
          <a:lstStyle/>
          <a:p>
            <a:endParaRPr lang="bg-BG" altLang="en-US" sz="1800" b="0" dirty="0" smtClean="0"/>
          </a:p>
          <a:p>
            <a:r>
              <a:rPr lang="bg-BG" altLang="en-US" sz="1800" b="0" dirty="0" smtClean="0"/>
              <a:t>Данните за изходното състояние дават количествена информация за социално-икономическите условия в територията или съответния сектор, включително целевите групи, и показват началните им стойности. </a:t>
            </a:r>
          </a:p>
          <a:p>
            <a:endParaRPr lang="bg-BG" altLang="en-US" sz="1800" b="0" dirty="0"/>
          </a:p>
          <a:p>
            <a:r>
              <a:rPr lang="bg-BG" altLang="en-US" sz="1800" b="0" dirty="0" smtClean="0"/>
              <a:t>Те създават основата за:</a:t>
            </a:r>
          </a:p>
          <a:p>
            <a:endParaRPr lang="bg-BG" altLang="en-US" sz="1800" b="0" dirty="0" smtClean="0"/>
          </a:p>
          <a:p>
            <a:pPr lvl="1"/>
            <a:r>
              <a:rPr lang="bg-BG" altLang="en-US" sz="1800" b="0" dirty="0" smtClean="0"/>
              <a:t>социално-икономически и стратегически анализи, въз основа на които се разработва планът на проекта;</a:t>
            </a:r>
          </a:p>
          <a:p>
            <a:pPr lvl="1"/>
            <a:r>
              <a:rPr lang="bg-BG" altLang="en-US" sz="1800" b="0" dirty="0" smtClean="0"/>
              <a:t>мониторинга на общия контекст;</a:t>
            </a:r>
          </a:p>
          <a:p>
            <a:pPr lvl="1"/>
            <a:r>
              <a:rPr lang="bg-BG" altLang="en-US" sz="1800" b="0" dirty="0" smtClean="0"/>
              <a:t>определянето на количествено измерими цели;</a:t>
            </a:r>
          </a:p>
          <a:p>
            <a:pPr lvl="1"/>
            <a:r>
              <a:rPr lang="bg-BG" altLang="en-US" sz="1800" b="0" dirty="0" smtClean="0"/>
              <a:t>оценката на социално-икономическите въздействия на проекта.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10</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6550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Индикатори за изходно </a:t>
            </a:r>
            <a:r>
              <a:rPr lang="bg-BG" altLang="en-US" b="1" dirty="0" smtClean="0"/>
              <a:t>състояние</a:t>
            </a:r>
            <a:r>
              <a:rPr lang="bg-BG" altLang="en-US" sz="1200" b="1" dirty="0" smtClean="0"/>
              <a:t> (2)</a:t>
            </a:r>
            <a:endParaRPr lang="bg-BG" altLang="en-US" b="1" dirty="0"/>
          </a:p>
        </p:txBody>
      </p:sp>
      <p:sp>
        <p:nvSpPr>
          <p:cNvPr id="14339" name="Content Placeholder 2"/>
          <p:cNvSpPr>
            <a:spLocks noGrp="1"/>
          </p:cNvSpPr>
          <p:nvPr>
            <p:ph idx="1"/>
          </p:nvPr>
        </p:nvSpPr>
        <p:spPr>
          <a:xfrm>
            <a:off x="971600" y="1268760"/>
            <a:ext cx="7543800" cy="4800600"/>
          </a:xfrm>
        </p:spPr>
        <p:txBody>
          <a:bodyPr/>
          <a:lstStyle/>
          <a:p>
            <a:r>
              <a:rPr lang="bg-BG" altLang="en-US" sz="1600" b="0" dirty="0" smtClean="0"/>
              <a:t>Данните за изходното състояние обикновено се набират от официалната статистика. Понякога обаче тези източници могат да бъдат проблемни поради липса на данни на подходящо териториално равнище, късно публикуване на данните (със закъснение от две до три години), несъответствие на официалната статистика на изискванията на проекта, липса на данни с достатъчно разделение по сектор и области на приложение на софтуера. В тези случаи източниците на информация следва да бъдат оценени за достъпност, надеждност и съвместимост.</a:t>
            </a:r>
          </a:p>
          <a:p>
            <a:endParaRPr lang="bg-BG" altLang="en-US" sz="1600" b="0" dirty="0" smtClean="0"/>
          </a:p>
          <a:p>
            <a:r>
              <a:rPr lang="bg-BG" altLang="en-US" sz="1600" b="0" dirty="0" smtClean="0"/>
              <a:t>Други източници на информация за количествено определяне на целите на проекта са оценки от проучвания и еталони, които са изведени от предишни наблюдения и оценки. Тези данни обаче трябва да се използват много внимателно и не могат да заместят мониторинговите индикатори.</a:t>
            </a:r>
          </a:p>
          <a:p>
            <a:r>
              <a:rPr lang="bg-BG" altLang="en-US" sz="1600" b="0" dirty="0" smtClean="0"/>
              <a:t>Често не е възможно да се измери количествено целта на проекта, тъй като броят на бенефициентите предварително не може да се установи точно. В тези случаи е добре да се използват косвени или качествени индикатори, чиито стойности може да бъдат определени в процеса на изпълнение на проектите.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11</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673752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Програмни </a:t>
            </a:r>
            <a:r>
              <a:rPr lang="bg-BG" altLang="en-US" b="1" dirty="0" smtClean="0"/>
              <a:t>индикатори</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endParaRPr lang="bg-BG" altLang="en-US" sz="1800" b="0" dirty="0" smtClean="0"/>
          </a:p>
          <a:p>
            <a:r>
              <a:rPr lang="bg-BG" altLang="en-US" sz="1800" dirty="0" smtClean="0"/>
              <a:t>Програмните индикатори</a:t>
            </a:r>
            <a:r>
              <a:rPr lang="bg-BG" altLang="en-US" sz="1800" b="0" dirty="0" smtClean="0"/>
              <a:t> са: </a:t>
            </a:r>
            <a:r>
              <a:rPr lang="bg-BG" altLang="en-US" sz="1800" b="0" i="1" dirty="0" smtClean="0"/>
              <a:t>индикатори за вложени ресурси</a:t>
            </a:r>
            <a:r>
              <a:rPr lang="bg-BG" altLang="en-US" sz="1800" b="0" dirty="0" smtClean="0"/>
              <a:t>, </a:t>
            </a:r>
            <a:r>
              <a:rPr lang="bg-BG" altLang="en-US" sz="1800" b="0" i="1" dirty="0" smtClean="0"/>
              <a:t>индикатори за краен продукт</a:t>
            </a:r>
            <a:r>
              <a:rPr lang="bg-BG" altLang="en-US" sz="1800" b="0" dirty="0" smtClean="0"/>
              <a:t>, </a:t>
            </a:r>
            <a:r>
              <a:rPr lang="bg-BG" altLang="en-US" sz="1800" b="0" i="1" dirty="0" smtClean="0"/>
              <a:t>индикатори за резултати</a:t>
            </a:r>
            <a:r>
              <a:rPr lang="bg-BG" altLang="en-US" sz="1800" b="0" dirty="0" smtClean="0"/>
              <a:t> и </a:t>
            </a:r>
            <a:r>
              <a:rPr lang="bg-BG" altLang="en-US" sz="1800" b="0" i="1" dirty="0" smtClean="0"/>
              <a:t>индикатори за въздействие</a:t>
            </a:r>
            <a:r>
              <a:rPr lang="bg-BG" altLang="en-US" sz="1800" b="0" dirty="0" smtClean="0"/>
              <a:t>.</a:t>
            </a:r>
          </a:p>
          <a:p>
            <a:endParaRPr lang="bg-BG" altLang="en-US" sz="1800" b="0" dirty="0" smtClean="0"/>
          </a:p>
          <a:p>
            <a:r>
              <a:rPr lang="bg-BG" altLang="en-US" sz="1800" dirty="0" smtClean="0"/>
              <a:t>Индикаторите за вложени ресурси</a:t>
            </a:r>
            <a:r>
              <a:rPr lang="bg-BG" altLang="en-US" sz="1800" b="0" dirty="0" smtClean="0"/>
              <a:t> са свързани с разпределения бюджет на всяко равнище на подпомагане. Финансовите индикатори се използват за наблюдение на напредъка на финансовото изпълнение (договаряне и разплащане на всяка операция, свързана с допустими разходи).</a:t>
            </a:r>
          </a:p>
          <a:p>
            <a:endParaRPr lang="bg-BG" altLang="en-US" sz="1800" b="0" dirty="0" smtClean="0"/>
          </a:p>
          <a:p>
            <a:r>
              <a:rPr lang="bg-BG" altLang="en-US" sz="1800" dirty="0" smtClean="0"/>
              <a:t>Индикаторите за краен продукт</a:t>
            </a:r>
            <a:r>
              <a:rPr lang="bg-BG" altLang="en-US" sz="1800" b="0" dirty="0" smtClean="0"/>
              <a:t> се отнасят до дейностите (например изграждане на интерфейса). Те се измерват във физически или парични единици (например брой редове код, нарастване на трафика на сайта в относителен дял).</a:t>
            </a:r>
          </a:p>
          <a:p>
            <a:endParaRPr lang="bg-BG" altLang="en-US" sz="1800" b="0" dirty="0" smtClean="0"/>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12</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256940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Програмни </a:t>
            </a:r>
            <a:r>
              <a:rPr lang="bg-BG" altLang="en-US" b="1" dirty="0" smtClean="0"/>
              <a:t>индикатори </a:t>
            </a:r>
            <a:r>
              <a:rPr lang="bg-BG" altLang="en-US" sz="1200" b="1" dirty="0" smtClean="0"/>
              <a:t>(2)</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r>
              <a:rPr lang="bg-BG" altLang="en-US" sz="1800" dirty="0"/>
              <a:t>Индикаторите за резултати</a:t>
            </a:r>
            <a:r>
              <a:rPr lang="bg-BG" altLang="en-US" sz="1800" b="0" dirty="0"/>
              <a:t> представляват преките и непосредствените ефекти, генерирани от проекта. Те дават информация за промените, които влияят върху поведението на директните бенефициенти. Тези индикатори също могат да бъдат физически (например намаляване на времето за </a:t>
            </a:r>
            <a:r>
              <a:rPr lang="bg-BG" altLang="en-US" sz="1800" b="0" dirty="0" smtClean="0"/>
              <a:t>зареждане) </a:t>
            </a:r>
            <a:r>
              <a:rPr lang="bg-BG" altLang="en-US" sz="1800" b="0" dirty="0"/>
              <a:t>или финансови (намаляване на </a:t>
            </a:r>
            <a:r>
              <a:rPr lang="bg-BG" altLang="en-US" sz="1800" b="0" dirty="0" smtClean="0"/>
              <a:t>разходите за лицензи). </a:t>
            </a:r>
          </a:p>
          <a:p>
            <a:endParaRPr lang="bg-BG" altLang="en-US" sz="1800" b="0" dirty="0"/>
          </a:p>
          <a:p>
            <a:r>
              <a:rPr lang="bg-BG" sz="1800" dirty="0" smtClean="0"/>
              <a:t>Индикаторите за въздействие</a:t>
            </a:r>
            <a:r>
              <a:rPr lang="bg-BG" sz="1800" b="0" dirty="0" smtClean="0"/>
              <a:t> представляват последствията от проекта извън непосредствените ефекти върху неговите преки бенефициенти. Може да бъдат дефинирани две понятия за въздействията – специфични и общи. </a:t>
            </a:r>
            <a:r>
              <a:rPr lang="bg-BG" sz="1800" dirty="0" smtClean="0"/>
              <a:t>Специфичните въздействия</a:t>
            </a:r>
            <a:r>
              <a:rPr lang="bg-BG" sz="1800" b="0" dirty="0" smtClean="0"/>
              <a:t> се проявяват след известен период, но са пряко свързани с предприетите действия. </a:t>
            </a:r>
            <a:r>
              <a:rPr lang="bg-BG" sz="1800" dirty="0" smtClean="0"/>
              <a:t>Общите въздействия</a:t>
            </a:r>
            <a:r>
              <a:rPr lang="bg-BG" sz="1800" b="0" dirty="0" smtClean="0"/>
              <a:t> са дългосрочни ефекти, оказващи влияние върху широка група от потребители. Измерването на втория тип въздействия е комплексно и често е трудно да се установят ясни причинни зависимости.</a:t>
            </a:r>
            <a:r>
              <a:rPr lang="ru-RU" sz="1800" b="0" dirty="0" smtClean="0"/>
              <a:t> </a:t>
            </a:r>
            <a:endParaRPr lang="bg-BG" altLang="en-US" sz="1800" b="0" dirty="0"/>
          </a:p>
          <a:p>
            <a:endParaRPr lang="bg-BG" altLang="en-US" sz="1800" b="0" dirty="0" smtClean="0"/>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13</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571350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Индикатори за </a:t>
            </a:r>
            <a:r>
              <a:rPr lang="bg-BG" altLang="en-US" b="1" dirty="0" smtClean="0"/>
              <a:t>изпълнение</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r>
              <a:rPr lang="bg-BG" altLang="en-US" sz="1800" dirty="0" smtClean="0"/>
              <a:t>Индикаторите за изпълнение</a:t>
            </a:r>
            <a:r>
              <a:rPr lang="bg-BG" altLang="en-US" sz="1800" b="0" dirty="0" smtClean="0"/>
              <a:t> измерват междинните резултати в сравнение с първоначалните количествени цели. Те се използват за измерване на степента на изпълнение на проекта.</a:t>
            </a:r>
          </a:p>
          <a:p>
            <a:endParaRPr lang="bg-BG" altLang="en-US" sz="1800" b="0" dirty="0" smtClean="0"/>
          </a:p>
          <a:p>
            <a:r>
              <a:rPr lang="bg-BG" altLang="en-US" sz="1800" b="0" dirty="0" smtClean="0"/>
              <a:t>Индикаторите за изпълнение са свързани с три основни въпроса – ефективност, качество на управлението и финансово изпълнение. </a:t>
            </a:r>
            <a:br>
              <a:rPr lang="bg-BG" altLang="en-US" sz="1800" b="0" dirty="0" smtClean="0"/>
            </a:br>
            <a:r>
              <a:rPr lang="bg-BG" altLang="en-US" sz="1800" b="0" dirty="0" smtClean="0"/>
              <a:t/>
            </a:r>
            <a:br>
              <a:rPr lang="bg-BG" altLang="en-US" sz="1800" b="0" dirty="0" smtClean="0"/>
            </a:br>
            <a:r>
              <a:rPr lang="bg-BG" altLang="en-US" sz="1800" b="0" dirty="0" smtClean="0"/>
              <a:t>Ефективността сравнява това, което е направено, с това, което е било първоначално планирано, тоест тя сравнява действителните с планираните продукти, резултати и/или въздействия. Ефективността оценява доколко проектът успешно постига своите цели. </a:t>
            </a:r>
            <a:br>
              <a:rPr lang="bg-BG" altLang="en-US" sz="1800" b="0" dirty="0" smtClean="0"/>
            </a:br>
            <a:r>
              <a:rPr lang="bg-BG" altLang="en-US" sz="1800" b="0" dirty="0" smtClean="0"/>
              <a:t/>
            </a:r>
            <a:br>
              <a:rPr lang="bg-BG" altLang="en-US" sz="1800" b="0" dirty="0" smtClean="0"/>
            </a:br>
            <a:r>
              <a:rPr lang="bg-BG" altLang="en-US" sz="1800" b="0" dirty="0" smtClean="0"/>
              <a:t>Ефикасността е съотношението между продукта, резултата или въздействието и вложението (ресурса), което е необходимо за осъществяването му, т.е. как ресурсите се трансформират в продукти и резултати.</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14</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426635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a:t>Индикатори за </a:t>
            </a:r>
            <a:r>
              <a:rPr lang="bg-BG" altLang="en-US" b="1" dirty="0" smtClean="0"/>
              <a:t>изпълнение</a:t>
            </a:r>
            <a:r>
              <a:rPr lang="bg-BG" altLang="en-US" sz="2400" b="1" dirty="0" smtClean="0"/>
              <a:t> </a:t>
            </a:r>
            <a:r>
              <a:rPr lang="bg-BG" altLang="en-US" sz="1200" b="1" dirty="0" smtClean="0"/>
              <a:t>(2)</a:t>
            </a:r>
            <a:endParaRPr lang="en-US" altLang="en-US" sz="1600" b="1" dirty="0" smtClean="0"/>
          </a:p>
        </p:txBody>
      </p:sp>
      <p:sp>
        <p:nvSpPr>
          <p:cNvPr id="14339" name="Content Placeholder 2"/>
          <p:cNvSpPr>
            <a:spLocks noGrp="1"/>
          </p:cNvSpPr>
          <p:nvPr>
            <p:ph idx="1"/>
          </p:nvPr>
        </p:nvSpPr>
        <p:spPr>
          <a:xfrm>
            <a:off x="971600" y="1341438"/>
            <a:ext cx="7543800" cy="4800600"/>
          </a:xfrm>
        </p:spPr>
        <p:txBody>
          <a:bodyPr/>
          <a:lstStyle/>
          <a:p>
            <a:r>
              <a:rPr lang="bg-BG" altLang="en-US" sz="1800" b="0" dirty="0" smtClean="0"/>
              <a:t>Практическото измерване на тези съответствия е сравнително ясно, но съществуват редица трудности. Концепцията за ефективността като тенденция е ориентирана само към един от аспектите на проектните ефекти – очакваните положителни резултати. </a:t>
            </a:r>
          </a:p>
          <a:p>
            <a:r>
              <a:rPr lang="bg-BG" altLang="en-US" sz="1800" b="0" dirty="0" smtClean="0"/>
              <a:t>Проектите обаче могат да дават и неочаквани позитивни и/или негативни резултати, които не могат да се регистрират с предварително установените индикатори. Изследването на ефикасността включва въпросите за постигане на резултатите с по-малко ресурси и за получаване на по-голям резултат със същите ресурси. </a:t>
            </a:r>
          </a:p>
          <a:p>
            <a:r>
              <a:rPr lang="bg-BG" altLang="en-US" sz="1800" b="0" dirty="0" smtClean="0"/>
              <a:t>Във връзка с тези въпроси е и проблемът за сравнение на проекта с неговите възможни алтернативи. Най-голяма трудност тук е изборът на подходящи еталони. Тези еталони по възможност трябва да бъдат установени предварително, за да позволят подходящи сравнения и да изяснят количественото определяне на целите в програмната фаза.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15</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324815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Оценка на изпълнението на проекта</a:t>
            </a:r>
            <a:endParaRPr lang="en-US" altLang="en-US" sz="1600" b="1" dirty="0" smtClean="0"/>
          </a:p>
        </p:txBody>
      </p:sp>
      <p:sp>
        <p:nvSpPr>
          <p:cNvPr id="14339" name="Content Placeholder 2"/>
          <p:cNvSpPr>
            <a:spLocks noGrp="1"/>
          </p:cNvSpPr>
          <p:nvPr>
            <p:ph idx="1"/>
          </p:nvPr>
        </p:nvSpPr>
        <p:spPr>
          <a:xfrm>
            <a:off x="971600" y="1341438"/>
            <a:ext cx="7543800" cy="4800600"/>
          </a:xfrm>
        </p:spPr>
        <p:txBody>
          <a:bodyPr/>
          <a:lstStyle/>
          <a:p>
            <a:r>
              <a:rPr lang="bg-BG" sz="1600" b="0" dirty="0" smtClean="0"/>
              <a:t>Оценяването на проектите е самостоятелна дейност, но подобно на контрола е свързана с мониторинга. Оценката на проекта представлява анализ на информацията, която е събрана и систематизирана по време на мониторинга, и е съсредоточена върху това, доколко резултатите допринасят за постигането на непосредствената цел и доколко тя ще доведе до постигането на общите цели. </a:t>
            </a:r>
          </a:p>
          <a:p>
            <a:endParaRPr lang="bg-BG" sz="1600" b="0" dirty="0" smtClean="0"/>
          </a:p>
          <a:p>
            <a:r>
              <a:rPr lang="bg-BG" sz="1600" b="0" dirty="0" smtClean="0"/>
              <a:t>Оценката на проекта е целенасочена и системна преценка, която може да има различни аспекти: </a:t>
            </a:r>
          </a:p>
          <a:p>
            <a:endParaRPr lang="bg-BG" sz="1600" b="0" dirty="0" smtClean="0"/>
          </a:p>
          <a:p>
            <a:pPr lvl="1"/>
            <a:r>
              <a:rPr lang="bg-BG" sz="1600" b="0" dirty="0" err="1" smtClean="0"/>
              <a:t>Релевантност</a:t>
            </a:r>
            <a:r>
              <a:rPr lang="bg-BG" sz="1600" b="0" dirty="0" smtClean="0"/>
              <a:t> – дали приетата стратегия кореспондира с предварително определените цели; </a:t>
            </a:r>
          </a:p>
          <a:p>
            <a:pPr lvl="1"/>
            <a:r>
              <a:rPr lang="bg-BG" sz="1600" b="0" dirty="0" smtClean="0"/>
              <a:t>Въздействие – цели да изясни различията и промените, причинени от проекта, и да провери дали проектът е релевантен на конкретните обстоятелства; </a:t>
            </a:r>
          </a:p>
          <a:p>
            <a:pPr lvl="1"/>
            <a:r>
              <a:rPr lang="bg-BG" sz="1600" b="0" dirty="0" smtClean="0"/>
              <a:t>Ефикасност и ефективност – дали финансите са използвани целесъобразно.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16</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611370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Оценка на изпълнението на проекта </a:t>
            </a:r>
            <a:r>
              <a:rPr lang="bg-BG" altLang="en-US" sz="1200" b="1" dirty="0" smtClean="0"/>
              <a:t>(2)</a:t>
            </a:r>
            <a:endParaRPr lang="en-US" altLang="en-US" sz="1600" b="1" dirty="0" smtClean="0"/>
          </a:p>
        </p:txBody>
      </p:sp>
      <p:sp>
        <p:nvSpPr>
          <p:cNvPr id="14339" name="Content Placeholder 2"/>
          <p:cNvSpPr>
            <a:spLocks noGrp="1"/>
          </p:cNvSpPr>
          <p:nvPr>
            <p:ph idx="1"/>
          </p:nvPr>
        </p:nvSpPr>
        <p:spPr>
          <a:xfrm>
            <a:off x="971600" y="1341438"/>
            <a:ext cx="7543800" cy="4800600"/>
          </a:xfrm>
        </p:spPr>
        <p:txBody>
          <a:bodyPr/>
          <a:lstStyle/>
          <a:p>
            <a:endParaRPr lang="bg-BG" sz="1600" b="0" dirty="0" smtClean="0"/>
          </a:p>
          <a:p>
            <a:r>
              <a:rPr lang="bg-BG" sz="1600" b="0" dirty="0" smtClean="0"/>
              <a:t>Основно </a:t>
            </a:r>
            <a:r>
              <a:rPr lang="bg-BG" sz="1600" b="0" dirty="0"/>
              <a:t>предназначение на оценката е да предоставя информация за резултатите и нейната цел е да подобри качеството и ефективността на управлението на проектите. Оценката се извършва на определени етапи – по време на подготовка на проекта, в някакъв момент от неговото изпълнение и след приключването му. </a:t>
            </a:r>
          </a:p>
          <a:p>
            <a:endParaRPr lang="bg-BG" sz="1600" b="0" dirty="0" smtClean="0"/>
          </a:p>
          <a:p>
            <a:r>
              <a:rPr lang="bg-BG" sz="1600" b="0" dirty="0" smtClean="0"/>
              <a:t>Предварителната оценка анализира адекватността на разпоредбите за изпълнение и мониторинг и подпомага създаването на процедури и определяне на критериите за избор на проекти. С нея се проверява съответствието между проекта и предложените дейности, качеството на стратегията и целите, разпределението на средствата, резултатите и въздействията. Резултатите от предварителната оценка са от значение за функционирането на мониторинговата система. </a:t>
            </a:r>
          </a:p>
          <a:p>
            <a:endParaRPr lang="bg-BG" sz="1600" b="0" dirty="0" smtClean="0"/>
          </a:p>
          <a:p>
            <a:r>
              <a:rPr lang="bg-BG" sz="1600" b="0" dirty="0" smtClean="0"/>
              <a:t>Междинното оценяване има за цел да се оценят началните резултати и да се направят препоръки за промените, необходими за постигане на целите.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17</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878216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Оценка на изпълнението на проекта </a:t>
            </a:r>
            <a:r>
              <a:rPr lang="bg-BG" altLang="en-US" sz="1200" b="1" dirty="0" smtClean="0"/>
              <a:t>(3)</a:t>
            </a:r>
            <a:endParaRPr lang="en-US" altLang="en-US" sz="1600" b="1" dirty="0" smtClean="0"/>
          </a:p>
        </p:txBody>
      </p:sp>
      <p:sp>
        <p:nvSpPr>
          <p:cNvPr id="14339" name="Content Placeholder 2"/>
          <p:cNvSpPr>
            <a:spLocks noGrp="1"/>
          </p:cNvSpPr>
          <p:nvPr>
            <p:ph idx="1"/>
          </p:nvPr>
        </p:nvSpPr>
        <p:spPr>
          <a:xfrm>
            <a:off x="971600" y="1124744"/>
            <a:ext cx="7543800" cy="4800600"/>
          </a:xfrm>
        </p:spPr>
        <p:txBody>
          <a:bodyPr/>
          <a:lstStyle/>
          <a:p>
            <a:r>
              <a:rPr lang="bg-BG" sz="1600" b="0" dirty="0" smtClean="0"/>
              <a:t>Индикаторите за резултатите и въздействията, заедно с мониторинговите индикатори са източник на информация, на които се основава оценката на проектите по време на тяхното изпълнение. Оценката е насочена към съвкупност от специфични въпроси за изпълнението на проектите – съответствие, ефикасност, ефективност, въздействие и устойчивост, в контекста на дефинираните цели. Тук е важно да се отбележи, че оценката на проектите, която се осъществява от независим оценител, се основава на мониторинговата информация, а резултатите от нея се използват от мониторинговите органи за очертаването на проблемите и възможностите за предприемане на коригиращи действия. </a:t>
            </a:r>
          </a:p>
          <a:p>
            <a:endParaRPr lang="ru-RU" sz="1600" b="0" dirty="0" smtClean="0"/>
          </a:p>
          <a:p>
            <a:r>
              <a:rPr lang="bg-BG" sz="1600" dirty="0" smtClean="0"/>
              <a:t>Приключването на проекта</a:t>
            </a:r>
            <a:r>
              <a:rPr lang="bg-BG" sz="1600" b="0" dirty="0" smtClean="0"/>
              <a:t> се извършва с изготвянето на </a:t>
            </a:r>
            <a:r>
              <a:rPr lang="bg-BG" sz="1600" dirty="0" smtClean="0"/>
              <a:t>краен доклад</a:t>
            </a:r>
            <a:r>
              <a:rPr lang="bg-BG" sz="1600" b="0" dirty="0" smtClean="0"/>
              <a:t>, който описва постигнатите резултати от проекта, вида и степента на неговото въздействие върху подобряването на състоянието на съответния сектор или регион. Докладът съдържа следната информация: извършен напредък на изпълнението в съответствие с целите на проекта; финансово изпълнение; предприети действия с цел осигуряване на качеството и ефективността на изпълнението; информация за значителни проблеми, срещнати при изпълнението, и взети мерки за тяхното решаване.  </a:t>
            </a:r>
          </a:p>
          <a:p>
            <a:endParaRPr lang="ru-RU" sz="1600" b="0" dirty="0"/>
          </a:p>
          <a:p>
            <a:endParaRPr lang="bg-BG" sz="1600" b="0" dirty="0" smtClean="0"/>
          </a:p>
          <a:p>
            <a:endParaRPr lang="bg-BG" sz="1600" b="0" dirty="0" smtClean="0"/>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18</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908498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Контрол на проекта</a:t>
            </a:r>
            <a:endParaRPr lang="en-US" altLang="en-US" sz="1600" b="1" dirty="0" smtClean="0"/>
          </a:p>
        </p:txBody>
      </p:sp>
      <p:sp>
        <p:nvSpPr>
          <p:cNvPr id="14339" name="Content Placeholder 2"/>
          <p:cNvSpPr>
            <a:spLocks noGrp="1"/>
          </p:cNvSpPr>
          <p:nvPr>
            <p:ph idx="1"/>
          </p:nvPr>
        </p:nvSpPr>
        <p:spPr>
          <a:xfrm>
            <a:off x="971600" y="1220688"/>
            <a:ext cx="7543800" cy="4800600"/>
          </a:xfrm>
        </p:spPr>
        <p:txBody>
          <a:bodyPr/>
          <a:lstStyle/>
          <a:p>
            <a:r>
              <a:rPr lang="bg-BG" sz="1600" b="0" dirty="0" smtClean="0"/>
              <a:t>Контролът върху проекта е една от важните функции в процеса на управление на проекта. Посредством контрола се осъществява преценка на изпълнението на проекта относно предварително определени критерии и стандарти. </a:t>
            </a:r>
          </a:p>
          <a:p>
            <a:endParaRPr lang="bg-BG" sz="1600" b="0" dirty="0"/>
          </a:p>
          <a:p>
            <a:r>
              <a:rPr lang="bg-BG" sz="1600" b="0" dirty="0" smtClean="0"/>
              <a:t>Основната цел на контрола върху проекта е да гарантира спазването на принципите на добро финансово управление – икономичност, ефикасност и ефективност. </a:t>
            </a:r>
          </a:p>
          <a:p>
            <a:r>
              <a:rPr lang="bg-BG" sz="1600" b="0" dirty="0" smtClean="0"/>
              <a:t>Принципът на икономичност означава, че средствата трябва да се използват за дейности, които се извършват своевременно, в съответното количество и на най-добрата цена. </a:t>
            </a:r>
          </a:p>
          <a:p>
            <a:r>
              <a:rPr lang="bg-BG" sz="1600" b="0" dirty="0" smtClean="0"/>
              <a:t>Ефикасността се занимава с най-доброто съотношение между използвани ресурси и постигнати резултати, а ефективността – с постигане на конкретни цели и резултати. За тази цел се установява система за финансово управление и контрол, която позволява: ясно определяне, разграничаване и разделение на функциите и задачите между различните субекти, отговорни за управлението и изпълнението на проекта; установяване на процедури и правила за финансово управление и контрол.</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19</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756904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За връзка с лектора</a:t>
            </a:r>
            <a:endParaRPr lang="en-US" altLang="en-US" b="1" dirty="0" smtClean="0"/>
          </a:p>
        </p:txBody>
      </p:sp>
      <p:sp>
        <p:nvSpPr>
          <p:cNvPr id="14339" name="Content Placeholder 2"/>
          <p:cNvSpPr>
            <a:spLocks noGrp="1"/>
          </p:cNvSpPr>
          <p:nvPr>
            <p:ph idx="1"/>
          </p:nvPr>
        </p:nvSpPr>
        <p:spPr>
          <a:xfrm>
            <a:off x="1042988" y="1341438"/>
            <a:ext cx="7543800" cy="4800600"/>
          </a:xfrm>
        </p:spPr>
        <p:txBody>
          <a:bodyPr/>
          <a:lstStyle/>
          <a:p>
            <a:r>
              <a:rPr lang="bg-BG" altLang="en-US" sz="2000" dirty="0" smtClean="0"/>
              <a:t>	доц. д-р Светослав Енков</a:t>
            </a:r>
          </a:p>
          <a:p>
            <a:endParaRPr lang="bg-BG" sz="2000" b="0" dirty="0"/>
          </a:p>
          <a:p>
            <a:r>
              <a:rPr lang="bg-BG" sz="2000" b="0" dirty="0" smtClean="0"/>
              <a:t>	катедра Компютърна Информатика, ФМИ</a:t>
            </a:r>
            <a:r>
              <a:rPr lang="en-US" sz="2000" b="0" dirty="0" smtClean="0"/>
              <a:t>, </a:t>
            </a:r>
            <a:r>
              <a:rPr lang="bg-BG" sz="2000" b="0" dirty="0" smtClean="0"/>
              <a:t>ПУ, </a:t>
            </a:r>
            <a:r>
              <a:rPr lang="bg-BG" sz="2000" b="0" dirty="0" err="1" smtClean="0"/>
              <a:t>каб</a:t>
            </a:r>
            <a:r>
              <a:rPr lang="bg-BG" sz="2000" b="0" dirty="0" smtClean="0"/>
              <a:t>. 437</a:t>
            </a:r>
          </a:p>
          <a:p>
            <a:pPr marL="0" indent="0">
              <a:buNone/>
            </a:pPr>
            <a:r>
              <a:rPr lang="bg-BG" sz="2000" dirty="0"/>
              <a:t>	</a:t>
            </a:r>
            <a:endParaRPr lang="bg-BG" sz="2000" dirty="0" smtClean="0"/>
          </a:p>
          <a:p>
            <a:pPr marL="0" indent="0">
              <a:buNone/>
            </a:pPr>
            <a:r>
              <a:rPr lang="bg-BG" sz="2000" dirty="0"/>
              <a:t>	</a:t>
            </a:r>
            <a:r>
              <a:rPr lang="en-US" sz="2000" dirty="0">
                <a:hlinkClick r:id="rId2"/>
              </a:rPr>
              <a:t>http://www.enkov.com/spm</a:t>
            </a:r>
            <a:r>
              <a:rPr lang="en-US" sz="2000" dirty="0" smtClean="0"/>
              <a:t> </a:t>
            </a:r>
          </a:p>
          <a:p>
            <a:pPr marL="0" indent="0">
              <a:buNone/>
            </a:pPr>
            <a:endParaRPr lang="en-US" sz="2000" dirty="0" smtClean="0"/>
          </a:p>
          <a:p>
            <a:pPr marL="0" indent="0">
              <a:buNone/>
            </a:pPr>
            <a:r>
              <a:rPr lang="en-US" sz="1600" dirty="0" smtClean="0"/>
              <a:t>	</a:t>
            </a:r>
            <a:r>
              <a:rPr lang="bg-BG" sz="1600" b="0" dirty="0" smtClean="0"/>
              <a:t>За кореспонденция, използвайте:</a:t>
            </a:r>
            <a:endParaRPr lang="bg-BG" sz="1600" dirty="0" smtClean="0"/>
          </a:p>
          <a:p>
            <a:pPr marL="0" indent="0">
              <a:buNone/>
            </a:pPr>
            <a:r>
              <a:rPr lang="bg-BG" sz="2000" dirty="0">
                <a:sym typeface="Wingdings"/>
              </a:rPr>
              <a:t>	</a:t>
            </a:r>
            <a:r>
              <a:rPr lang="bg-BG" sz="2000" dirty="0" smtClean="0">
                <a:sym typeface="Wingdings"/>
              </a:rPr>
              <a:t></a:t>
            </a:r>
            <a:r>
              <a:rPr lang="en-US" sz="2000" dirty="0" smtClean="0">
                <a:sym typeface="Wingdings"/>
              </a:rPr>
              <a:t> </a:t>
            </a:r>
            <a:r>
              <a:rPr lang="bg-BG" sz="2000" dirty="0" smtClean="0">
                <a:solidFill>
                  <a:srgbClr val="00B0F0"/>
                </a:solidFill>
                <a:sym typeface="Wingdings"/>
              </a:rPr>
              <a:t> </a:t>
            </a:r>
            <a:r>
              <a:rPr lang="en-US" sz="1800" dirty="0" smtClean="0">
                <a:solidFill>
                  <a:srgbClr val="00B0F0"/>
                </a:solidFill>
                <a:hlinkClick r:id="rId3"/>
              </a:rPr>
              <a:t>svetoslav.enkov@gmail.com</a:t>
            </a:r>
            <a:r>
              <a:rPr lang="en-US" sz="1800" dirty="0" smtClean="0">
                <a:solidFill>
                  <a:srgbClr val="00B0F0"/>
                </a:solidFill>
              </a:rPr>
              <a:t>       </a:t>
            </a:r>
            <a:r>
              <a:rPr lang="en-US" sz="1800" dirty="0" smtClean="0">
                <a:solidFill>
                  <a:srgbClr val="00B0F0"/>
                </a:solidFill>
                <a:hlinkClick r:id="rId4"/>
              </a:rPr>
              <a:t>enkov@uni-plovdiv.bg</a:t>
            </a:r>
            <a:r>
              <a:rPr lang="en-US" sz="1800" dirty="0" smtClean="0"/>
              <a:t> </a:t>
            </a:r>
            <a:endParaRPr lang="bg-BG" sz="1800" dirty="0" smtClean="0"/>
          </a:p>
          <a:p>
            <a:pPr marL="0" indent="0">
              <a:buNone/>
            </a:pPr>
            <a:r>
              <a:rPr lang="bg-BG" sz="2000" dirty="0" smtClean="0"/>
              <a:t>                    </a:t>
            </a:r>
          </a:p>
          <a:p>
            <a:pPr marL="0" indent="0">
              <a:buNone/>
            </a:pPr>
            <a:r>
              <a:rPr lang="bg-BG" sz="2000" dirty="0"/>
              <a:t>	 </a:t>
            </a:r>
            <a:r>
              <a:rPr lang="bg-BG" sz="2000" dirty="0" smtClean="0"/>
              <a:t>     </a:t>
            </a:r>
            <a:r>
              <a:rPr lang="en-US" sz="2000" dirty="0" smtClean="0"/>
              <a:t>Svetoslav </a:t>
            </a:r>
            <a:r>
              <a:rPr lang="en-US" sz="2000" dirty="0" err="1" smtClean="0"/>
              <a:t>Enkov</a:t>
            </a:r>
            <a:r>
              <a:rPr lang="en-US" sz="2000" dirty="0" smtClean="0"/>
              <a:t>     </a:t>
            </a:r>
            <a:r>
              <a:rPr lang="bg-BG" sz="2000" dirty="0" smtClean="0"/>
              <a:t>   </a:t>
            </a:r>
            <a:r>
              <a:rPr lang="en-US" sz="2000" dirty="0" smtClean="0"/>
              <a:t>0887 429 709 </a:t>
            </a:r>
            <a:r>
              <a:rPr lang="bg-BG" sz="2000" dirty="0" smtClean="0"/>
              <a:t>   </a:t>
            </a:r>
            <a:r>
              <a:rPr lang="en-US" sz="2000" dirty="0" smtClean="0"/>
              <a:t>  </a:t>
            </a:r>
            <a:r>
              <a:rPr lang="bg-BG" sz="2000" dirty="0" smtClean="0"/>
              <a:t>     </a:t>
            </a:r>
            <a:r>
              <a:rPr lang="en-US" sz="2000" dirty="0" smtClean="0"/>
              <a:t> shark67</a:t>
            </a:r>
            <a:endParaRPr lang="bg-BG" sz="2000" dirty="0" smtClean="0"/>
          </a:p>
          <a:p>
            <a:endParaRPr lang="bg-BG" altLang="en-US" sz="2000" dirty="0" smtClean="0"/>
          </a:p>
          <a:p>
            <a:r>
              <a:rPr lang="bg-BG" altLang="en-US" sz="2000" dirty="0"/>
              <a:t>	</a:t>
            </a:r>
            <a:r>
              <a:rPr lang="bg-BG" altLang="en-US" sz="2000" b="0" dirty="0" smtClean="0"/>
              <a:t>консултации в кабинета само след уговорка</a:t>
            </a:r>
            <a:r>
              <a:rPr lang="en-US" altLang="en-US" sz="2000" b="0" dirty="0" smtClean="0"/>
              <a:t/>
            </a:r>
            <a:br>
              <a:rPr lang="en-US" altLang="en-US" sz="2000" b="0" dirty="0" smtClean="0"/>
            </a:br>
            <a:r>
              <a:rPr lang="bg-BG" altLang="en-US" sz="2000" b="0" dirty="0" smtClean="0"/>
              <a:t>	(предпочитан начин – </a:t>
            </a:r>
            <a:r>
              <a:rPr lang="en-US" altLang="en-US" b="0" dirty="0" smtClean="0"/>
              <a:t>online </a:t>
            </a:r>
            <a:r>
              <a:rPr lang="bg-BG" altLang="en-US" sz="2000" b="0" dirty="0" smtClean="0"/>
              <a:t>консултиране)</a:t>
            </a:r>
            <a:endParaRPr lang="en-US" altLang="en-US" sz="2000" dirty="0" smtClean="0"/>
          </a:p>
        </p:txBody>
      </p:sp>
      <p:sp>
        <p:nvSpPr>
          <p:cNvPr id="4" name="Date Placeholder 3"/>
          <p:cNvSpPr>
            <a:spLocks noGrp="1"/>
          </p:cNvSpPr>
          <p:nvPr>
            <p:ph type="dt" sz="quarter" idx="10"/>
          </p:nvPr>
        </p:nvSpPr>
        <p:spPr>
          <a:xfrm>
            <a:off x="1676400" y="6405563"/>
            <a:ext cx="2319536" cy="263525"/>
          </a:xfrm>
        </p:spPr>
        <p:txBody>
          <a:bodyPr/>
          <a:lstStyle/>
          <a:p>
            <a:pPr>
              <a:defRPr/>
            </a:pPr>
            <a:r>
              <a:rPr lang="en-US" altLang="en-US" dirty="0"/>
              <a:t>© </a:t>
            </a:r>
            <a:r>
              <a:rPr lang="bg-BG" altLang="en-US" dirty="0"/>
              <a:t>ФМИ ПУ, доц. д-р Св. Енков</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a:t>
            </a:fld>
            <a:endParaRPr lang="en-US" alt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281" y="4593390"/>
            <a:ext cx="323850" cy="32385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9659" y="4581168"/>
            <a:ext cx="360000" cy="3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1518" y="4576395"/>
            <a:ext cx="141442" cy="324000"/>
          </a:xfrm>
          <a:prstGeom prst="rect">
            <a:avLst/>
          </a:prstGeom>
        </p:spPr>
      </p:pic>
      <p:sp>
        <p:nvSpPr>
          <p:cNvPr id="10"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Контрол на проекта </a:t>
            </a:r>
            <a:r>
              <a:rPr lang="bg-BG" altLang="en-US" sz="1200" b="1" dirty="0" smtClean="0"/>
              <a:t>(2)</a:t>
            </a:r>
            <a:endParaRPr lang="en-US" altLang="en-US" sz="1600" b="1" dirty="0" smtClean="0"/>
          </a:p>
        </p:txBody>
      </p:sp>
      <p:sp>
        <p:nvSpPr>
          <p:cNvPr id="14339" name="Content Placeholder 2"/>
          <p:cNvSpPr>
            <a:spLocks noGrp="1"/>
          </p:cNvSpPr>
          <p:nvPr>
            <p:ph idx="1"/>
          </p:nvPr>
        </p:nvSpPr>
        <p:spPr>
          <a:xfrm>
            <a:off x="971600" y="1364704"/>
            <a:ext cx="7543800" cy="4800600"/>
          </a:xfrm>
        </p:spPr>
        <p:txBody>
          <a:bodyPr/>
          <a:lstStyle/>
          <a:p>
            <a:endParaRPr lang="bg-BG" sz="1600" b="0" dirty="0" smtClean="0"/>
          </a:p>
          <a:p>
            <a:r>
              <a:rPr lang="bg-BG" sz="1600" b="0" dirty="0" smtClean="0"/>
              <a:t>Системата за финансово управление и контрол на проекта се създава с три основни цели:</a:t>
            </a:r>
          </a:p>
          <a:p>
            <a:pPr lvl="1"/>
            <a:r>
              <a:rPr lang="bg-BG" sz="1600" b="0" dirty="0" smtClean="0"/>
              <a:t>да открива текущи отклонения и да предвижда бъдещи отклонения от действителното развитие и плановете на проекта;</a:t>
            </a:r>
          </a:p>
          <a:p>
            <a:pPr lvl="1"/>
            <a:r>
              <a:rPr lang="bg-BG" sz="1600" b="0" dirty="0" smtClean="0"/>
              <a:t>да открива причините за тези отклонения;</a:t>
            </a:r>
          </a:p>
          <a:p>
            <a:pPr lvl="1"/>
            <a:r>
              <a:rPr lang="bg-BG" sz="1600" b="0" dirty="0" smtClean="0"/>
              <a:t>да подкрепя управленски решения и действия за коригиране, целящи да насочат проекта в желаната посока. </a:t>
            </a:r>
          </a:p>
          <a:p>
            <a:endParaRPr lang="bg-BG" sz="1600" b="0" dirty="0" smtClean="0"/>
          </a:p>
          <a:p>
            <a:r>
              <a:rPr lang="bg-BG" sz="1600" b="0" dirty="0" smtClean="0"/>
              <a:t>Системата за финансово управление и контрол на проекта включва:</a:t>
            </a:r>
          </a:p>
          <a:p>
            <a:pPr lvl="1"/>
            <a:r>
              <a:rPr lang="bg-BG" sz="1600" b="0" dirty="0" smtClean="0"/>
              <a:t>показатели/критерии за контрол;</a:t>
            </a:r>
          </a:p>
          <a:p>
            <a:pPr lvl="1"/>
            <a:r>
              <a:rPr lang="bg-BG" sz="1600" b="0" dirty="0" smtClean="0"/>
              <a:t>периодичност на проверките;</a:t>
            </a:r>
          </a:p>
          <a:p>
            <a:pPr lvl="1"/>
            <a:r>
              <a:rPr lang="bg-BG" sz="1600" b="0" dirty="0" smtClean="0"/>
              <a:t>звена и специалисти, осъществяващи контрола;</a:t>
            </a:r>
          </a:p>
          <a:p>
            <a:pPr lvl="1"/>
            <a:r>
              <a:rPr lang="bg-BG" sz="1600" b="0" dirty="0" smtClean="0"/>
              <a:t>форми за предоставяне на резултатите от контрола;</a:t>
            </a:r>
          </a:p>
          <a:p>
            <a:pPr lvl="1"/>
            <a:r>
              <a:rPr lang="bg-BG" sz="1600" b="0" dirty="0" smtClean="0"/>
              <a:t>видове контрол.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20</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64761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Контрол на проекта </a:t>
            </a:r>
            <a:r>
              <a:rPr lang="bg-BG" altLang="en-US" sz="1200" b="1" dirty="0" smtClean="0"/>
              <a:t>(3)</a:t>
            </a:r>
            <a:endParaRPr lang="en-US" altLang="en-US" sz="1600" b="1" dirty="0" smtClean="0"/>
          </a:p>
        </p:txBody>
      </p:sp>
      <p:sp>
        <p:nvSpPr>
          <p:cNvPr id="14339" name="Content Placeholder 2"/>
          <p:cNvSpPr>
            <a:spLocks noGrp="1"/>
          </p:cNvSpPr>
          <p:nvPr>
            <p:ph idx="1"/>
          </p:nvPr>
        </p:nvSpPr>
        <p:spPr>
          <a:xfrm>
            <a:off x="971600" y="1364704"/>
            <a:ext cx="7543800" cy="4800600"/>
          </a:xfrm>
        </p:spPr>
        <p:txBody>
          <a:bodyPr/>
          <a:lstStyle/>
          <a:p>
            <a:r>
              <a:rPr lang="bg-BG" sz="1600" b="0" dirty="0" smtClean="0"/>
              <a:t>Традиционни форми на контрол върху проекта са: контролът на физическото изпълнение (програмният контрол) и финансовият (обикновеният) контрол. </a:t>
            </a:r>
          </a:p>
          <a:p>
            <a:r>
              <a:rPr lang="bg-BG" sz="1600" b="0" dirty="0" smtClean="0"/>
              <a:t>Контролът на физическото изпълнение на проекта се базира на сравнението между плана на проекта и действителното изпълнение. Данните за действителния напредък на проекта се събират периодично (всеки месец) или непрекъснато (след приключена дейност или достигнат етап) и се използват като елемент на контролната система. Чрез сравняване на първоначалния план с текущия план на проекта се откриват отклоненията, които се използват за отправна точка за коригиращи действия. Основни елементи на процеса на контрол на изпълнението са наборът от документи по проекта – обща финансова и счетоводна документация, отчети за изпълнението, техническа документация (тръжна документация, договори и др.).</a:t>
            </a:r>
          </a:p>
          <a:p>
            <a:r>
              <a:rPr lang="bg-BG" sz="1600" b="0" dirty="0" smtClean="0"/>
              <a:t>Финансовият контрол на проекта се извършва чрез сравнение на реалните разходи за проектните дейности с планирания бюджет. Поставени са контролни ограничения, за да се установи степента на отклоненията. За отклоненията, които са по-големи от предварително определената стойност, се анализират алтернативи за коригиращи действия.</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21</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999604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Контрол на проекта </a:t>
            </a:r>
            <a:r>
              <a:rPr lang="bg-BG" altLang="en-US" sz="1200" b="1" dirty="0" smtClean="0"/>
              <a:t>(4)</a:t>
            </a:r>
            <a:endParaRPr lang="en-US" altLang="en-US" sz="1600" b="1" dirty="0" smtClean="0"/>
          </a:p>
        </p:txBody>
      </p:sp>
      <p:sp>
        <p:nvSpPr>
          <p:cNvPr id="14339" name="Content Placeholder 2"/>
          <p:cNvSpPr>
            <a:spLocks noGrp="1"/>
          </p:cNvSpPr>
          <p:nvPr>
            <p:ph idx="1"/>
          </p:nvPr>
        </p:nvSpPr>
        <p:spPr>
          <a:xfrm>
            <a:off x="971600" y="1364704"/>
            <a:ext cx="7543800" cy="4800600"/>
          </a:xfrm>
        </p:spPr>
        <p:txBody>
          <a:bodyPr/>
          <a:lstStyle/>
          <a:p>
            <a:r>
              <a:rPr lang="bg-BG" sz="1600" b="0" dirty="0" smtClean="0"/>
              <a:t>Друг вид финансов контрол е контролът на движението, който се основава на прогнози за размера на бъдещите разходи. Реалните разходи за проектните дейности са екстраполирани в бъдещето с намерението да се открият отклоненията, преди да се появят. Прогнозите за бъдещи отклонения са елемент от превантивните дейности, проектирани да сведат до минимум бъдещите проблеми. Контролът на движението е важен, тъй като информацията за реалния размер на разходите може да не разкрие нередности, но движението на данните през последните няколко контролни периода могат да докажат вероятност от поява на бъдещи проблеми. </a:t>
            </a:r>
          </a:p>
          <a:p>
            <a:endParaRPr lang="bg-BG" sz="1600" b="0" dirty="0" smtClean="0"/>
          </a:p>
          <a:p>
            <a:r>
              <a:rPr lang="bg-BG" sz="1600" b="0" dirty="0" smtClean="0"/>
              <a:t>Разнообразни са начините на представяне на резултатите от контрола на проекта. Това могат да бъдат проверки на общата финансова и техническа документация на проекта, както и проверки на място на финансовите и счетоводните документи, съхраняващи се в информационно базирана система, на договорите по проекта и др. Широко застъпени са и писмените форми на предоставяне на резултатите от контрола – отчети за физическото изпълнение, финансови отчети, прогнози за размера на разходите, доклади, съдържащи заключения, препоръки и последващи действия. </a:t>
            </a:r>
          </a:p>
          <a:p>
            <a:endParaRPr lang="bg-BG" sz="1600" b="0" dirty="0"/>
          </a:p>
          <a:p>
            <a:endParaRPr lang="bg-BG" sz="1600" b="0" dirty="0" smtClean="0"/>
          </a:p>
          <a:p>
            <a:endParaRPr lang="bg-BG" sz="1600" b="0" dirty="0" smtClean="0"/>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22</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313580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Обобщение</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endParaRPr lang="bg-BG" altLang="en-US" sz="1600" b="0" dirty="0" smtClean="0"/>
          </a:p>
          <a:p>
            <a:r>
              <a:rPr lang="bg-BG" altLang="en-US" sz="1600" b="0" dirty="0" smtClean="0"/>
              <a:t>Мониторингът е дейност, съставена от систематично и непрекъснато събиране, отчитане и трансфер на информация за достигнатия етап на изпълнение на проектите и изразходването на средствата, идентифициране на проблемите, даване на препоръки и предприемане на коригиращи мерки.</a:t>
            </a:r>
          </a:p>
          <a:p>
            <a:endParaRPr lang="bg-BG" altLang="en-US" sz="1600" b="0" dirty="0" smtClean="0"/>
          </a:p>
          <a:p>
            <a:r>
              <a:rPr lang="bg-BG" altLang="en-US" sz="1600" b="0" dirty="0" smtClean="0"/>
              <a:t>Индикаторите за мониторинг на проектите са физически и финансови и показват конкретни цели, физическо изпълнение и изпълнение на финансовия план.</a:t>
            </a:r>
          </a:p>
          <a:p>
            <a:endParaRPr lang="bg-BG" altLang="en-US" sz="1600" b="0" dirty="0" smtClean="0"/>
          </a:p>
          <a:p>
            <a:r>
              <a:rPr lang="bg-BG" altLang="en-US" sz="1600" b="0" dirty="0" smtClean="0"/>
              <a:t>Системата от индикатори за мониторинг се състои от: индикатори за изходно състояние, програмни индикатори, индикатори за изпълнение.</a:t>
            </a:r>
          </a:p>
          <a:p>
            <a:endParaRPr lang="bg-BG" altLang="en-US" sz="1600" b="0" dirty="0" smtClean="0"/>
          </a:p>
          <a:p>
            <a:r>
              <a:rPr lang="bg-BG" altLang="en-US" sz="1600" b="0" dirty="0" smtClean="0"/>
              <a:t>Данните за изходното състояние създават основата за разработване на плана на проекта, определяне на целите и оценка на въздействията на проекта.</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23</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633023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Обобщение</a:t>
            </a:r>
            <a:r>
              <a:rPr lang="bg-BG" altLang="en-US" sz="1200" b="1" dirty="0" smtClean="0"/>
              <a:t> (2)</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endParaRPr lang="bg-BG" altLang="en-US" sz="1600" b="0" dirty="0" smtClean="0"/>
          </a:p>
          <a:p>
            <a:r>
              <a:rPr lang="bg-BG" altLang="en-US" sz="1600" b="0" dirty="0" smtClean="0"/>
              <a:t>Програмните индикатори са: индикатори за вложени ресурси, индикатори за краен продукт, индикатори за резултати, индикатори за общи и специфични въздействия.</a:t>
            </a:r>
          </a:p>
          <a:p>
            <a:endParaRPr lang="bg-BG" altLang="en-US" sz="1600" b="0" dirty="0" smtClean="0"/>
          </a:p>
          <a:p>
            <a:r>
              <a:rPr lang="bg-BG" altLang="en-US" sz="1600" b="0" dirty="0" smtClean="0"/>
              <a:t>Индикаторите за изпълнение измерват междинните резултати в сравнение с първоначалните количествени цели и са свързани с три въпроса: ефективност, качество на управлението и финансово изпълнение.</a:t>
            </a:r>
          </a:p>
          <a:p>
            <a:endParaRPr lang="bg-BG" altLang="en-US" sz="1600" b="0" dirty="0" smtClean="0"/>
          </a:p>
          <a:p>
            <a:r>
              <a:rPr lang="bg-BG" altLang="en-US" sz="1600" b="0" dirty="0" err="1" smtClean="0"/>
              <a:t>Мониторинговата</a:t>
            </a:r>
            <a:r>
              <a:rPr lang="bg-BG" altLang="en-US" sz="1600" b="0" dirty="0" smtClean="0"/>
              <a:t> система съдържа четири </a:t>
            </a:r>
            <a:r>
              <a:rPr lang="bg-BG" altLang="en-US" sz="1600" b="0" dirty="0" err="1" smtClean="0"/>
              <a:t>взаимносвързани</a:t>
            </a:r>
            <a:r>
              <a:rPr lang="bg-BG" altLang="en-US" sz="1600" b="0" dirty="0" smtClean="0"/>
              <a:t> елемента: събирани данни; управленски информационни системи; процедури за събиране, обработка и трансфер на данни чрез базата данни; институции, опериращи със системата.</a:t>
            </a:r>
          </a:p>
          <a:p>
            <a:endParaRPr lang="bg-BG" altLang="en-US" sz="1600" b="0" dirty="0" smtClean="0"/>
          </a:p>
          <a:p>
            <a:r>
              <a:rPr lang="bg-BG" altLang="en-US" sz="1600" b="0" dirty="0" smtClean="0"/>
              <a:t>Основната цел на контрола върху проекта е да гарантира спазването на принципите на добро финансово управление – икономичност, ефективност и ефикасност.</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24</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40287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Обобщение</a:t>
            </a:r>
            <a:r>
              <a:rPr lang="bg-BG" altLang="en-US" sz="1200" b="1" dirty="0" smtClean="0"/>
              <a:t> (3)</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endParaRPr lang="bg-BG" altLang="en-US" sz="1600" b="0" dirty="0" smtClean="0"/>
          </a:p>
          <a:p>
            <a:r>
              <a:rPr lang="bg-BG" altLang="en-US" sz="1600" b="0" dirty="0" smtClean="0"/>
              <a:t>Системата за финансово управление и контрол на проекта включва: критерии за контрол; периодичност на проверките; звена и специалисти, осъществяващи контрол; форми за предоставяне на резултатите от контрола; видове контрол (контрол на физическото изпълнение на проекта и финансов контрол).</a:t>
            </a:r>
          </a:p>
          <a:p>
            <a:endParaRPr lang="bg-BG" altLang="en-US" sz="1600" b="0" dirty="0" smtClean="0"/>
          </a:p>
          <a:p>
            <a:r>
              <a:rPr lang="bg-BG" altLang="en-US" sz="1600" b="0" dirty="0" smtClean="0"/>
              <a:t>Оценката на проекта е целенасочена и системна преценка, която има различни аспекти: релевантност; въздействие; ефикасност и ефективност. Разглеждана в хронологичен аспект</a:t>
            </a:r>
            <a:r>
              <a:rPr lang="en-US" altLang="en-US" sz="1600" b="0" smtClean="0"/>
              <a:t>,</a:t>
            </a:r>
            <a:r>
              <a:rPr lang="bg-BG" altLang="en-US" sz="1600" b="0" smtClean="0"/>
              <a:t> </a:t>
            </a:r>
            <a:r>
              <a:rPr lang="bg-BG" altLang="en-US" sz="1600" b="0" dirty="0" smtClean="0"/>
              <a:t>оценката на проекта е: предварителна, междинна и последваща.</a:t>
            </a:r>
          </a:p>
          <a:p>
            <a:endParaRPr lang="bg-BG" altLang="en-US" sz="1600" b="0" dirty="0" smtClean="0"/>
          </a:p>
          <a:p>
            <a:r>
              <a:rPr lang="bg-BG" altLang="en-US" sz="1600" b="0" dirty="0" smtClean="0"/>
              <a:t>Оценката на изпълнението определя факторите, които допринасят за успеха или неуспеха на проекта, постиженията и резултатите, идентифицира добрите практики, включително процедури, техники, управленски инструменти.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25</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70986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bg-BG" altLang="en-US" dirty="0" smtClean="0"/>
              <a:t>Литература (обща към всички лекции)</a:t>
            </a:r>
            <a:endParaRPr lang="en-US" altLang="en-US" dirty="0" smtClean="0"/>
          </a:p>
        </p:txBody>
      </p:sp>
      <p:sp>
        <p:nvSpPr>
          <p:cNvPr id="20483" name="Content Placeholder 2"/>
          <p:cNvSpPr>
            <a:spLocks noGrp="1"/>
          </p:cNvSpPr>
          <p:nvPr>
            <p:ph idx="1"/>
          </p:nvPr>
        </p:nvSpPr>
        <p:spPr>
          <a:xfrm>
            <a:off x="988640" y="1341438"/>
            <a:ext cx="7543800" cy="4800600"/>
          </a:xfrm>
        </p:spPr>
        <p:txBody>
          <a:bodyPr/>
          <a:lstStyle/>
          <a:p>
            <a:pPr marL="342900" lvl="0" indent="-342900">
              <a:buFont typeface="+mj-lt"/>
              <a:buAutoNum type="arabicPeriod"/>
            </a:pPr>
            <a:r>
              <a:rPr lang="en-US" sz="1800" b="0" dirty="0" smtClean="0"/>
              <a:t>Project </a:t>
            </a:r>
            <a:r>
              <a:rPr lang="en-US" sz="1800" b="0" dirty="0"/>
              <a:t>Management Institute, A Guide to the Project Management Body of Knowledge (PMBOK® Guide)–Sixth Edition, 2017.</a:t>
            </a:r>
          </a:p>
          <a:p>
            <a:pPr marL="342900" lvl="0" indent="-342900">
              <a:buFont typeface="+mj-lt"/>
              <a:buAutoNum type="arabicPeriod"/>
            </a:pPr>
            <a:r>
              <a:rPr lang="en-US" sz="1800" b="0" dirty="0"/>
              <a:t>Adolfo </a:t>
            </a:r>
            <a:r>
              <a:rPr lang="en-US" sz="1800" b="0" dirty="0" err="1"/>
              <a:t>Villafiorita</a:t>
            </a:r>
            <a:r>
              <a:rPr lang="en-US" sz="1800" b="0" dirty="0"/>
              <a:t>, Introduction to Software Project Management, </a:t>
            </a:r>
            <a:r>
              <a:rPr lang="en-US" sz="1800" b="0" dirty="0" err="1"/>
              <a:t>Auerbach</a:t>
            </a:r>
            <a:r>
              <a:rPr lang="en-US" sz="1800" b="0" dirty="0"/>
              <a:t> Publications, 2014.</a:t>
            </a:r>
          </a:p>
          <a:p>
            <a:pPr marL="342900" lvl="0" indent="-342900">
              <a:buFont typeface="+mj-lt"/>
              <a:buAutoNum type="arabicPeriod"/>
            </a:pPr>
            <a:r>
              <a:rPr lang="en-US" sz="1800" b="0" dirty="0"/>
              <a:t>Anna P. Murray, The Complete Software Project Manager, 1st Edition, Wiley, 2016.</a:t>
            </a:r>
          </a:p>
          <a:p>
            <a:pPr marL="342900" lvl="0" indent="-342900">
              <a:buFont typeface="+mj-lt"/>
              <a:buAutoNum type="arabicPeriod"/>
            </a:pPr>
            <a:r>
              <a:rPr lang="en-US" sz="1800" b="0" dirty="0"/>
              <a:t>Robert K. </a:t>
            </a:r>
            <a:r>
              <a:rPr lang="en-US" sz="1800" b="0" dirty="0" err="1"/>
              <a:t>Wysocki</a:t>
            </a:r>
            <a:r>
              <a:rPr lang="en-US" sz="1800" b="0" dirty="0"/>
              <a:t>, Effective Project Management: Traditional, Agile, Extreme, 7th Edition, Wiley, 2013.</a:t>
            </a:r>
          </a:p>
          <a:p>
            <a:pPr marL="342900" lvl="0" indent="-342900">
              <a:buFont typeface="+mj-lt"/>
              <a:buAutoNum type="arabicPeriod"/>
            </a:pPr>
            <a:r>
              <a:rPr lang="en-US" sz="1800" b="0" dirty="0"/>
              <a:t>Bob Hughes, Mike </a:t>
            </a:r>
            <a:r>
              <a:rPr lang="en-US" sz="1800" b="0" dirty="0" err="1"/>
              <a:t>Cotterell</a:t>
            </a:r>
            <a:r>
              <a:rPr lang="en-US" sz="1800" b="0" dirty="0"/>
              <a:t>, Software Project Management, 5th edition, McGraw-Hill Education, 2009.</a:t>
            </a:r>
          </a:p>
          <a:p>
            <a:pPr marL="342900" lvl="0" indent="-342900">
              <a:buFont typeface="+mj-lt"/>
              <a:buAutoNum type="arabicPeriod"/>
            </a:pPr>
            <a:r>
              <a:rPr lang="en-US" sz="1800" b="0" dirty="0"/>
              <a:t>Per Kroll, Philippe </a:t>
            </a:r>
            <a:r>
              <a:rPr lang="en-US" sz="1800" b="0" dirty="0" err="1"/>
              <a:t>Kruchten</a:t>
            </a:r>
            <a:r>
              <a:rPr lang="en-US" sz="1800" b="0" dirty="0"/>
              <a:t>, Grady </a:t>
            </a:r>
            <a:r>
              <a:rPr lang="en-US" sz="1800" b="0" dirty="0" err="1"/>
              <a:t>Booch</a:t>
            </a:r>
            <a:r>
              <a:rPr lang="en-US" sz="1800" b="0" dirty="0"/>
              <a:t>, The Rational Unified Process Made Easy, Addison-Wesley, 2003.</a:t>
            </a:r>
          </a:p>
          <a:p>
            <a:pPr marL="342900" lvl="0" indent="-342900">
              <a:buFont typeface="+mj-lt"/>
              <a:buAutoNum type="arabicPeriod"/>
            </a:pPr>
            <a:r>
              <a:rPr lang="en-US" sz="1800" b="0" dirty="0"/>
              <a:t>Walker Royce, Software Project Management: A Unified Framework, Addison-Wesley, 1998.</a:t>
            </a:r>
          </a:p>
          <a:p>
            <a:pPr marL="342900" indent="-342900">
              <a:buFont typeface="+mj-lt"/>
              <a:buAutoNum type="arabicPeriod"/>
            </a:pPr>
            <a:r>
              <a:rPr lang="bg-BG" altLang="en-US" sz="1800" b="0" dirty="0" smtClean="0"/>
              <a:t>Ръководство </a:t>
            </a:r>
            <a:r>
              <a:rPr lang="bg-BG" altLang="en-US" sz="1800" b="0" dirty="0"/>
              <a:t>за </a:t>
            </a:r>
            <a:r>
              <a:rPr lang="en-US" altLang="en-US" sz="1800" b="0" dirty="0"/>
              <a:t>MS Project 2013 - </a:t>
            </a:r>
            <a:r>
              <a:rPr lang="en-US" altLang="en-US" sz="1200" b="0" dirty="0">
                <a:hlinkClick r:id="rId2"/>
              </a:rPr>
              <a:t>https://www.tutorialspoint.com/ms_project/index.htm</a:t>
            </a:r>
            <a:endParaRPr lang="en-US" altLang="en-US" sz="1200" b="0" dirty="0"/>
          </a:p>
          <a:p>
            <a:endParaRPr lang="en-US" altLang="en-US" sz="1600" dirty="0" smtClean="0"/>
          </a:p>
        </p:txBody>
      </p:sp>
      <p:sp>
        <p:nvSpPr>
          <p:cNvPr id="4" name="Date Placeholder 3"/>
          <p:cNvSpPr>
            <a:spLocks noGrp="1"/>
          </p:cNvSpPr>
          <p:nvPr>
            <p:ph type="dt" sz="quarter" idx="10"/>
          </p:nvPr>
        </p:nvSpPr>
        <p:spPr>
          <a:xfrm>
            <a:off x="1676400" y="6381328"/>
            <a:ext cx="1981200" cy="263525"/>
          </a:xfrm>
        </p:spPr>
        <p:txBody>
          <a:bodyPr/>
          <a:lstStyle/>
          <a:p>
            <a:pPr>
              <a:defRPr/>
            </a:pPr>
            <a:r>
              <a:rPr lang="bg-BG" altLang="en-US" dirty="0" smtClean="0"/>
              <a:t>Литература за ползване</a:t>
            </a:r>
            <a:endParaRPr lang="bg-BG" altLang="en-US" dirty="0"/>
          </a:p>
        </p:txBody>
      </p:sp>
      <p:sp>
        <p:nvSpPr>
          <p:cNvPr id="6" name="Slide Number Placeholder 5"/>
          <p:cNvSpPr>
            <a:spLocks noGrp="1"/>
          </p:cNvSpPr>
          <p:nvPr>
            <p:ph type="sldNum" sz="quarter" idx="12"/>
          </p:nvPr>
        </p:nvSpPr>
        <p:spPr/>
        <p:txBody>
          <a:bodyPr/>
          <a:lstStyle/>
          <a:p>
            <a:pPr>
              <a:defRPr/>
            </a:pPr>
            <a:fld id="{C29924CA-3347-4845-977D-482A64641D47}" type="slidenum">
              <a:rPr lang="en-US" altLang="en-US" smtClean="0"/>
              <a:pPr>
                <a:defRPr/>
              </a:pPr>
              <a:t>26</a:t>
            </a:fld>
            <a:endParaRPr lang="en-US" altLang="en-US"/>
          </a:p>
        </p:txBody>
      </p:sp>
      <p:sp>
        <p:nvSpPr>
          <p:cNvPr id="7"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Tree>
    <p:extLst>
      <p:ext uri="{BB962C8B-B14F-4D97-AF65-F5344CB8AC3E}">
        <p14:creationId xmlns:p14="http://schemas.microsoft.com/office/powerpoint/2010/main" val="409247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Изпълнение на проекта</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pPr algn="just"/>
            <a:r>
              <a:rPr lang="bg-BG" altLang="en-US" sz="1600" b="0" dirty="0" smtClean="0"/>
              <a:t>Необходимо е да се поддържа актуална информация и данни за статуса на дейностите, които се извършват по проекта, събирани в рамките на процесите по насочване и ръководене на изпълнението на проекта. </a:t>
            </a:r>
          </a:p>
          <a:p>
            <a:pPr algn="just"/>
            <a:endParaRPr lang="bg-BG" altLang="en-US" sz="1600" b="0" dirty="0"/>
          </a:p>
          <a:p>
            <a:pPr algn="just"/>
            <a:r>
              <a:rPr lang="bg-BG" altLang="en-US" sz="1600" b="0" dirty="0" smtClean="0"/>
              <a:t>Информацията включва: статус на резултатите, статус на изпълнение на исканията за промяна, коригиращи действия, превантивни действия, отстраняване на дефекти, прогнозни оценки на работата до приключване на проекта, процент на физически завършена работа, постигнато равнище на техническите показатели за изпълнение, начални и крайни дати на дейностите. </a:t>
            </a:r>
          </a:p>
          <a:p>
            <a:pPr algn="just"/>
            <a:endParaRPr lang="bg-BG" altLang="en-US" sz="1600" b="0" dirty="0"/>
          </a:p>
          <a:p>
            <a:pPr algn="just"/>
            <a:r>
              <a:rPr lang="bg-BG" altLang="en-US" sz="1600" dirty="0"/>
              <a:t>Измерване на техническото </a:t>
            </a:r>
            <a:r>
              <a:rPr lang="bg-BG" altLang="en-US" sz="1600" dirty="0" smtClean="0"/>
              <a:t>изпълнение</a:t>
            </a:r>
            <a:r>
              <a:rPr lang="bg-BG" altLang="en-US" sz="1600" b="0" dirty="0" smtClean="0"/>
              <a:t> – основава се на сравнение на реалното техническо изпълнение с планираното в плана за управление на проекта. Като показател за качество, измерването може да използва ключови технически параметри на продукта, създаван от проекта. Постигнатите измерими стойности са част от информацията за изпълнението на работата.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3</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014949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Мониторинг и контрол</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pPr algn="just"/>
            <a:endParaRPr lang="bg-BG" altLang="en-US" sz="1600" b="0" dirty="0" smtClean="0"/>
          </a:p>
          <a:p>
            <a:pPr algn="just"/>
            <a:r>
              <a:rPr lang="bg-BG" altLang="en-US" sz="1600" b="0" dirty="0" smtClean="0"/>
              <a:t>Процесите на мониторинг и контрол на проекта са особено важни функции на проектното управление, които се осъществяват в </a:t>
            </a:r>
            <a:r>
              <a:rPr lang="bg-BG" altLang="en-US" sz="1600" dirty="0" smtClean="0"/>
              <a:t>етапа на изпълнението на проекта</a:t>
            </a:r>
            <a:r>
              <a:rPr lang="bg-BG" altLang="en-US" sz="1600" b="0" dirty="0" smtClean="0"/>
              <a:t>. </a:t>
            </a:r>
          </a:p>
          <a:p>
            <a:pPr algn="just"/>
            <a:endParaRPr lang="bg-BG" altLang="en-US" sz="1600" b="0" dirty="0"/>
          </a:p>
          <a:p>
            <a:pPr algn="just"/>
            <a:r>
              <a:rPr lang="bg-BG" altLang="en-US" sz="1600" b="0" dirty="0" smtClean="0"/>
              <a:t>Чрез разработените процедури за мониторинг и контрол се идентифицират текущите отклонения между действителното развитие и плана на проекта, установяват се причините за отклоненията, генерира се информация, предназначена за мениджърите на проекта, с цел предприемане на коригиращи мерки и предотвратяване на възможните рискове. </a:t>
            </a:r>
          </a:p>
          <a:p>
            <a:pPr algn="just"/>
            <a:endParaRPr lang="bg-BG" altLang="en-US" sz="1600" b="0" dirty="0"/>
          </a:p>
          <a:p>
            <a:pPr algn="just"/>
            <a:r>
              <a:rPr lang="bg-BG" altLang="en-US" sz="1600" b="0" dirty="0" smtClean="0"/>
              <a:t>Ключово значение за ефективния мониторинг и контрол има своевременното измерване на реалните резултати от проектните дейности посредством определени инструменти с оглед регулярно предвиждане на необходимите корекции в плана на проекта и завършването му в рамките на определения срок.</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4</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494259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Мониторинг и контрол</a:t>
            </a:r>
            <a:r>
              <a:rPr lang="bg-BG" altLang="en-US" sz="1200" b="1" dirty="0" smtClean="0"/>
              <a:t> (2)</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endParaRPr lang="bg-BG" altLang="en-US" sz="1800" b="0" dirty="0" smtClean="0"/>
          </a:p>
          <a:p>
            <a:r>
              <a:rPr lang="bg-BG" altLang="en-US" sz="1800" b="0" dirty="0" smtClean="0"/>
              <a:t>Последващата </a:t>
            </a:r>
            <a:r>
              <a:rPr lang="bg-BG" altLang="en-US" sz="1800" dirty="0" smtClean="0"/>
              <a:t>оценка на проекта</a:t>
            </a:r>
            <a:r>
              <a:rPr lang="bg-BG" altLang="en-US" sz="1800" b="0" dirty="0" smtClean="0"/>
              <a:t> се извършва след неговото приключване. Тя има различни аспекти, свързани с релевантността, въздействието, ефективността и ефикасността на проекта. </a:t>
            </a:r>
          </a:p>
          <a:p>
            <a:endParaRPr lang="bg-BG" altLang="en-US" sz="1800" b="0" dirty="0"/>
          </a:p>
          <a:p>
            <a:r>
              <a:rPr lang="bg-BG" altLang="en-US" sz="1800" b="0" dirty="0" smtClean="0"/>
              <a:t>Оценката на изпълнението определя факторите, които допринасят за успеха или неуспеха на проекта, постиженията и резултатите, идентифицира добрите практики, включително процедури, техники, управленски инструменти. </a:t>
            </a:r>
          </a:p>
          <a:p>
            <a:endParaRPr lang="bg-BG" altLang="en-US" sz="1800" b="0" dirty="0"/>
          </a:p>
          <a:p>
            <a:r>
              <a:rPr lang="bg-BG" altLang="en-US" sz="1800" dirty="0" smtClean="0"/>
              <a:t>Мониторингът</a:t>
            </a:r>
            <a:r>
              <a:rPr lang="bg-BG" altLang="en-US" sz="1800" b="0" dirty="0" smtClean="0"/>
              <a:t> се дефинира като систематично, продължително/периодично и непрекъснато събиране, анализ и използване на информация за целите на управлението и вземането на решения относно конкретни процеси или интервенции.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5</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888807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Мониторинг и контрол</a:t>
            </a:r>
            <a:r>
              <a:rPr lang="bg-BG" altLang="en-US" sz="1200" b="1" dirty="0" smtClean="0"/>
              <a:t> (3)</a:t>
            </a:r>
            <a:endParaRPr lang="en-US" altLang="en-US" b="1" dirty="0" smtClean="0"/>
          </a:p>
        </p:txBody>
      </p:sp>
      <p:sp>
        <p:nvSpPr>
          <p:cNvPr id="14339" name="Content Placeholder 2"/>
          <p:cNvSpPr>
            <a:spLocks noGrp="1"/>
          </p:cNvSpPr>
          <p:nvPr>
            <p:ph idx="1"/>
          </p:nvPr>
        </p:nvSpPr>
        <p:spPr>
          <a:xfrm>
            <a:off x="971600" y="1268760"/>
            <a:ext cx="7543800" cy="4800600"/>
          </a:xfrm>
        </p:spPr>
        <p:txBody>
          <a:bodyPr/>
          <a:lstStyle/>
          <a:p>
            <a:pPr algn="just"/>
            <a:r>
              <a:rPr lang="bg-BG" altLang="en-US" sz="1600" b="0" dirty="0" smtClean="0"/>
              <a:t>Мониторингът е основна функция от етапа на изпълнение на проекта, по време на която се преценява напредъкът, за да бъде дадена възможност за актуализация при промяна в обстоятелствата. Той е инструмент на управлението и представлява проследяване на развитието на дейностите, преценка на осъществяването на проекта във връзка с одобрените графици. </a:t>
            </a:r>
            <a:endParaRPr lang="en-US" altLang="en-US" sz="1600" b="0" smtClean="0"/>
          </a:p>
          <a:p>
            <a:pPr algn="just"/>
            <a:endParaRPr lang="bg-BG" altLang="en-US" sz="1600" b="0" dirty="0" smtClean="0"/>
          </a:p>
          <a:p>
            <a:pPr algn="just"/>
            <a:r>
              <a:rPr lang="bg-BG" altLang="en-US" sz="1600" b="0" dirty="0" smtClean="0"/>
              <a:t>Мониторингът определя съществуващите проблеми, за да улесни въвеждането на навременни промени за изпълнението на проекта и осигурява постоянна обратна връзка за неговата реализация. Някои автори разглеждат мониторинга като съвкупност от методи и форми на текущо проследяване и коригиране на проектните дейности в хода на реализацията на проекта. </a:t>
            </a:r>
          </a:p>
          <a:p>
            <a:pPr algn="just"/>
            <a:endParaRPr lang="bg-BG" altLang="en-US" sz="1600" b="0" dirty="0" smtClean="0"/>
          </a:p>
          <a:p>
            <a:pPr algn="just"/>
            <a:r>
              <a:rPr lang="bg-BG" altLang="en-US" sz="1600" b="0" dirty="0" smtClean="0"/>
              <a:t>Мониторингът се извършва посредством съгласувани процедури за отчитане, примерни проверки и създаване на специални групи. Мониторингът е непрекъснат процес, който проследява редовно хода на изпълнението на проекта и преценява постигнатия напредък относно вложените ресурси, извършените дейности и преките резултати.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6</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813999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Мониторинг</a:t>
            </a:r>
            <a:endParaRPr lang="en-US" altLang="en-US" b="1" dirty="0" smtClean="0"/>
          </a:p>
        </p:txBody>
      </p:sp>
      <p:sp>
        <p:nvSpPr>
          <p:cNvPr id="14339" name="Content Placeholder 2"/>
          <p:cNvSpPr>
            <a:spLocks noGrp="1"/>
          </p:cNvSpPr>
          <p:nvPr>
            <p:ph idx="1"/>
          </p:nvPr>
        </p:nvSpPr>
        <p:spPr>
          <a:xfrm>
            <a:off x="1132656" y="1196752"/>
            <a:ext cx="7543800" cy="4800600"/>
          </a:xfrm>
        </p:spPr>
        <p:txBody>
          <a:bodyPr/>
          <a:lstStyle/>
          <a:p>
            <a:r>
              <a:rPr lang="bg-BG" sz="1800" b="0" dirty="0" smtClean="0"/>
              <a:t>Мониторингът е предназначен: </a:t>
            </a:r>
          </a:p>
          <a:p>
            <a:pPr lvl="1"/>
            <a:r>
              <a:rPr lang="bg-BG" sz="1800" b="0" dirty="0" smtClean="0"/>
              <a:t>да открива текущи отклонения между действителното развитие и плана на проекта; </a:t>
            </a:r>
          </a:p>
          <a:p>
            <a:pPr lvl="1"/>
            <a:r>
              <a:rPr lang="bg-BG" sz="1800" b="0" dirty="0" smtClean="0"/>
              <a:t>да идентифицира причините за отклоненията; </a:t>
            </a:r>
          </a:p>
          <a:p>
            <a:pPr lvl="1"/>
            <a:r>
              <a:rPr lang="bg-BG" sz="1800" b="0" dirty="0" smtClean="0"/>
              <a:t>да информира управленските органи за установените отклонения; </a:t>
            </a:r>
          </a:p>
          <a:p>
            <a:pPr lvl="1"/>
            <a:r>
              <a:rPr lang="bg-BG" sz="1800" b="0" dirty="0" smtClean="0"/>
              <a:t>да съдейства за отстраняване на отклоненията; </a:t>
            </a:r>
          </a:p>
          <a:p>
            <a:pPr lvl="1"/>
            <a:r>
              <a:rPr lang="bg-BG" sz="1800" b="0" dirty="0" smtClean="0"/>
              <a:t>да предотвратява възможните рискове в бъдещите състояния на наблюдаваните параметри; </a:t>
            </a:r>
          </a:p>
          <a:p>
            <a:pPr lvl="1"/>
            <a:r>
              <a:rPr lang="bg-BG" sz="1800" b="0" dirty="0" smtClean="0"/>
              <a:t> да осигурява основата за ефективно изпълнение на проекта. </a:t>
            </a:r>
          </a:p>
          <a:p>
            <a:r>
              <a:rPr lang="bg-BG" sz="1800" b="0" dirty="0" smtClean="0"/>
              <a:t>В контекста на казаното относно същността и целите на мониторинга може да се обобщи, че той е дейност, съставена от систематично и непрекъснато събиране, отчитане и трансфер на информация за достигнатия етап на изпълнение на проектите и изразходването на средствата, идентифициране на проблемите, даване на препоръки и предприемане на коригиращи мерки. </a:t>
            </a:r>
            <a:endParaRPr lang="bg-BG" sz="1800" b="0" dirty="0"/>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7</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896500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Основни етапи на мониторинга в контекста на проектния цикъл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8</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pic>
        <p:nvPicPr>
          <p:cNvPr id="1026" name="Picture 2" descr="http://mitko.villaverde-bansko.com/Upravlenie%20na%20infrastrukturni%20proekti/images/glava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727" y="1328061"/>
            <a:ext cx="4779818" cy="469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236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Индикатори за мониторинг</a:t>
            </a:r>
            <a:endParaRPr lang="en-US" altLang="en-US" b="1" dirty="0" smtClean="0"/>
          </a:p>
        </p:txBody>
      </p:sp>
      <p:sp>
        <p:nvSpPr>
          <p:cNvPr id="14339" name="Content Placeholder 2"/>
          <p:cNvSpPr>
            <a:spLocks noGrp="1"/>
          </p:cNvSpPr>
          <p:nvPr>
            <p:ph idx="1"/>
          </p:nvPr>
        </p:nvSpPr>
        <p:spPr>
          <a:xfrm>
            <a:off x="971600" y="1341438"/>
            <a:ext cx="7543800" cy="4800600"/>
          </a:xfrm>
        </p:spPr>
        <p:txBody>
          <a:bodyPr/>
          <a:lstStyle/>
          <a:p>
            <a:r>
              <a:rPr lang="bg-BG" altLang="en-US" sz="1800" dirty="0" smtClean="0"/>
              <a:t>Индикаторите за мониторинг</a:t>
            </a:r>
            <a:r>
              <a:rPr lang="bg-BG" altLang="en-US" sz="1800" b="0" dirty="0" smtClean="0"/>
              <a:t> на проектите са физически и финансови. Те са обвързани със специфичния характер на проекта, неговите цели и икономическите аспекти на заданието.</a:t>
            </a:r>
          </a:p>
          <a:p>
            <a:endParaRPr lang="bg-BG" altLang="en-US" sz="1800" b="0" dirty="0" smtClean="0"/>
          </a:p>
          <a:p>
            <a:r>
              <a:rPr lang="bg-BG" altLang="en-US" sz="1800" b="0" dirty="0" smtClean="0"/>
              <a:t>Индикаторите за мониторинг показват:</a:t>
            </a:r>
          </a:p>
          <a:p>
            <a:r>
              <a:rPr lang="bg-BG" altLang="en-US" sz="1800" b="0" dirty="0" smtClean="0"/>
              <a:t>• конкретни цели – представени количествено (доколкото е възможно);</a:t>
            </a:r>
          </a:p>
          <a:p>
            <a:r>
              <a:rPr lang="bg-BG" altLang="en-US" sz="1800" b="0" dirty="0" smtClean="0"/>
              <a:t>• достигнат етап – физическо изпълнение, резултати и въздействие;</a:t>
            </a:r>
          </a:p>
          <a:p>
            <a:r>
              <a:rPr lang="bg-BG" altLang="en-US" sz="1800" b="0" dirty="0" smtClean="0"/>
              <a:t>• изпълнение на финансовия план.</a:t>
            </a:r>
          </a:p>
          <a:p>
            <a:endParaRPr lang="bg-BG" altLang="en-US" sz="1800" b="0" dirty="0" smtClean="0"/>
          </a:p>
          <a:p>
            <a:r>
              <a:rPr lang="bg-BG" altLang="en-US" sz="1800" b="0" dirty="0" smtClean="0"/>
              <a:t>За да може да се наблюдава проектът и да се оценява неговото изпълнение в сравнение с поставените цели, е необходимо да се използва </a:t>
            </a:r>
            <a:r>
              <a:rPr lang="bg-BG" altLang="en-US" sz="1800" i="1" dirty="0" smtClean="0"/>
              <a:t>система от индикатори</a:t>
            </a:r>
            <a:r>
              <a:rPr lang="bg-BG" altLang="en-US" sz="1800" b="0" dirty="0" smtClean="0"/>
              <a:t>, които трябва да бъдат определени предварително или в ранен етап на прилагането на проекта, така че да може да се събират постоянно данни за тях. </a:t>
            </a:r>
          </a:p>
        </p:txBody>
      </p:sp>
      <p:sp>
        <p:nvSpPr>
          <p:cNvPr id="5" name="Footer Placeholder 4"/>
          <p:cNvSpPr>
            <a:spLocks noGrp="1"/>
          </p:cNvSpPr>
          <p:nvPr>
            <p:ph type="ftr" sz="quarter" idx="11"/>
          </p:nvPr>
        </p:nvSpPr>
        <p:spPr>
          <a:xfrm>
            <a:off x="4499992" y="6309320"/>
            <a:ext cx="3740727" cy="457200"/>
          </a:xfrm>
        </p:spPr>
        <p:txBody>
          <a:bodyPr/>
          <a:lstStyle/>
          <a:p>
            <a:pPr>
              <a:defRPr/>
            </a:pPr>
            <a:r>
              <a:rPr lang="ru-RU" altLang="en-US" dirty="0"/>
              <a:t>Лекция 6</a:t>
            </a:r>
            <a:r>
              <a:rPr lang="bg-BG" altLang="en-US" dirty="0"/>
              <a:t>: </a:t>
            </a:r>
            <a:r>
              <a:rPr lang="bg-BG" dirty="0"/>
              <a:t>Изпълнение, мониторинг и контрол на проекта</a:t>
            </a:r>
            <a:endParaRPr lang="bg-BG" altLang="en-US" dirty="0"/>
          </a:p>
          <a:p>
            <a:pPr>
              <a:defRPr/>
            </a:pPr>
            <a:endParaRPr lang="bg-BG" altLang="en-US"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9</a:t>
            </a:fld>
            <a:endParaRPr lang="en-US" altLang="en-US"/>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543157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MISPM">
  <a:themeElements>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Master">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2572</TotalTime>
  <Words>3701</Words>
  <Application>Microsoft Office PowerPoint</Application>
  <PresentationFormat>On-screen Show (4:3)</PresentationFormat>
  <Paragraphs>260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vt:lpstr>
      <vt:lpstr>Times New Roman</vt:lpstr>
      <vt:lpstr>Wingdings</vt:lpstr>
      <vt:lpstr>FMISPM</vt:lpstr>
      <vt:lpstr>PowerPoint Presentation</vt:lpstr>
      <vt:lpstr>За връзка с лектора</vt:lpstr>
      <vt:lpstr>Изпълнение на проекта</vt:lpstr>
      <vt:lpstr>Мониторинг и контрол</vt:lpstr>
      <vt:lpstr>Мониторинг и контрол (2)</vt:lpstr>
      <vt:lpstr>Мониторинг и контрол (3)</vt:lpstr>
      <vt:lpstr>Мониторинг</vt:lpstr>
      <vt:lpstr>Основни етапи на мониторинга в контекста на проектния цикъл </vt:lpstr>
      <vt:lpstr>Индикатори за мониторинг</vt:lpstr>
      <vt:lpstr>Индикатори за изходно състояние</vt:lpstr>
      <vt:lpstr>Индикатори за изходно състояние (2)</vt:lpstr>
      <vt:lpstr>Програмни индикатори</vt:lpstr>
      <vt:lpstr>Програмни индикатори (2)</vt:lpstr>
      <vt:lpstr>Индикатори за изпълнение</vt:lpstr>
      <vt:lpstr>Индикатори за изпълнение (2)</vt:lpstr>
      <vt:lpstr>Оценка на изпълнението на проекта</vt:lpstr>
      <vt:lpstr>Оценка на изпълнението на проекта (2)</vt:lpstr>
      <vt:lpstr>Оценка на изпълнението на проекта (3)</vt:lpstr>
      <vt:lpstr>Контрол на проекта</vt:lpstr>
      <vt:lpstr>Контрол на проекта (2)</vt:lpstr>
      <vt:lpstr>Контрол на проекта (3)</vt:lpstr>
      <vt:lpstr>Контрол на проекта (4)</vt:lpstr>
      <vt:lpstr>Обобщение</vt:lpstr>
      <vt:lpstr>Обобщение (2)</vt:lpstr>
      <vt:lpstr>Обобщение (3)</vt:lpstr>
      <vt:lpstr>Литература (обща към всички лекции)</vt:lpstr>
    </vt:vector>
  </TitlesOfParts>
  <Company>SITE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Laganiere</dc:creator>
  <cp:lastModifiedBy>Svetoslav Enkov</cp:lastModifiedBy>
  <cp:revision>220</cp:revision>
  <cp:lastPrinted>2001-08-30T21:48:01Z</cp:lastPrinted>
  <dcterms:created xsi:type="dcterms:W3CDTF">2001-07-30T14:50:21Z</dcterms:created>
  <dcterms:modified xsi:type="dcterms:W3CDTF">2021-01-31T12:44:05Z</dcterms:modified>
</cp:coreProperties>
</file>