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8"/>
  </p:notesMasterIdLst>
  <p:sldIdLst>
    <p:sldId id="258" r:id="rId2"/>
    <p:sldId id="312" r:id="rId3"/>
    <p:sldId id="320" r:id="rId4"/>
    <p:sldId id="323" r:id="rId5"/>
    <p:sldId id="326" r:id="rId6"/>
    <p:sldId id="330" r:id="rId7"/>
    <p:sldId id="324" r:id="rId8"/>
    <p:sldId id="327" r:id="rId9"/>
    <p:sldId id="329" r:id="rId10"/>
    <p:sldId id="325" r:id="rId11"/>
    <p:sldId id="331" r:id="rId12"/>
    <p:sldId id="332" r:id="rId13"/>
    <p:sldId id="333" r:id="rId14"/>
    <p:sldId id="334" r:id="rId15"/>
    <p:sldId id="328" r:id="rId16"/>
    <p:sldId id="322" r:id="rId1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 charset="0"/>
        <a:ea typeface="+mn-ea"/>
        <a:cs typeface="+mn-cs"/>
      </a:defRPr>
    </a:lvl1pPr>
    <a:lvl2pPr marL="457200" algn="l" rtl="0" fontAlgn="base">
      <a:spcBef>
        <a:spcPct val="0"/>
      </a:spcBef>
      <a:spcAft>
        <a:spcPct val="0"/>
      </a:spcAft>
      <a:defRPr sz="2400" kern="1200">
        <a:solidFill>
          <a:schemeClr val="tx1"/>
        </a:solidFill>
        <a:latin typeface="Times New Roman" pitchFamily="1" charset="0"/>
        <a:ea typeface="+mn-ea"/>
        <a:cs typeface="+mn-cs"/>
      </a:defRPr>
    </a:lvl2pPr>
    <a:lvl3pPr marL="914400" algn="l" rtl="0" fontAlgn="base">
      <a:spcBef>
        <a:spcPct val="0"/>
      </a:spcBef>
      <a:spcAft>
        <a:spcPct val="0"/>
      </a:spcAft>
      <a:defRPr sz="2400" kern="1200">
        <a:solidFill>
          <a:schemeClr val="tx1"/>
        </a:solidFill>
        <a:latin typeface="Times New Roman" pitchFamily="1" charset="0"/>
        <a:ea typeface="+mn-ea"/>
        <a:cs typeface="+mn-cs"/>
      </a:defRPr>
    </a:lvl3pPr>
    <a:lvl4pPr marL="1371600" algn="l" rtl="0" fontAlgn="base">
      <a:spcBef>
        <a:spcPct val="0"/>
      </a:spcBef>
      <a:spcAft>
        <a:spcPct val="0"/>
      </a:spcAft>
      <a:defRPr sz="2400" kern="1200">
        <a:solidFill>
          <a:schemeClr val="tx1"/>
        </a:solidFill>
        <a:latin typeface="Times New Roman" pitchFamily="1" charset="0"/>
        <a:ea typeface="+mn-ea"/>
        <a:cs typeface="+mn-cs"/>
      </a:defRPr>
    </a:lvl4pPr>
    <a:lvl5pPr marL="1828800" algn="l" rtl="0" fontAlgn="base">
      <a:spcBef>
        <a:spcPct val="0"/>
      </a:spcBef>
      <a:spcAft>
        <a:spcPct val="0"/>
      </a:spcAft>
      <a:defRPr sz="2400" kern="1200">
        <a:solidFill>
          <a:schemeClr val="tx1"/>
        </a:solidFill>
        <a:latin typeface="Times New Roman" pitchFamily="1" charset="0"/>
        <a:ea typeface="+mn-ea"/>
        <a:cs typeface="+mn-cs"/>
      </a:defRPr>
    </a:lvl5pPr>
    <a:lvl6pPr marL="2286000" algn="l" defTabSz="914400" rtl="0" eaLnBrk="1" latinLnBrk="0" hangingPunct="1">
      <a:defRPr sz="2400" kern="1200">
        <a:solidFill>
          <a:schemeClr val="tx1"/>
        </a:solidFill>
        <a:latin typeface="Times New Roman" pitchFamily="1" charset="0"/>
        <a:ea typeface="+mn-ea"/>
        <a:cs typeface="+mn-cs"/>
      </a:defRPr>
    </a:lvl6pPr>
    <a:lvl7pPr marL="2743200" algn="l" defTabSz="914400" rtl="0" eaLnBrk="1" latinLnBrk="0" hangingPunct="1">
      <a:defRPr sz="2400" kern="1200">
        <a:solidFill>
          <a:schemeClr val="tx1"/>
        </a:solidFill>
        <a:latin typeface="Times New Roman" pitchFamily="1" charset="0"/>
        <a:ea typeface="+mn-ea"/>
        <a:cs typeface="+mn-cs"/>
      </a:defRPr>
    </a:lvl7pPr>
    <a:lvl8pPr marL="3200400" algn="l" defTabSz="914400" rtl="0" eaLnBrk="1" latinLnBrk="0" hangingPunct="1">
      <a:defRPr sz="2400" kern="1200">
        <a:solidFill>
          <a:schemeClr val="tx1"/>
        </a:solidFill>
        <a:latin typeface="Times New Roman" pitchFamily="1" charset="0"/>
        <a:ea typeface="+mn-ea"/>
        <a:cs typeface="+mn-cs"/>
      </a:defRPr>
    </a:lvl8pPr>
    <a:lvl9pPr marL="3657600" algn="l" defTabSz="914400" rtl="0" eaLnBrk="1" latinLnBrk="0" hangingPunct="1">
      <a:defRPr sz="2400" kern="1200">
        <a:solidFill>
          <a:schemeClr val="tx1"/>
        </a:solidFill>
        <a:latin typeface="Times New Roman"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93" autoAdjust="0"/>
    <p:restoredTop sz="94660" autoAdjust="0"/>
  </p:normalViewPr>
  <p:slideViewPr>
    <p:cSldViewPr>
      <p:cViewPr varScale="1">
        <p:scale>
          <a:sx n="161" d="100"/>
          <a:sy n="161" d="100"/>
        </p:scale>
        <p:origin x="1716" y="13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pitchFamily="1" charset="0"/>
              </a:defRPr>
            </a:lvl1pPr>
          </a:lstStyle>
          <a:p>
            <a:pPr>
              <a:defRPr/>
            </a:pPr>
            <a:endParaRPr lang="en-US" altLang="en-US"/>
          </a:p>
        </p:txBody>
      </p:sp>
      <p:sp>
        <p:nvSpPr>
          <p:cNvPr id="512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pitchFamily="1" charset="0"/>
              </a:defRPr>
            </a:lvl1pPr>
          </a:lstStyle>
          <a:p>
            <a:pPr>
              <a:defRPr/>
            </a:pPr>
            <a:endParaRPr lang="en-US" altLang="en-US"/>
          </a:p>
        </p:txBody>
      </p:sp>
      <p:sp>
        <p:nvSpPr>
          <p:cNvPr id="215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pitchFamily="1" charset="0"/>
              </a:defRPr>
            </a:lvl1pPr>
          </a:lstStyle>
          <a:p>
            <a:pPr>
              <a:defRPr/>
            </a:pPr>
            <a:endParaRPr lang="en-US" altLang="en-US"/>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pitchFamily="1" charset="0"/>
              </a:defRPr>
            </a:lvl1pPr>
          </a:lstStyle>
          <a:p>
            <a:pPr>
              <a:defRPr/>
            </a:pPr>
            <a:fld id="{4897B4CA-D91E-4EF6-80B6-8DAF88CE568C}" type="slidenum">
              <a:rPr lang="en-US" altLang="en-US"/>
              <a:pPr>
                <a:defRPr/>
              </a:pPr>
              <a:t>‹#›</a:t>
            </a:fld>
            <a:endParaRPr lang="en-US" altLang="en-US"/>
          </a:p>
        </p:txBody>
      </p:sp>
    </p:spTree>
    <p:extLst>
      <p:ext uri="{BB962C8B-B14F-4D97-AF65-F5344CB8AC3E}">
        <p14:creationId xmlns:p14="http://schemas.microsoft.com/office/powerpoint/2010/main" val="41965605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 charset="0"/>
              </a:defRPr>
            </a:lvl1pPr>
            <a:lvl2pPr marL="742950" indent="-285750" eaLnBrk="0" hangingPunct="0">
              <a:spcBef>
                <a:spcPct val="30000"/>
              </a:spcBef>
              <a:defRPr sz="1200">
                <a:solidFill>
                  <a:schemeClr val="tx1"/>
                </a:solidFill>
                <a:latin typeface="Times New Roman" pitchFamily="1" charset="0"/>
              </a:defRPr>
            </a:lvl2pPr>
            <a:lvl3pPr marL="1143000" indent="-228600" eaLnBrk="0" hangingPunct="0">
              <a:spcBef>
                <a:spcPct val="30000"/>
              </a:spcBef>
              <a:defRPr sz="1200">
                <a:solidFill>
                  <a:schemeClr val="tx1"/>
                </a:solidFill>
                <a:latin typeface="Times New Roman" pitchFamily="1" charset="0"/>
              </a:defRPr>
            </a:lvl3pPr>
            <a:lvl4pPr marL="1600200" indent="-228600" eaLnBrk="0" hangingPunct="0">
              <a:spcBef>
                <a:spcPct val="30000"/>
              </a:spcBef>
              <a:defRPr sz="1200">
                <a:solidFill>
                  <a:schemeClr val="tx1"/>
                </a:solidFill>
                <a:latin typeface="Times New Roman" pitchFamily="1" charset="0"/>
              </a:defRPr>
            </a:lvl4pPr>
            <a:lvl5pPr marL="2057400" indent="-228600" eaLnBrk="0" hangingPunct="0">
              <a:spcBef>
                <a:spcPct val="30000"/>
              </a:spcBef>
              <a:defRPr sz="1200">
                <a:solidFill>
                  <a:schemeClr val="tx1"/>
                </a:solidFill>
                <a:latin typeface="Times New Roman" pitchFamily="1" charset="0"/>
              </a:defRPr>
            </a:lvl5pPr>
            <a:lvl6pPr marL="2514600" indent="-228600" eaLnBrk="0" fontAlgn="base" hangingPunct="0">
              <a:spcBef>
                <a:spcPct val="30000"/>
              </a:spcBef>
              <a:spcAft>
                <a:spcPct val="0"/>
              </a:spcAft>
              <a:defRPr sz="1200">
                <a:solidFill>
                  <a:schemeClr val="tx1"/>
                </a:solidFill>
                <a:latin typeface="Times New Roman" pitchFamily="1" charset="0"/>
              </a:defRPr>
            </a:lvl6pPr>
            <a:lvl7pPr marL="2971800" indent="-228600" eaLnBrk="0" fontAlgn="base" hangingPunct="0">
              <a:spcBef>
                <a:spcPct val="30000"/>
              </a:spcBef>
              <a:spcAft>
                <a:spcPct val="0"/>
              </a:spcAft>
              <a:defRPr sz="1200">
                <a:solidFill>
                  <a:schemeClr val="tx1"/>
                </a:solidFill>
                <a:latin typeface="Times New Roman" pitchFamily="1" charset="0"/>
              </a:defRPr>
            </a:lvl7pPr>
            <a:lvl8pPr marL="3429000" indent="-228600" eaLnBrk="0" fontAlgn="base" hangingPunct="0">
              <a:spcBef>
                <a:spcPct val="30000"/>
              </a:spcBef>
              <a:spcAft>
                <a:spcPct val="0"/>
              </a:spcAft>
              <a:defRPr sz="1200">
                <a:solidFill>
                  <a:schemeClr val="tx1"/>
                </a:solidFill>
                <a:latin typeface="Times New Roman" pitchFamily="1" charset="0"/>
              </a:defRPr>
            </a:lvl8pPr>
            <a:lvl9pPr marL="3886200" indent="-228600" eaLnBrk="0" fontAlgn="base" hangingPunct="0">
              <a:spcBef>
                <a:spcPct val="30000"/>
              </a:spcBef>
              <a:spcAft>
                <a:spcPct val="0"/>
              </a:spcAft>
              <a:defRPr sz="1200">
                <a:solidFill>
                  <a:schemeClr val="tx1"/>
                </a:solidFill>
                <a:latin typeface="Times New Roman" pitchFamily="1" charset="0"/>
              </a:defRPr>
            </a:lvl9pPr>
          </a:lstStyle>
          <a:p>
            <a:pPr>
              <a:spcBef>
                <a:spcPct val="0"/>
              </a:spcBef>
            </a:pPr>
            <a:fld id="{9B010843-78BF-4AF1-BC9E-449372DC4686}" type="slidenum">
              <a:rPr lang="en-US" altLang="en-US" smtClean="0">
                <a:latin typeface="Times" pitchFamily="1" charset="0"/>
              </a:rPr>
              <a:pPr>
                <a:spcBef>
                  <a:spcPct val="0"/>
                </a:spcBef>
              </a:pPr>
              <a:t>1</a:t>
            </a:fld>
            <a:endParaRPr lang="en-US" altLang="en-US" dirty="0" smtClean="0">
              <a:latin typeface="Times" pitchFamily="1"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dt" sz="half" idx="10"/>
          </p:nvPr>
        </p:nvSpPr>
        <p:spPr>
          <a:xfrm>
            <a:off x="1676400" y="6432550"/>
            <a:ext cx="1981200" cy="263525"/>
          </a:xfrm>
        </p:spPr>
        <p:txBody>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5" name="Rectangle 6"/>
          <p:cNvSpPr>
            <a:spLocks noGrp="1" noChangeArrowheads="1"/>
          </p:cNvSpPr>
          <p:nvPr>
            <p:ph type="ftr" sz="quarter" idx="11"/>
          </p:nvPr>
        </p:nvSpPr>
        <p:spPr>
          <a:xfrm>
            <a:off x="3810000" y="6356350"/>
            <a:ext cx="4114800" cy="457200"/>
          </a:xfrm>
        </p:spPr>
        <p:txBody>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6" name="Rectangle 7"/>
          <p:cNvSpPr>
            <a:spLocks noGrp="1" noChangeArrowheads="1"/>
          </p:cNvSpPr>
          <p:nvPr>
            <p:ph type="sldNum" sz="quarter" idx="12"/>
          </p:nvPr>
        </p:nvSpPr>
        <p:spPr>
          <a:xfrm>
            <a:off x="8077200" y="6356350"/>
            <a:ext cx="457200" cy="457200"/>
          </a:xfrm>
        </p:spPr>
        <p:txBody>
          <a:bodyPr/>
          <a:lstStyle>
            <a:lvl1pPr algn="r" eaLnBrk="0" hangingPunct="0">
              <a:defRPr sz="1400">
                <a:latin typeface="+mn-lt"/>
              </a:defRPr>
            </a:lvl1pPr>
          </a:lstStyle>
          <a:p>
            <a:pPr>
              <a:defRPr/>
            </a:pPr>
            <a:fld id="{5545F119-1766-4E61-814D-CBE997A4EEA5}" type="slidenum">
              <a:rPr lang="en-US" altLang="en-US"/>
              <a:pPr>
                <a:defRPr/>
              </a:pPr>
              <a:t>‹#›</a:t>
            </a:fld>
            <a:endParaRPr lang="en-US" altLang="en-US"/>
          </a:p>
        </p:txBody>
      </p:sp>
    </p:spTree>
    <p:extLst>
      <p:ext uri="{BB962C8B-B14F-4D97-AF65-F5344CB8AC3E}">
        <p14:creationId xmlns:p14="http://schemas.microsoft.com/office/powerpoint/2010/main" val="246731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ltLang="en-US"/>
              <a:t>© Lethbridge/Laganière 2005</a:t>
            </a:r>
          </a:p>
        </p:txBody>
      </p:sp>
      <p:sp>
        <p:nvSpPr>
          <p:cNvPr id="5" name="Footer Placeholder 4"/>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6" name="Slide Number Placeholder 5"/>
          <p:cNvSpPr>
            <a:spLocks noGrp="1"/>
          </p:cNvSpPr>
          <p:nvPr>
            <p:ph type="sldNum" sz="quarter" idx="12"/>
          </p:nvPr>
        </p:nvSpPr>
        <p:spPr/>
        <p:txBody>
          <a:bodyPr/>
          <a:lstStyle>
            <a:lvl1pPr>
              <a:defRPr/>
            </a:lvl1pPr>
          </a:lstStyle>
          <a:p>
            <a:pPr>
              <a:defRPr/>
            </a:pPr>
            <a:fld id="{E8523C30-193C-4DB2-8F7F-21FBF18C1197}" type="slidenum">
              <a:rPr lang="en-US" altLang="en-US"/>
              <a:pPr>
                <a:defRPr/>
              </a:pPr>
              <a:t>‹#›</a:t>
            </a:fld>
            <a:endParaRPr lang="en-US" altLang="en-US"/>
          </a:p>
        </p:txBody>
      </p:sp>
    </p:spTree>
    <p:extLst>
      <p:ext uri="{BB962C8B-B14F-4D97-AF65-F5344CB8AC3E}">
        <p14:creationId xmlns:p14="http://schemas.microsoft.com/office/powerpoint/2010/main" val="48067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28600"/>
            <a:ext cx="205740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28600"/>
            <a:ext cx="601980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altLang="en-US"/>
              <a:t>© Lethbridge/Laganière 2005</a:t>
            </a:r>
          </a:p>
        </p:txBody>
      </p:sp>
      <p:sp>
        <p:nvSpPr>
          <p:cNvPr id="5" name="Footer Placeholder 4"/>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6" name="Slide Number Placeholder 5"/>
          <p:cNvSpPr>
            <a:spLocks noGrp="1"/>
          </p:cNvSpPr>
          <p:nvPr>
            <p:ph type="sldNum" sz="quarter" idx="12"/>
          </p:nvPr>
        </p:nvSpPr>
        <p:spPr/>
        <p:txBody>
          <a:bodyPr/>
          <a:lstStyle>
            <a:lvl1pPr>
              <a:defRPr/>
            </a:lvl1pPr>
          </a:lstStyle>
          <a:p>
            <a:pPr>
              <a:defRPr/>
            </a:pPr>
            <a:fld id="{63753D42-8428-4047-89B3-5401345DB277}" type="slidenum">
              <a:rPr lang="en-US" altLang="en-US"/>
              <a:pPr>
                <a:defRPr/>
              </a:pPr>
              <a:t>‹#›</a:t>
            </a:fld>
            <a:endParaRPr lang="en-US" altLang="en-US"/>
          </a:p>
        </p:txBody>
      </p:sp>
    </p:spTree>
    <p:extLst>
      <p:ext uri="{BB962C8B-B14F-4D97-AF65-F5344CB8AC3E}">
        <p14:creationId xmlns:p14="http://schemas.microsoft.com/office/powerpoint/2010/main" val="2610576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1043608" y="1340768"/>
            <a:ext cx="75438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xfrm>
            <a:off x="1676400" y="6432550"/>
            <a:ext cx="1981200" cy="263525"/>
          </a:xfrm>
        </p:spPr>
        <p:txBody>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5" name="Rectangle 6"/>
          <p:cNvSpPr>
            <a:spLocks noGrp="1" noChangeArrowheads="1"/>
          </p:cNvSpPr>
          <p:nvPr>
            <p:ph type="ftr" sz="quarter" idx="11"/>
          </p:nvPr>
        </p:nvSpPr>
        <p:spPr>
          <a:xfrm>
            <a:off x="3810000" y="6356350"/>
            <a:ext cx="4114800" cy="457200"/>
          </a:xfrm>
        </p:spPr>
        <p:txBody>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6" name="Rectangle 7"/>
          <p:cNvSpPr>
            <a:spLocks noGrp="1" noChangeArrowheads="1"/>
          </p:cNvSpPr>
          <p:nvPr>
            <p:ph type="sldNum" sz="quarter" idx="12"/>
          </p:nvPr>
        </p:nvSpPr>
        <p:spPr>
          <a:xfrm>
            <a:off x="8077200" y="6356350"/>
            <a:ext cx="457200" cy="457200"/>
          </a:xfrm>
        </p:spPr>
        <p:txBody>
          <a:bodyPr/>
          <a:lstStyle>
            <a:lvl1pPr algn="r" eaLnBrk="0" hangingPunct="0">
              <a:defRPr sz="1400">
                <a:latin typeface="+mn-lt"/>
              </a:defRPr>
            </a:lvl1pPr>
          </a:lstStyle>
          <a:p>
            <a:pPr>
              <a:defRPr/>
            </a:pPr>
            <a:fld id="{5D60FB86-5A75-4401-94B8-EF561F20F414}" type="slidenum">
              <a:rPr lang="en-US" altLang="en-US"/>
              <a:pPr>
                <a:defRPr/>
              </a:pPr>
              <a:t>‹#›</a:t>
            </a:fld>
            <a:endParaRPr lang="en-US" altLang="en-US"/>
          </a:p>
        </p:txBody>
      </p:sp>
    </p:spTree>
    <p:extLst>
      <p:ext uri="{BB962C8B-B14F-4D97-AF65-F5344CB8AC3E}">
        <p14:creationId xmlns:p14="http://schemas.microsoft.com/office/powerpoint/2010/main" val="9000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ltLang="en-US"/>
              <a:t>© Lethbridge/Laganière 2005</a:t>
            </a:r>
          </a:p>
        </p:txBody>
      </p:sp>
      <p:sp>
        <p:nvSpPr>
          <p:cNvPr id="5" name="Footer Placeholder 4"/>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6" name="Slide Number Placeholder 5"/>
          <p:cNvSpPr>
            <a:spLocks noGrp="1"/>
          </p:cNvSpPr>
          <p:nvPr>
            <p:ph type="sldNum" sz="quarter" idx="12"/>
          </p:nvPr>
        </p:nvSpPr>
        <p:spPr/>
        <p:txBody>
          <a:bodyPr/>
          <a:lstStyle>
            <a:lvl1pPr>
              <a:defRPr/>
            </a:lvl1pPr>
          </a:lstStyle>
          <a:p>
            <a:pPr>
              <a:defRPr/>
            </a:pPr>
            <a:fld id="{227AA8E0-21FA-44DD-A8C5-1DFBFE2FC03F}" type="slidenum">
              <a:rPr lang="en-US" altLang="en-US"/>
              <a:pPr>
                <a:defRPr/>
              </a:pPr>
              <a:t>‹#›</a:t>
            </a:fld>
            <a:endParaRPr lang="en-US" altLang="en-US"/>
          </a:p>
        </p:txBody>
      </p:sp>
    </p:spTree>
    <p:extLst>
      <p:ext uri="{BB962C8B-B14F-4D97-AF65-F5344CB8AC3E}">
        <p14:creationId xmlns:p14="http://schemas.microsoft.com/office/powerpoint/2010/main" val="153947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4900" y="1371600"/>
            <a:ext cx="3695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xfrm>
            <a:off x="1676400" y="6432550"/>
            <a:ext cx="1981200" cy="263525"/>
          </a:xfrm>
        </p:spPr>
        <p:txBody>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6" name="Rectangle 6"/>
          <p:cNvSpPr>
            <a:spLocks noGrp="1" noChangeArrowheads="1"/>
          </p:cNvSpPr>
          <p:nvPr>
            <p:ph type="ftr" sz="quarter" idx="11"/>
          </p:nvPr>
        </p:nvSpPr>
        <p:spPr>
          <a:xfrm>
            <a:off x="3810000" y="6356350"/>
            <a:ext cx="4114800" cy="457200"/>
          </a:xfrm>
        </p:spPr>
        <p:txBody>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7" name="Rectangle 7"/>
          <p:cNvSpPr>
            <a:spLocks noGrp="1" noChangeArrowheads="1"/>
          </p:cNvSpPr>
          <p:nvPr>
            <p:ph type="sldNum" sz="quarter" idx="12"/>
          </p:nvPr>
        </p:nvSpPr>
        <p:spPr>
          <a:xfrm>
            <a:off x="8077200" y="6356350"/>
            <a:ext cx="457200" cy="457200"/>
          </a:xfrm>
        </p:spPr>
        <p:txBody>
          <a:bodyPr/>
          <a:lstStyle>
            <a:lvl1pPr algn="r" eaLnBrk="0" hangingPunct="0">
              <a:defRPr sz="1400">
                <a:latin typeface="+mn-lt"/>
              </a:defRPr>
            </a:lvl1pPr>
          </a:lstStyle>
          <a:p>
            <a:pPr>
              <a:defRPr/>
            </a:pPr>
            <a:fld id="{2B5AE2FA-392A-49A8-BB1D-2940D269FA89}" type="slidenum">
              <a:rPr lang="en-US" altLang="en-US"/>
              <a:pPr>
                <a:defRPr/>
              </a:pPr>
              <a:t>‹#›</a:t>
            </a:fld>
            <a:endParaRPr lang="en-US" altLang="en-US"/>
          </a:p>
        </p:txBody>
      </p:sp>
    </p:spTree>
    <p:extLst>
      <p:ext uri="{BB962C8B-B14F-4D97-AF65-F5344CB8AC3E}">
        <p14:creationId xmlns:p14="http://schemas.microsoft.com/office/powerpoint/2010/main" val="370515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altLang="en-US"/>
              <a:t>© Lethbridge/Laganière 2005</a:t>
            </a:r>
          </a:p>
        </p:txBody>
      </p:sp>
      <p:sp>
        <p:nvSpPr>
          <p:cNvPr id="8" name="Footer Placeholder 7"/>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9" name="Slide Number Placeholder 8"/>
          <p:cNvSpPr>
            <a:spLocks noGrp="1"/>
          </p:cNvSpPr>
          <p:nvPr>
            <p:ph type="sldNum" sz="quarter" idx="12"/>
          </p:nvPr>
        </p:nvSpPr>
        <p:spPr/>
        <p:txBody>
          <a:bodyPr/>
          <a:lstStyle>
            <a:lvl1pPr>
              <a:defRPr/>
            </a:lvl1pPr>
          </a:lstStyle>
          <a:p>
            <a:pPr>
              <a:defRPr/>
            </a:pPr>
            <a:fld id="{FF8F973A-35BC-4002-BBC7-B927EE44FB62}" type="slidenum">
              <a:rPr lang="en-US" altLang="en-US"/>
              <a:pPr>
                <a:defRPr/>
              </a:pPr>
              <a:t>‹#›</a:t>
            </a:fld>
            <a:endParaRPr lang="en-US" altLang="en-US"/>
          </a:p>
        </p:txBody>
      </p:sp>
    </p:spTree>
    <p:extLst>
      <p:ext uri="{BB962C8B-B14F-4D97-AF65-F5344CB8AC3E}">
        <p14:creationId xmlns:p14="http://schemas.microsoft.com/office/powerpoint/2010/main" val="328165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altLang="en-US"/>
              <a:t>© Lethbridge/Laganière 2005</a:t>
            </a:r>
          </a:p>
        </p:txBody>
      </p:sp>
      <p:sp>
        <p:nvSpPr>
          <p:cNvPr id="4" name="Footer Placeholder 3"/>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5" name="Slide Number Placeholder 4"/>
          <p:cNvSpPr>
            <a:spLocks noGrp="1"/>
          </p:cNvSpPr>
          <p:nvPr>
            <p:ph type="sldNum" sz="quarter" idx="12"/>
          </p:nvPr>
        </p:nvSpPr>
        <p:spPr/>
        <p:txBody>
          <a:bodyPr/>
          <a:lstStyle>
            <a:lvl1pPr>
              <a:defRPr/>
            </a:lvl1pPr>
          </a:lstStyle>
          <a:p>
            <a:pPr>
              <a:defRPr/>
            </a:pPr>
            <a:fld id="{3F2423AD-3DAE-4623-82FC-9A9196D3AAFD}" type="slidenum">
              <a:rPr lang="en-US" altLang="en-US"/>
              <a:pPr>
                <a:defRPr/>
              </a:pPr>
              <a:t>‹#›</a:t>
            </a:fld>
            <a:endParaRPr lang="en-US" altLang="en-US"/>
          </a:p>
        </p:txBody>
      </p:sp>
    </p:spTree>
    <p:extLst>
      <p:ext uri="{BB962C8B-B14F-4D97-AF65-F5344CB8AC3E}">
        <p14:creationId xmlns:p14="http://schemas.microsoft.com/office/powerpoint/2010/main" val="155855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altLang="en-US"/>
              <a:t>© Lethbridge/Laganière 2005</a:t>
            </a:r>
          </a:p>
        </p:txBody>
      </p:sp>
      <p:sp>
        <p:nvSpPr>
          <p:cNvPr id="3" name="Footer Placeholder 2"/>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4" name="Slide Number Placeholder 3"/>
          <p:cNvSpPr>
            <a:spLocks noGrp="1"/>
          </p:cNvSpPr>
          <p:nvPr>
            <p:ph type="sldNum" sz="quarter" idx="12"/>
          </p:nvPr>
        </p:nvSpPr>
        <p:spPr/>
        <p:txBody>
          <a:bodyPr/>
          <a:lstStyle>
            <a:lvl1pPr>
              <a:defRPr/>
            </a:lvl1pPr>
          </a:lstStyle>
          <a:p>
            <a:pPr>
              <a:defRPr/>
            </a:pPr>
            <a:fld id="{017D2109-55CC-436C-9010-9B8DC001F68B}" type="slidenum">
              <a:rPr lang="en-US" altLang="en-US"/>
              <a:pPr>
                <a:defRPr/>
              </a:pPr>
              <a:t>‹#›</a:t>
            </a:fld>
            <a:endParaRPr lang="en-US" altLang="en-US"/>
          </a:p>
        </p:txBody>
      </p:sp>
    </p:spTree>
    <p:extLst>
      <p:ext uri="{BB962C8B-B14F-4D97-AF65-F5344CB8AC3E}">
        <p14:creationId xmlns:p14="http://schemas.microsoft.com/office/powerpoint/2010/main" val="1888683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ltLang="en-US"/>
              <a:t>© Lethbridge/Laganière 2005</a:t>
            </a:r>
          </a:p>
        </p:txBody>
      </p:sp>
      <p:sp>
        <p:nvSpPr>
          <p:cNvPr id="6" name="Footer Placeholder 5"/>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7" name="Slide Number Placeholder 6"/>
          <p:cNvSpPr>
            <a:spLocks noGrp="1"/>
          </p:cNvSpPr>
          <p:nvPr>
            <p:ph type="sldNum" sz="quarter" idx="12"/>
          </p:nvPr>
        </p:nvSpPr>
        <p:spPr/>
        <p:txBody>
          <a:bodyPr/>
          <a:lstStyle>
            <a:lvl1pPr>
              <a:defRPr/>
            </a:lvl1pPr>
          </a:lstStyle>
          <a:p>
            <a:pPr>
              <a:defRPr/>
            </a:pPr>
            <a:fld id="{D29E4755-2D9D-4AC6-A7B5-390BBE9B7C98}" type="slidenum">
              <a:rPr lang="en-US" altLang="en-US"/>
              <a:pPr>
                <a:defRPr/>
              </a:pPr>
              <a:t>‹#›</a:t>
            </a:fld>
            <a:endParaRPr lang="en-US" altLang="en-US"/>
          </a:p>
        </p:txBody>
      </p:sp>
    </p:spTree>
    <p:extLst>
      <p:ext uri="{BB962C8B-B14F-4D97-AF65-F5344CB8AC3E}">
        <p14:creationId xmlns:p14="http://schemas.microsoft.com/office/powerpoint/2010/main" val="1998289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altLang="en-US"/>
              <a:t>© Lethbridge/Laganière 2005</a:t>
            </a:r>
          </a:p>
        </p:txBody>
      </p:sp>
      <p:sp>
        <p:nvSpPr>
          <p:cNvPr id="6" name="Footer Placeholder 5"/>
          <p:cNvSpPr>
            <a:spLocks noGrp="1"/>
          </p:cNvSpPr>
          <p:nvPr>
            <p:ph type="ftr" sz="quarter" idx="11"/>
          </p:nvPr>
        </p:nvSpPr>
        <p:spPr/>
        <p:txBody>
          <a:bodyPr/>
          <a:lstStyle>
            <a:lvl1pPr>
              <a:defRPr/>
            </a:lvl1pPr>
          </a:lstStyle>
          <a:p>
            <a:pPr>
              <a:defRPr/>
            </a:pPr>
            <a:r>
              <a:rPr lang="en-US" altLang="en-US"/>
              <a:t>Chapter 11: Managing the Software Process</a:t>
            </a:r>
          </a:p>
        </p:txBody>
      </p:sp>
      <p:sp>
        <p:nvSpPr>
          <p:cNvPr id="7" name="Slide Number Placeholder 6"/>
          <p:cNvSpPr>
            <a:spLocks noGrp="1"/>
          </p:cNvSpPr>
          <p:nvPr>
            <p:ph type="sldNum" sz="quarter" idx="12"/>
          </p:nvPr>
        </p:nvSpPr>
        <p:spPr/>
        <p:txBody>
          <a:bodyPr/>
          <a:lstStyle>
            <a:lvl1pPr>
              <a:defRPr/>
            </a:lvl1pPr>
          </a:lstStyle>
          <a:p>
            <a:pPr>
              <a:defRPr/>
            </a:pPr>
            <a:fld id="{B9B90135-3A83-44E4-A24A-363D6987E009}" type="slidenum">
              <a:rPr lang="en-US" altLang="en-US"/>
              <a:pPr>
                <a:defRPr/>
              </a:pPr>
              <a:t>‹#›</a:t>
            </a:fld>
            <a:endParaRPr lang="en-US" altLang="en-US"/>
          </a:p>
        </p:txBody>
      </p:sp>
    </p:spTree>
    <p:extLst>
      <p:ext uri="{BB962C8B-B14F-4D97-AF65-F5344CB8AC3E}">
        <p14:creationId xmlns:p14="http://schemas.microsoft.com/office/powerpoint/2010/main" val="4151086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30275" y="6021388"/>
            <a:ext cx="493712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8"/>
          <p:cNvGrpSpPr>
            <a:grpSpLocks/>
          </p:cNvGrpSpPr>
          <p:nvPr userDrawn="1"/>
        </p:nvGrpSpPr>
        <p:grpSpPr bwMode="auto">
          <a:xfrm>
            <a:off x="215900" y="1295400"/>
            <a:ext cx="1074738" cy="5281613"/>
            <a:chOff x="136" y="768"/>
            <a:chExt cx="677" cy="3327"/>
          </a:xfrm>
        </p:grpSpPr>
        <p:pic>
          <p:nvPicPr>
            <p:cNvPr id="1033" name="Picture 10"/>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36" y="768"/>
              <a:ext cx="516" cy="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rot="2678447">
              <a:off x="330" y="3631"/>
              <a:ext cx="483"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8" name="Rectangle 3"/>
          <p:cNvSpPr>
            <a:spLocks noGrp="1" noChangeArrowheads="1"/>
          </p:cNvSpPr>
          <p:nvPr>
            <p:ph type="title"/>
          </p:nvPr>
        </p:nvSpPr>
        <p:spPr bwMode="auto">
          <a:xfrm>
            <a:off x="381000" y="22860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9" name="Rectangle 4"/>
          <p:cNvSpPr>
            <a:spLocks noGrp="1" noChangeArrowheads="1"/>
          </p:cNvSpPr>
          <p:nvPr>
            <p:ph type="body" idx="1"/>
          </p:nvPr>
        </p:nvSpPr>
        <p:spPr bwMode="auto">
          <a:xfrm>
            <a:off x="1066800" y="1371600"/>
            <a:ext cx="7543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077" name="Rectangle 5"/>
          <p:cNvSpPr>
            <a:spLocks noGrp="1" noChangeArrowheads="1"/>
          </p:cNvSpPr>
          <p:nvPr>
            <p:ph type="dt" sz="half" idx="2"/>
          </p:nvPr>
        </p:nvSpPr>
        <p:spPr bwMode="auto">
          <a:xfrm>
            <a:off x="1676400" y="6477000"/>
            <a:ext cx="1981200" cy="26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000">
                <a:latin typeface="+mn-lt"/>
              </a:defRPr>
            </a:lvl1pPr>
          </a:lstStyle>
          <a:p>
            <a:pPr>
              <a:defRPr/>
            </a:pPr>
            <a:r>
              <a:rPr lang="en-US" altLang="en-US"/>
              <a:t>© </a:t>
            </a:r>
            <a:r>
              <a:rPr lang="bg-BG" altLang="en-US"/>
              <a:t>ФМИ ПУ, доц. д-р Св. Енков</a:t>
            </a:r>
          </a:p>
        </p:txBody>
      </p:sp>
      <p:sp>
        <p:nvSpPr>
          <p:cNvPr id="3078" name="Rectangle 6"/>
          <p:cNvSpPr>
            <a:spLocks noGrp="1" noChangeArrowheads="1"/>
          </p:cNvSpPr>
          <p:nvPr>
            <p:ph type="ftr" sz="quarter" idx="3"/>
          </p:nvPr>
        </p:nvSpPr>
        <p:spPr bwMode="auto">
          <a:xfrm>
            <a:off x="3810000" y="64008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0" hangingPunct="0">
              <a:defRPr sz="1400">
                <a:latin typeface="+mn-lt"/>
              </a:defRPr>
            </a:lvl1pPr>
          </a:lstStyle>
          <a:p>
            <a:pPr>
              <a:defRPr/>
            </a:pPr>
            <a:r>
              <a:rPr lang="bg-BG" altLang="en-US"/>
              <a:t>Лекция </a:t>
            </a:r>
            <a:r>
              <a:rPr lang="en-US" altLang="en-US"/>
              <a:t>1: </a:t>
            </a:r>
            <a:r>
              <a:rPr lang="bg-BG" altLang="en-US"/>
              <a:t>Въведение и основни понятия</a:t>
            </a:r>
            <a:endParaRPr lang="en-US" altLang="en-US"/>
          </a:p>
        </p:txBody>
      </p:sp>
      <p:sp>
        <p:nvSpPr>
          <p:cNvPr id="3079" name="Rectangle 7"/>
          <p:cNvSpPr>
            <a:spLocks noGrp="1" noChangeArrowheads="1"/>
          </p:cNvSpPr>
          <p:nvPr>
            <p:ph type="sldNum" sz="quarter" idx="4"/>
          </p:nvPr>
        </p:nvSpPr>
        <p:spPr bwMode="auto">
          <a:xfrm>
            <a:off x="8077200" y="640080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400">
                <a:latin typeface="+mn-lt"/>
              </a:defRPr>
            </a:lvl1pPr>
          </a:lstStyle>
          <a:p>
            <a:pPr>
              <a:defRPr/>
            </a:pPr>
            <a:fld id="{65F7554A-54AE-46C4-9FB0-BECBA24B7FE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hf hdr="0"/>
  <p:txStyles>
    <p:titleStyle>
      <a:lvl1pPr algn="l" rtl="0" eaLnBrk="0" fontAlgn="base" hangingPunct="0">
        <a:spcBef>
          <a:spcPct val="0"/>
        </a:spcBef>
        <a:spcAft>
          <a:spcPct val="0"/>
        </a:spcAft>
        <a:defRPr sz="3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defRPr>
      </a:lvl2pPr>
      <a:lvl3pPr algn="l" rtl="0" eaLnBrk="0" fontAlgn="base" hangingPunct="0">
        <a:spcBef>
          <a:spcPct val="0"/>
        </a:spcBef>
        <a:spcAft>
          <a:spcPct val="0"/>
        </a:spcAft>
        <a:defRPr sz="3200">
          <a:solidFill>
            <a:schemeClr val="tx2"/>
          </a:solidFill>
          <a:latin typeface="Arial" charset="0"/>
        </a:defRPr>
      </a:lvl3pPr>
      <a:lvl4pPr algn="l" rtl="0" eaLnBrk="0" fontAlgn="base" hangingPunct="0">
        <a:spcBef>
          <a:spcPct val="0"/>
        </a:spcBef>
        <a:spcAft>
          <a:spcPct val="0"/>
        </a:spcAft>
        <a:defRPr sz="3200">
          <a:solidFill>
            <a:schemeClr val="tx2"/>
          </a:solidFill>
          <a:latin typeface="Arial" charset="0"/>
        </a:defRPr>
      </a:lvl4pPr>
      <a:lvl5pPr algn="l" rtl="0" eaLnBrk="0" fontAlgn="base" hangingPunct="0">
        <a:spcBef>
          <a:spcPct val="0"/>
        </a:spcBef>
        <a:spcAft>
          <a:spcPct val="0"/>
        </a:spcAft>
        <a:defRPr sz="3200">
          <a:solidFill>
            <a:schemeClr val="tx2"/>
          </a:solidFill>
          <a:latin typeface="Arial" charset="0"/>
        </a:defRPr>
      </a:lvl5pPr>
      <a:lvl6pPr marL="457200" algn="l" rtl="0" eaLnBrk="0" fontAlgn="base" hangingPunct="0">
        <a:spcBef>
          <a:spcPct val="0"/>
        </a:spcBef>
        <a:spcAft>
          <a:spcPct val="0"/>
        </a:spcAft>
        <a:defRPr sz="3200">
          <a:solidFill>
            <a:schemeClr val="tx2"/>
          </a:solidFill>
          <a:latin typeface="Arial" charset="0"/>
        </a:defRPr>
      </a:lvl6pPr>
      <a:lvl7pPr marL="914400" algn="l" rtl="0" eaLnBrk="0" fontAlgn="base" hangingPunct="0">
        <a:spcBef>
          <a:spcPct val="0"/>
        </a:spcBef>
        <a:spcAft>
          <a:spcPct val="0"/>
        </a:spcAft>
        <a:defRPr sz="3200">
          <a:solidFill>
            <a:schemeClr val="tx2"/>
          </a:solidFill>
          <a:latin typeface="Arial" charset="0"/>
        </a:defRPr>
      </a:lvl7pPr>
      <a:lvl8pPr marL="1371600" algn="l" rtl="0" eaLnBrk="0" fontAlgn="base" hangingPunct="0">
        <a:spcBef>
          <a:spcPct val="0"/>
        </a:spcBef>
        <a:spcAft>
          <a:spcPct val="0"/>
        </a:spcAft>
        <a:defRPr sz="3200">
          <a:solidFill>
            <a:schemeClr val="tx2"/>
          </a:solidFill>
          <a:latin typeface="Arial" charset="0"/>
        </a:defRPr>
      </a:lvl8pPr>
      <a:lvl9pPr marL="1828800" algn="l" rtl="0" eaLnBrk="0" fontAlgn="base" hangingPunct="0">
        <a:spcBef>
          <a:spcPct val="0"/>
        </a:spcBef>
        <a:spcAft>
          <a:spcPct val="0"/>
        </a:spcAft>
        <a:defRPr sz="3200">
          <a:solidFill>
            <a:schemeClr val="tx2"/>
          </a:solidFill>
          <a:latin typeface="Arial" charset="0"/>
        </a:defRPr>
      </a:lvl9pPr>
    </p:titleStyle>
    <p:bodyStyle>
      <a:lvl1pPr algn="l" rtl="0" eaLnBrk="0" fontAlgn="base" hangingPunct="0">
        <a:spcBef>
          <a:spcPct val="20000"/>
        </a:spcBef>
        <a:spcAft>
          <a:spcPct val="0"/>
        </a:spcAft>
        <a:defRPr sz="2400" b="1">
          <a:solidFill>
            <a:schemeClr val="tx1"/>
          </a:solidFill>
          <a:latin typeface="+mn-lt"/>
          <a:ea typeface="+mn-ea"/>
          <a:cs typeface="+mn-cs"/>
        </a:defRPr>
      </a:lvl1pPr>
      <a:lvl2pPr marL="385763" indent="-195263" algn="l" rtl="0" eaLnBrk="0" fontAlgn="base" hangingPunct="0">
        <a:spcBef>
          <a:spcPct val="20000"/>
        </a:spcBef>
        <a:spcAft>
          <a:spcPct val="0"/>
        </a:spcAft>
        <a:buChar char="•"/>
        <a:defRPr sz="2400">
          <a:solidFill>
            <a:schemeClr val="tx1"/>
          </a:solidFill>
          <a:latin typeface="+mn-lt"/>
        </a:defRPr>
      </a:lvl2pPr>
      <a:lvl3pPr marL="804863" indent="-228600" algn="l" rtl="0" eaLnBrk="0" fontAlgn="base" hangingPunct="0">
        <a:spcBef>
          <a:spcPct val="20000"/>
        </a:spcBef>
        <a:spcAft>
          <a:spcPct val="0"/>
        </a:spcAft>
        <a:buChar char="—"/>
        <a:defRPr sz="2400">
          <a:solidFill>
            <a:schemeClr val="tx1"/>
          </a:solidFill>
          <a:latin typeface="+mn-lt"/>
        </a:defRPr>
      </a:lvl3pPr>
      <a:lvl4pPr marL="1223963" indent="-228600" algn="l" rtl="0" eaLnBrk="0" fontAlgn="base" hangingPunct="0">
        <a:spcBef>
          <a:spcPct val="20000"/>
        </a:spcBef>
        <a:spcAft>
          <a:spcPct val="0"/>
        </a:spcAft>
        <a:buChar char="-"/>
        <a:defRPr sz="2000">
          <a:solidFill>
            <a:schemeClr val="tx1"/>
          </a:solidFill>
          <a:latin typeface="+mn-lt"/>
        </a:defRPr>
      </a:lvl4pPr>
      <a:lvl5pPr marL="1643063" indent="-228600" algn="l" rtl="0" eaLnBrk="0" fontAlgn="base" hangingPunct="0">
        <a:spcBef>
          <a:spcPct val="20000"/>
        </a:spcBef>
        <a:spcAft>
          <a:spcPct val="0"/>
        </a:spcAft>
        <a:buChar char="»"/>
        <a:defRPr sz="2000">
          <a:solidFill>
            <a:schemeClr val="tx1"/>
          </a:solidFill>
          <a:latin typeface="+mn-lt"/>
        </a:defRPr>
      </a:lvl5pPr>
      <a:lvl6pPr marL="2100263" indent="-228600" algn="l" rtl="0" eaLnBrk="0" fontAlgn="base" hangingPunct="0">
        <a:spcBef>
          <a:spcPct val="20000"/>
        </a:spcBef>
        <a:spcAft>
          <a:spcPct val="0"/>
        </a:spcAft>
        <a:buChar char="»"/>
        <a:defRPr sz="2000">
          <a:solidFill>
            <a:schemeClr val="tx1"/>
          </a:solidFill>
          <a:latin typeface="+mn-lt"/>
        </a:defRPr>
      </a:lvl6pPr>
      <a:lvl7pPr marL="2557463" indent="-228600" algn="l" rtl="0" eaLnBrk="0" fontAlgn="base" hangingPunct="0">
        <a:spcBef>
          <a:spcPct val="20000"/>
        </a:spcBef>
        <a:spcAft>
          <a:spcPct val="0"/>
        </a:spcAft>
        <a:buChar char="»"/>
        <a:defRPr sz="2000">
          <a:solidFill>
            <a:schemeClr val="tx1"/>
          </a:solidFill>
          <a:latin typeface="+mn-lt"/>
        </a:defRPr>
      </a:lvl7pPr>
      <a:lvl8pPr marL="3014663" indent="-228600" algn="l" rtl="0" eaLnBrk="0" fontAlgn="base" hangingPunct="0">
        <a:spcBef>
          <a:spcPct val="20000"/>
        </a:spcBef>
        <a:spcAft>
          <a:spcPct val="0"/>
        </a:spcAft>
        <a:buChar char="»"/>
        <a:defRPr sz="2000">
          <a:solidFill>
            <a:schemeClr val="tx1"/>
          </a:solidFill>
          <a:latin typeface="+mn-lt"/>
        </a:defRPr>
      </a:lvl8pPr>
      <a:lvl9pPr marL="3471863"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tutorialspoint.com/ms_project/index.ht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vetoslav.enkov@gmail.com" TargetMode="External"/><Relationship Id="rId7" Type="http://schemas.openxmlformats.org/officeDocument/2006/relationships/image" Target="../media/image6.png"/><Relationship Id="rId2" Type="http://schemas.openxmlformats.org/officeDocument/2006/relationships/hyperlink" Target="http://www.enkov.com/spm" TargetMode="Externa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hyperlink" Target="mailto:enkov@uni-plovdiv.b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pmi.org/learning/library/importance-of-closing-process-group-994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914400" y="5492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spcBef>
                <a:spcPct val="20000"/>
              </a:spcBef>
              <a:defRPr sz="2400" b="1">
                <a:solidFill>
                  <a:schemeClr val="tx1"/>
                </a:solidFill>
                <a:latin typeface="Times" pitchFamily="1" charset="0"/>
              </a:defRPr>
            </a:lvl1pPr>
            <a:lvl2pPr marL="742950" indent="-285750" eaLnBrk="0" hangingPunct="0">
              <a:spcBef>
                <a:spcPct val="20000"/>
              </a:spcBef>
              <a:buChar char="•"/>
              <a:defRPr sz="2400">
                <a:solidFill>
                  <a:schemeClr val="tx1"/>
                </a:solidFill>
                <a:latin typeface="Times" pitchFamily="1" charset="0"/>
              </a:defRPr>
            </a:lvl2pPr>
            <a:lvl3pPr marL="1143000" indent="-228600" eaLnBrk="0" hangingPunct="0">
              <a:spcBef>
                <a:spcPct val="20000"/>
              </a:spcBef>
              <a:buChar char="—"/>
              <a:defRPr sz="2400">
                <a:solidFill>
                  <a:schemeClr val="tx1"/>
                </a:solidFill>
                <a:latin typeface="Times" pitchFamily="1" charset="0"/>
              </a:defRPr>
            </a:lvl3pPr>
            <a:lvl4pPr marL="1600200" indent="-228600" eaLnBrk="0" hangingPunct="0">
              <a:spcBef>
                <a:spcPct val="20000"/>
              </a:spcBef>
              <a:buChar char="-"/>
              <a:defRPr sz="2000">
                <a:solidFill>
                  <a:schemeClr val="tx1"/>
                </a:solidFill>
                <a:latin typeface="Times" pitchFamily="1" charset="0"/>
              </a:defRPr>
            </a:lvl4pPr>
            <a:lvl5pPr marL="2057400" indent="-228600" eaLnBrk="0" hangingPunct="0">
              <a:spcBef>
                <a:spcPct val="20000"/>
              </a:spcBef>
              <a:buChar char="»"/>
              <a:defRPr sz="2000">
                <a:solidFill>
                  <a:schemeClr val="tx1"/>
                </a:solidFill>
                <a:latin typeface="Times" pitchFamily="1" charset="0"/>
              </a:defRPr>
            </a:lvl5pPr>
            <a:lvl6pPr marL="2514600" indent="-228600" eaLnBrk="0" fontAlgn="base" hangingPunct="0">
              <a:spcBef>
                <a:spcPct val="20000"/>
              </a:spcBef>
              <a:spcAft>
                <a:spcPct val="0"/>
              </a:spcAft>
              <a:buChar char="»"/>
              <a:defRPr sz="2000">
                <a:solidFill>
                  <a:schemeClr val="tx1"/>
                </a:solidFill>
                <a:latin typeface="Times" pitchFamily="1" charset="0"/>
              </a:defRPr>
            </a:lvl6pPr>
            <a:lvl7pPr marL="2971800" indent="-228600" eaLnBrk="0" fontAlgn="base" hangingPunct="0">
              <a:spcBef>
                <a:spcPct val="20000"/>
              </a:spcBef>
              <a:spcAft>
                <a:spcPct val="0"/>
              </a:spcAft>
              <a:buChar char="»"/>
              <a:defRPr sz="2000">
                <a:solidFill>
                  <a:schemeClr val="tx1"/>
                </a:solidFill>
                <a:latin typeface="Times" pitchFamily="1" charset="0"/>
              </a:defRPr>
            </a:lvl7pPr>
            <a:lvl8pPr marL="3429000" indent="-228600" eaLnBrk="0" fontAlgn="base" hangingPunct="0">
              <a:spcBef>
                <a:spcPct val="20000"/>
              </a:spcBef>
              <a:spcAft>
                <a:spcPct val="0"/>
              </a:spcAft>
              <a:buChar char="»"/>
              <a:defRPr sz="2000">
                <a:solidFill>
                  <a:schemeClr val="tx1"/>
                </a:solidFill>
                <a:latin typeface="Times" pitchFamily="1" charset="0"/>
              </a:defRPr>
            </a:lvl8pPr>
            <a:lvl9pPr marL="3886200" indent="-228600" eaLnBrk="0" fontAlgn="base" hangingPunct="0">
              <a:spcBef>
                <a:spcPct val="20000"/>
              </a:spcBef>
              <a:spcAft>
                <a:spcPct val="0"/>
              </a:spcAft>
              <a:buChar char="»"/>
              <a:defRPr sz="2000">
                <a:solidFill>
                  <a:schemeClr val="tx1"/>
                </a:solidFill>
                <a:latin typeface="Times" pitchFamily="1" charset="0"/>
              </a:defRPr>
            </a:lvl9pPr>
          </a:lstStyle>
          <a:p>
            <a:pPr algn="ctr">
              <a:spcBef>
                <a:spcPct val="0"/>
              </a:spcBef>
            </a:pPr>
            <a:r>
              <a:rPr lang="bg-BG" altLang="en-US" sz="3200" dirty="0">
                <a:solidFill>
                  <a:schemeClr val="tx2"/>
                </a:solidFill>
                <a:latin typeface="Arial" charset="0"/>
              </a:rPr>
              <a:t>Управление на Софтуерни Проекти</a:t>
            </a:r>
          </a:p>
          <a:p>
            <a:pPr algn="ctr">
              <a:spcBef>
                <a:spcPct val="0"/>
              </a:spcBef>
            </a:pPr>
            <a:r>
              <a:rPr lang="bg-BG" altLang="en-US" sz="2800" b="0" i="1" dirty="0">
                <a:solidFill>
                  <a:schemeClr val="tx2"/>
                </a:solidFill>
                <a:latin typeface="Arial" charset="0"/>
              </a:rPr>
              <a:t>доц. д-р Светослав Енков</a:t>
            </a:r>
            <a:endParaRPr lang="en-US" altLang="en-US" sz="2000" b="0" i="1" dirty="0">
              <a:solidFill>
                <a:schemeClr val="tx2"/>
              </a:solidFill>
              <a:latin typeface="Arial" charset="0"/>
            </a:endParaRPr>
          </a:p>
        </p:txBody>
      </p:sp>
      <p:sp>
        <p:nvSpPr>
          <p:cNvPr id="13315" name="Rectangle 5"/>
          <p:cNvSpPr>
            <a:spLocks noChangeArrowheads="1"/>
          </p:cNvSpPr>
          <p:nvPr/>
        </p:nvSpPr>
        <p:spPr bwMode="auto">
          <a:xfrm>
            <a:off x="1331913" y="1748408"/>
            <a:ext cx="7704137" cy="4416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defRPr sz="2400" b="1">
                <a:solidFill>
                  <a:schemeClr val="tx1"/>
                </a:solidFill>
                <a:latin typeface="Times" pitchFamily="1" charset="0"/>
              </a:defRPr>
            </a:lvl1pPr>
            <a:lvl2pPr marL="385763" indent="-195263" eaLnBrk="0" hangingPunct="0">
              <a:spcBef>
                <a:spcPct val="20000"/>
              </a:spcBef>
              <a:buChar char="•"/>
              <a:defRPr sz="2400">
                <a:solidFill>
                  <a:schemeClr val="tx1"/>
                </a:solidFill>
                <a:latin typeface="Times" pitchFamily="1" charset="0"/>
              </a:defRPr>
            </a:lvl2pPr>
            <a:lvl3pPr marL="804863" indent="-228600" eaLnBrk="0" hangingPunct="0">
              <a:spcBef>
                <a:spcPct val="20000"/>
              </a:spcBef>
              <a:buChar char="—"/>
              <a:defRPr sz="2400">
                <a:solidFill>
                  <a:schemeClr val="tx1"/>
                </a:solidFill>
                <a:latin typeface="Times" pitchFamily="1" charset="0"/>
              </a:defRPr>
            </a:lvl3pPr>
            <a:lvl4pPr marL="1223963" indent="-228600" eaLnBrk="0" hangingPunct="0">
              <a:spcBef>
                <a:spcPct val="20000"/>
              </a:spcBef>
              <a:buChar char="-"/>
              <a:defRPr sz="2000">
                <a:solidFill>
                  <a:schemeClr val="tx1"/>
                </a:solidFill>
                <a:latin typeface="Times" pitchFamily="1" charset="0"/>
              </a:defRPr>
            </a:lvl4pPr>
            <a:lvl5pPr marL="1643063" indent="-228600" eaLnBrk="0" hangingPunct="0">
              <a:spcBef>
                <a:spcPct val="20000"/>
              </a:spcBef>
              <a:buChar char="»"/>
              <a:defRPr sz="2000">
                <a:solidFill>
                  <a:schemeClr val="tx1"/>
                </a:solidFill>
                <a:latin typeface="Times" pitchFamily="1" charset="0"/>
              </a:defRPr>
            </a:lvl5pPr>
            <a:lvl6pPr marL="2100263" indent="-228600" eaLnBrk="0" fontAlgn="base" hangingPunct="0">
              <a:spcBef>
                <a:spcPct val="20000"/>
              </a:spcBef>
              <a:spcAft>
                <a:spcPct val="0"/>
              </a:spcAft>
              <a:buChar char="»"/>
              <a:defRPr sz="2000">
                <a:solidFill>
                  <a:schemeClr val="tx1"/>
                </a:solidFill>
                <a:latin typeface="Times" pitchFamily="1" charset="0"/>
              </a:defRPr>
            </a:lvl6pPr>
            <a:lvl7pPr marL="2557463" indent="-228600" eaLnBrk="0" fontAlgn="base" hangingPunct="0">
              <a:spcBef>
                <a:spcPct val="20000"/>
              </a:spcBef>
              <a:spcAft>
                <a:spcPct val="0"/>
              </a:spcAft>
              <a:buChar char="»"/>
              <a:defRPr sz="2000">
                <a:solidFill>
                  <a:schemeClr val="tx1"/>
                </a:solidFill>
                <a:latin typeface="Times" pitchFamily="1" charset="0"/>
              </a:defRPr>
            </a:lvl7pPr>
            <a:lvl8pPr marL="3014663" indent="-228600" eaLnBrk="0" fontAlgn="base" hangingPunct="0">
              <a:spcBef>
                <a:spcPct val="20000"/>
              </a:spcBef>
              <a:spcAft>
                <a:spcPct val="0"/>
              </a:spcAft>
              <a:buChar char="»"/>
              <a:defRPr sz="2000">
                <a:solidFill>
                  <a:schemeClr val="tx1"/>
                </a:solidFill>
                <a:latin typeface="Times" pitchFamily="1" charset="0"/>
              </a:defRPr>
            </a:lvl8pPr>
            <a:lvl9pPr marL="3471863" indent="-228600" eaLnBrk="0" fontAlgn="base" hangingPunct="0">
              <a:spcBef>
                <a:spcPct val="20000"/>
              </a:spcBef>
              <a:spcAft>
                <a:spcPct val="0"/>
              </a:spcAft>
              <a:buChar char="»"/>
              <a:defRPr sz="2000">
                <a:solidFill>
                  <a:schemeClr val="tx1"/>
                </a:solidFill>
                <a:latin typeface="Times" pitchFamily="1" charset="0"/>
              </a:defRPr>
            </a:lvl9pPr>
          </a:lstStyle>
          <a:p>
            <a:pPr algn="ctr"/>
            <a:r>
              <a:rPr lang="bg-BG" altLang="en-US" sz="4000" dirty="0" smtClean="0"/>
              <a:t>Лекция </a:t>
            </a:r>
            <a:r>
              <a:rPr lang="en-US" altLang="en-US" sz="4000" dirty="0" smtClean="0"/>
              <a:t>7</a:t>
            </a:r>
            <a:r>
              <a:rPr lang="bg-BG" altLang="en-US" sz="4000" dirty="0" smtClean="0"/>
              <a:t>.</a:t>
            </a:r>
            <a:r>
              <a:rPr lang="en-US" altLang="en-US" sz="4000" dirty="0" smtClean="0"/>
              <a:t> </a:t>
            </a:r>
            <a:r>
              <a:rPr lang="bg-BG" altLang="en-US" sz="4000" dirty="0" smtClean="0"/>
              <a:t> </a:t>
            </a:r>
            <a:br>
              <a:rPr lang="bg-BG" altLang="en-US" sz="4000" dirty="0" smtClean="0"/>
            </a:br>
            <a:r>
              <a:rPr lang="bg-BG" sz="4000" i="1" dirty="0" smtClean="0"/>
              <a:t>Приключване </a:t>
            </a:r>
            <a:r>
              <a:rPr lang="bg-BG" sz="4000" i="1" dirty="0"/>
              <a:t>на </a:t>
            </a:r>
            <a:r>
              <a:rPr lang="bg-BG" sz="4000" i="1" dirty="0" smtClean="0"/>
              <a:t>проекта</a:t>
            </a:r>
          </a:p>
          <a:p>
            <a:pPr marL="342900" indent="-342900">
              <a:buFont typeface="Arial" panose="020B0604020202020204" pitchFamily="34" charset="0"/>
              <a:buChar char="•"/>
            </a:pPr>
            <a:endParaRPr lang="bg-BG" sz="2000" dirty="0" smtClean="0"/>
          </a:p>
          <a:p>
            <a:pPr marL="342900" indent="-342900">
              <a:buFont typeface="Arial" panose="020B0604020202020204" pitchFamily="34" charset="0"/>
              <a:buChar char="•"/>
            </a:pPr>
            <a:endParaRPr lang="bg-BG" sz="2000" dirty="0" smtClean="0"/>
          </a:p>
          <a:p>
            <a:pPr marL="342900" indent="-342900">
              <a:buFont typeface="Arial" panose="020B0604020202020204" pitchFamily="34" charset="0"/>
              <a:buChar char="•"/>
            </a:pPr>
            <a:r>
              <a:rPr lang="bg-BG" sz="2000" dirty="0"/>
              <a:t>Приключване на проекта. </a:t>
            </a:r>
            <a:endParaRPr lang="bg-BG" sz="2000" dirty="0" smtClean="0"/>
          </a:p>
          <a:p>
            <a:pPr marL="342900" indent="-342900">
              <a:buFont typeface="Arial" panose="020B0604020202020204" pitchFamily="34" charset="0"/>
              <a:buChar char="•"/>
            </a:pPr>
            <a:endParaRPr lang="bg-BG" sz="2000" dirty="0"/>
          </a:p>
          <a:p>
            <a:pPr marL="342900" indent="-342900">
              <a:buFont typeface="Arial" panose="020B0604020202020204" pitchFamily="34" charset="0"/>
              <a:buChar char="•"/>
            </a:pPr>
            <a:r>
              <a:rPr lang="bg-BG" sz="2000" dirty="0" smtClean="0"/>
              <a:t>Успешно </a:t>
            </a:r>
            <a:r>
              <a:rPr lang="bg-BG" sz="2000" dirty="0"/>
              <a:t>и неуспешно приключване. </a:t>
            </a:r>
            <a:endParaRPr lang="bg-BG" sz="2000" dirty="0" smtClean="0"/>
          </a:p>
          <a:p>
            <a:pPr marL="342900" indent="-342900">
              <a:buFont typeface="Arial" panose="020B0604020202020204" pitchFamily="34" charset="0"/>
              <a:buChar char="•"/>
            </a:pPr>
            <a:endParaRPr lang="bg-BG" sz="2000" dirty="0"/>
          </a:p>
          <a:p>
            <a:pPr marL="342900" indent="-342900">
              <a:buFont typeface="Arial" panose="020B0604020202020204" pitchFamily="34" charset="0"/>
              <a:buChar char="•"/>
            </a:pPr>
            <a:r>
              <a:rPr lang="bg-BG" sz="2000" dirty="0" smtClean="0"/>
              <a:t>Метрики </a:t>
            </a:r>
            <a:r>
              <a:rPr lang="bg-BG" sz="2000" dirty="0"/>
              <a:t>за оценка на резултатите от проекта.</a:t>
            </a:r>
            <a:endParaRPr lang="bg-BG" altLang="en-US" sz="2000" dirty="0" smtClean="0"/>
          </a:p>
        </p:txBody>
      </p:sp>
      <p:sp>
        <p:nvSpPr>
          <p:cNvPr id="2" name="TextBox 1"/>
          <p:cNvSpPr txBox="1"/>
          <p:nvPr/>
        </p:nvSpPr>
        <p:spPr>
          <a:xfrm>
            <a:off x="1619672" y="6381328"/>
            <a:ext cx="7488832" cy="307777"/>
          </a:xfrm>
          <a:prstGeom prst="rect">
            <a:avLst/>
          </a:prstGeom>
          <a:noFill/>
        </p:spPr>
        <p:txBody>
          <a:bodyPr wrap="square" rtlCol="0">
            <a:spAutoFit/>
          </a:bodyPr>
          <a:lstStyle/>
          <a:p>
            <a:r>
              <a:rPr lang="bg-BG" sz="1400" b="1" dirty="0" smtClean="0"/>
              <a:t>Дисциплина за специалност Софтуерно Инженерство (редовно обучение) на ФМИ ПУ</a:t>
            </a:r>
            <a:endParaRPr lang="en-US" sz="1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smtClean="0"/>
              <a:t>Успешно и неуспешно </a:t>
            </a:r>
            <a:br>
              <a:rPr lang="bg-BG" altLang="en-US" b="1" smtClean="0"/>
            </a:br>
            <a:r>
              <a:rPr lang="bg-BG" altLang="en-US" b="1" smtClean="0"/>
              <a:t>приключване на проекта</a:t>
            </a:r>
            <a:endParaRPr lang="en-US" altLang="en-US" b="1" smtClean="0"/>
          </a:p>
        </p:txBody>
      </p:sp>
      <p:sp>
        <p:nvSpPr>
          <p:cNvPr id="14339" name="Content Placeholder 2"/>
          <p:cNvSpPr>
            <a:spLocks noGrp="1"/>
          </p:cNvSpPr>
          <p:nvPr>
            <p:ph idx="1"/>
          </p:nvPr>
        </p:nvSpPr>
        <p:spPr>
          <a:xfrm>
            <a:off x="899592" y="1341438"/>
            <a:ext cx="7543800" cy="4800600"/>
          </a:xfrm>
        </p:spPr>
        <p:txBody>
          <a:bodyPr/>
          <a:lstStyle/>
          <a:p>
            <a:endParaRPr lang="bg-BG" altLang="en-US" sz="2000" b="0" dirty="0" smtClean="0">
              <a:latin typeface="Times" panose="020B0500000000000000" pitchFamily="34" charset="0"/>
              <a:ea typeface="Times" panose="020B0500000000000000" pitchFamily="34" charset="0"/>
              <a:cs typeface="Times" panose="020B0500000000000000" pitchFamily="34" charset="0"/>
            </a:endParaRPr>
          </a:p>
          <a:p>
            <a:r>
              <a:rPr lang="bg-BG" altLang="en-US" sz="2000" b="0" dirty="0" smtClean="0">
                <a:latin typeface="Times" panose="020B0500000000000000" pitchFamily="34" charset="0"/>
                <a:ea typeface="Times" panose="020B0500000000000000" pitchFamily="34" charset="0"/>
                <a:cs typeface="Times" panose="020B0500000000000000" pitchFamily="34" charset="0"/>
              </a:rPr>
              <a:t>Факти от цитираната статия </a:t>
            </a:r>
            <a:r>
              <a:rPr lang="bg-BG" sz="2000" dirty="0" smtClean="0"/>
              <a:t>За неуспешните проекти или защо лошите примери са най-добрите примери?</a:t>
            </a:r>
            <a:r>
              <a:rPr lang="ru-RU" sz="2000" dirty="0" smtClean="0"/>
              <a:t> </a:t>
            </a:r>
            <a:endParaRPr lang="ru-RU" sz="2000" dirty="0"/>
          </a:p>
          <a:p>
            <a:pPr lvl="0"/>
            <a:endParaRPr lang="bg-BG" altLang="en-US" sz="2000" b="0" dirty="0" smtClean="0">
              <a:latin typeface="Times" panose="020B0500000000000000" pitchFamily="34" charset="0"/>
              <a:ea typeface="Times" panose="020B0500000000000000" pitchFamily="34" charset="0"/>
              <a:cs typeface="Times" panose="020B0500000000000000" pitchFamily="34" charset="0"/>
            </a:endParaRPr>
          </a:p>
          <a:p>
            <a:pPr lvl="0"/>
            <a:r>
              <a:rPr lang="bg-BG" altLang="en-US" sz="2000" dirty="0">
                <a:latin typeface="Times" panose="020B0500000000000000" pitchFamily="34" charset="0"/>
                <a:ea typeface="Times" panose="020B0500000000000000" pitchFamily="34" charset="0"/>
                <a:cs typeface="Times" panose="020B0500000000000000" pitchFamily="34" charset="0"/>
              </a:rPr>
              <a:t> </a:t>
            </a:r>
            <a:r>
              <a:rPr lang="bg-BG" altLang="en-US" sz="2000" dirty="0" smtClean="0">
                <a:latin typeface="Times" panose="020B0500000000000000" pitchFamily="34" charset="0"/>
                <a:ea typeface="Times" panose="020B0500000000000000" pitchFamily="34" charset="0"/>
                <a:cs typeface="Times" panose="020B0500000000000000" pitchFamily="34" charset="0"/>
              </a:rPr>
              <a:t>          Статистика за ИТ проекти:</a:t>
            </a:r>
          </a:p>
          <a:p>
            <a:pPr marL="728663" lvl="1" indent="-342900">
              <a:buFont typeface="Arial" panose="020B0604020202020204" pitchFamily="34" charset="0"/>
              <a:buChar char="•"/>
            </a:pPr>
            <a:endParaRPr lang="bg-BG" sz="1600" b="0" dirty="0" smtClean="0"/>
          </a:p>
          <a:p>
            <a:pPr marL="728663" lvl="1" indent="-342900">
              <a:buFont typeface="Arial" panose="020B0604020202020204" pitchFamily="34" charset="0"/>
              <a:buChar char="•"/>
            </a:pPr>
            <a:r>
              <a:rPr lang="bg-BG" sz="1800" b="0" dirty="0" smtClean="0"/>
              <a:t>Успешни са 16% от проектите: Приключили на време, според бюджета, със всички елементи и функционалности заложени в началото.</a:t>
            </a:r>
          </a:p>
          <a:p>
            <a:pPr marL="728663" lvl="1" indent="-342900">
              <a:buFont typeface="Arial" panose="020B0604020202020204" pitchFamily="34" charset="0"/>
              <a:buChar char="•"/>
            </a:pPr>
            <a:r>
              <a:rPr lang="bg-BG" sz="1800" b="0" dirty="0" smtClean="0"/>
              <a:t> Предизвикателни са 53% от проектите: Приключени и работещи, но с надвишен бюджет, отнели повече време от заложеното и предлагащи по-малко елементи и функционалности отколкото са заложени в началото.</a:t>
            </a:r>
          </a:p>
          <a:p>
            <a:pPr marL="728663" lvl="1" indent="-342900">
              <a:buFont typeface="Arial" panose="020B0604020202020204" pitchFamily="34" charset="0"/>
              <a:buChar char="•"/>
            </a:pPr>
            <a:r>
              <a:rPr lang="bg-BG" sz="1800" b="0" dirty="0" smtClean="0"/>
              <a:t>Провалени са 31% от проектите! Прекъснати по време на внедряването!</a:t>
            </a:r>
          </a:p>
          <a:p>
            <a:endParaRPr lang="bg-BG" altLang="en-US" sz="2000" b="0" dirty="0" smtClean="0">
              <a:latin typeface="Times" panose="020B0500000000000000" pitchFamily="34" charset="0"/>
              <a:ea typeface="Times" panose="020B0500000000000000" pitchFamily="34" charset="0"/>
              <a:cs typeface="Times" panose="020B0500000000000000" pitchFamily="34" charset="0"/>
            </a:endParaRPr>
          </a:p>
          <a:p>
            <a:endParaRPr lang="en-US" altLang="en-US" sz="2000" b="0" dirty="0">
              <a:latin typeface="Times" panose="020B0500000000000000" pitchFamily="34" charset="0"/>
              <a:ea typeface="Times" panose="020B0500000000000000" pitchFamily="34" charset="0"/>
              <a:cs typeface="Times" panose="020B0500000000000000" pitchFamily="34" charset="0"/>
            </a:endParaRPr>
          </a:p>
          <a:p>
            <a:endParaRPr lang="en-US" altLang="en-US" sz="2000" b="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10</a:t>
            </a:fld>
            <a:endParaRPr lang="en-US" altLang="en-US"/>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a:t>Лекция </a:t>
            </a:r>
            <a:r>
              <a:rPr lang="ru-RU" altLang="en-US" smtClean="0"/>
              <a:t>7</a:t>
            </a:r>
            <a:r>
              <a:rPr lang="bg-BG" altLang="en-US" smtClean="0"/>
              <a:t>: </a:t>
            </a:r>
            <a:r>
              <a:rPr lang="bg-BG" smtClean="0"/>
              <a:t>Приключване </a:t>
            </a:r>
            <a:r>
              <a:rPr lang="bg-BG"/>
              <a:t>на проекта</a:t>
            </a:r>
            <a:endParaRPr lang="bg-BG" altLang="en-US" smtClean="0"/>
          </a:p>
        </p:txBody>
      </p:sp>
      <p:sp>
        <p:nvSpPr>
          <p:cNvPr id="8" name="Date Placeholder 3"/>
          <p:cNvSpPr>
            <a:spLocks noGrp="1"/>
          </p:cNvSpPr>
          <p:nvPr>
            <p:ph type="dt" sz="quarter" idx="10"/>
          </p:nvPr>
        </p:nvSpPr>
        <p:spPr>
          <a:xfrm>
            <a:off x="1608015" y="6405835"/>
            <a:ext cx="3396033" cy="407541"/>
          </a:xfrm>
        </p:spPr>
        <p:txBody>
          <a:bodyPr/>
          <a:lstStyle/>
          <a:p>
            <a:pPr>
              <a:defRPr/>
            </a:pPr>
            <a:r>
              <a:rPr lang="en-US" altLang="en-US" dirty="0"/>
              <a:t>© http://itanalyses.blogspot.com/2008/11/blog-post_16.html</a:t>
            </a:r>
            <a:endParaRPr lang="en-US" altLang="en-US" dirty="0" smtClean="0"/>
          </a:p>
        </p:txBody>
      </p:sp>
    </p:spTree>
    <p:extLst>
      <p:ext uri="{BB962C8B-B14F-4D97-AF65-F5344CB8AC3E}">
        <p14:creationId xmlns:p14="http://schemas.microsoft.com/office/powerpoint/2010/main" val="24692978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Успешно и неуспешно </a:t>
            </a:r>
            <a:br>
              <a:rPr lang="bg-BG" altLang="en-US" b="1" dirty="0" smtClean="0"/>
            </a:br>
            <a:r>
              <a:rPr lang="bg-BG" altLang="en-US" b="1" dirty="0" smtClean="0"/>
              <a:t>приключване на проекта</a:t>
            </a:r>
            <a:r>
              <a:rPr lang="bg-BG" altLang="en-US" sz="1200" b="1" dirty="0" smtClean="0"/>
              <a:t> (2)</a:t>
            </a:r>
            <a:endParaRPr lang="en-US" altLang="en-US" sz="1200" b="1" dirty="0" smtClean="0"/>
          </a:p>
        </p:txBody>
      </p:sp>
      <p:sp>
        <p:nvSpPr>
          <p:cNvPr id="14339" name="Content Placeholder 2"/>
          <p:cNvSpPr>
            <a:spLocks noGrp="1"/>
          </p:cNvSpPr>
          <p:nvPr>
            <p:ph idx="1"/>
          </p:nvPr>
        </p:nvSpPr>
        <p:spPr>
          <a:xfrm>
            <a:off x="899592" y="1341438"/>
            <a:ext cx="7543800" cy="4800600"/>
          </a:xfrm>
        </p:spPr>
        <p:txBody>
          <a:bodyPr/>
          <a:lstStyle/>
          <a:p>
            <a:endParaRPr lang="bg-BG" altLang="en-US" sz="2000" b="0" dirty="0" smtClean="0">
              <a:latin typeface="Times" panose="020B0500000000000000" pitchFamily="34" charset="0"/>
              <a:ea typeface="Times" panose="020B0500000000000000" pitchFamily="34" charset="0"/>
              <a:cs typeface="Times" panose="020B0500000000000000" pitchFamily="34" charset="0"/>
            </a:endParaRPr>
          </a:p>
          <a:p>
            <a:r>
              <a:rPr lang="bg-BG" sz="2800" dirty="0" smtClean="0"/>
              <a:t>    Защо се провалят проектите?</a:t>
            </a:r>
          </a:p>
          <a:p>
            <a:endParaRPr lang="bg-BG" sz="2000" dirty="0" smtClean="0"/>
          </a:p>
          <a:p>
            <a:pPr lvl="1"/>
            <a:r>
              <a:rPr lang="bg-BG" sz="2000" b="0" dirty="0" smtClean="0"/>
              <a:t>Започват отново – 95% от всички проекти имат едно или повече рестартирания;</a:t>
            </a:r>
          </a:p>
          <a:p>
            <a:pPr lvl="1"/>
            <a:r>
              <a:rPr lang="bg-BG" sz="2000" b="0" dirty="0" smtClean="0"/>
              <a:t>Надхвърлени разходи – средно с около 190%;</a:t>
            </a:r>
          </a:p>
          <a:p>
            <a:pPr lvl="1"/>
            <a:r>
              <a:rPr lang="bg-BG" sz="2000" b="0" dirty="0" smtClean="0"/>
              <a:t>Надхвърлено време – средно с около 220%;</a:t>
            </a:r>
          </a:p>
          <a:p>
            <a:pPr lvl="1"/>
            <a:r>
              <a:rPr lang="bg-BG" sz="2000" b="0" dirty="0" smtClean="0"/>
              <a:t>При 75% от горните два случая е или надхвърлен бюджет или време, а при 30% от провалените проекти са и двата фактора – надхвърлени бюджет и време;</a:t>
            </a:r>
          </a:p>
          <a:p>
            <a:pPr lvl="1"/>
            <a:r>
              <a:rPr lang="bg-BG" sz="2000" b="0" dirty="0" smtClean="0"/>
              <a:t>Проблеми с функционалността – средно 60% е доставена от очакваната функционалност.</a:t>
            </a:r>
          </a:p>
          <a:p>
            <a:endParaRPr lang="bg-BG" altLang="en-US" sz="2000" b="0" dirty="0" smtClean="0">
              <a:latin typeface="Times" panose="020B0500000000000000" pitchFamily="34" charset="0"/>
              <a:ea typeface="Times" panose="020B0500000000000000" pitchFamily="34" charset="0"/>
              <a:cs typeface="Times" panose="020B0500000000000000" pitchFamily="34" charset="0"/>
            </a:endParaRPr>
          </a:p>
          <a:p>
            <a:endParaRPr lang="en-US" altLang="en-US" sz="2000" b="0" dirty="0">
              <a:latin typeface="Times" panose="020B0500000000000000" pitchFamily="34" charset="0"/>
              <a:ea typeface="Times" panose="020B0500000000000000" pitchFamily="34" charset="0"/>
              <a:cs typeface="Times" panose="020B0500000000000000" pitchFamily="34" charset="0"/>
            </a:endParaRPr>
          </a:p>
          <a:p>
            <a:endParaRPr lang="en-US" altLang="en-US" sz="2000" b="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11</a:t>
            </a:fld>
            <a:endParaRPr lang="en-US" altLang="en-US"/>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a:t>Лекция </a:t>
            </a:r>
            <a:r>
              <a:rPr lang="ru-RU" altLang="en-US" smtClean="0"/>
              <a:t>7</a:t>
            </a:r>
            <a:r>
              <a:rPr lang="bg-BG" altLang="en-US" smtClean="0"/>
              <a:t>: </a:t>
            </a:r>
            <a:r>
              <a:rPr lang="bg-BG" smtClean="0"/>
              <a:t>Приключване </a:t>
            </a:r>
            <a:r>
              <a:rPr lang="bg-BG"/>
              <a:t>на проекта</a:t>
            </a:r>
            <a:endParaRPr lang="bg-BG" altLang="en-US" smtClean="0"/>
          </a:p>
        </p:txBody>
      </p:sp>
      <p:sp>
        <p:nvSpPr>
          <p:cNvPr id="8" name="Date Placeholder 3"/>
          <p:cNvSpPr>
            <a:spLocks noGrp="1"/>
          </p:cNvSpPr>
          <p:nvPr>
            <p:ph type="dt" sz="quarter" idx="10"/>
          </p:nvPr>
        </p:nvSpPr>
        <p:spPr>
          <a:xfrm>
            <a:off x="1608015" y="6405835"/>
            <a:ext cx="3396033" cy="407541"/>
          </a:xfrm>
        </p:spPr>
        <p:txBody>
          <a:bodyPr/>
          <a:lstStyle/>
          <a:p>
            <a:pPr>
              <a:defRPr/>
            </a:pPr>
            <a:r>
              <a:rPr lang="en-US" altLang="en-US" dirty="0"/>
              <a:t>© http://itanalyses.blogspot.com/2008/11/blog-post_16.html</a:t>
            </a:r>
            <a:endParaRPr lang="en-US" altLang="en-US" dirty="0" smtClean="0"/>
          </a:p>
        </p:txBody>
      </p:sp>
    </p:spTree>
    <p:extLst>
      <p:ext uri="{BB962C8B-B14F-4D97-AF65-F5344CB8AC3E}">
        <p14:creationId xmlns:p14="http://schemas.microsoft.com/office/powerpoint/2010/main" val="2668564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Успешно и неуспешно </a:t>
            </a:r>
            <a:br>
              <a:rPr lang="bg-BG" altLang="en-US" b="1" dirty="0" smtClean="0"/>
            </a:br>
            <a:r>
              <a:rPr lang="bg-BG" altLang="en-US" b="1" dirty="0" smtClean="0"/>
              <a:t>приключване на проекта</a:t>
            </a:r>
            <a:r>
              <a:rPr lang="bg-BG" altLang="en-US" sz="1200" b="1" dirty="0" smtClean="0"/>
              <a:t> (3)</a:t>
            </a:r>
            <a:endParaRPr lang="en-US" altLang="en-US" sz="1200" b="1" dirty="0" smtClean="0"/>
          </a:p>
        </p:txBody>
      </p:sp>
      <p:sp>
        <p:nvSpPr>
          <p:cNvPr id="14339" name="Content Placeholder 2"/>
          <p:cNvSpPr>
            <a:spLocks noGrp="1"/>
          </p:cNvSpPr>
          <p:nvPr>
            <p:ph idx="1"/>
          </p:nvPr>
        </p:nvSpPr>
        <p:spPr>
          <a:xfrm>
            <a:off x="1060648" y="1341438"/>
            <a:ext cx="7543800" cy="4800600"/>
          </a:xfrm>
        </p:spPr>
        <p:txBody>
          <a:bodyPr/>
          <a:lstStyle/>
          <a:p>
            <a:r>
              <a:rPr lang="bg-BG" sz="2800" dirty="0" smtClean="0"/>
              <a:t> 10 причини за неуспешен проект:</a:t>
            </a:r>
          </a:p>
          <a:p>
            <a:pPr lvl="0"/>
            <a:endParaRPr lang="bg-BG" sz="1800" b="0" dirty="0" smtClean="0"/>
          </a:p>
          <a:p>
            <a:pPr lvl="0"/>
            <a:r>
              <a:rPr lang="bg-BG" sz="1800" b="0" dirty="0" smtClean="0"/>
              <a:t>• Неправилно обучени и/или неопитни мениджъри на проекти;</a:t>
            </a:r>
          </a:p>
          <a:p>
            <a:pPr lvl="0"/>
            <a:r>
              <a:rPr lang="bg-BG" sz="1800" b="0" dirty="0" smtClean="0"/>
              <a:t>• Липса на описани и управлявани очаквания</a:t>
            </a:r>
            <a:r>
              <a:rPr lang="en-US" sz="1800" b="0" dirty="0" smtClean="0"/>
              <a:t>;</a:t>
            </a:r>
            <a:endParaRPr lang="bg-BG" sz="1800" b="0" dirty="0" smtClean="0"/>
          </a:p>
          <a:p>
            <a:pPr lvl="0"/>
            <a:r>
              <a:rPr lang="bg-BG" sz="1800" b="0" dirty="0" smtClean="0"/>
              <a:t>• Слабо ръководство на някои или всички нива</a:t>
            </a:r>
            <a:r>
              <a:rPr lang="en-US" sz="1800" b="0" dirty="0" smtClean="0"/>
              <a:t>;</a:t>
            </a:r>
            <a:endParaRPr lang="bg-BG" sz="1800" b="0" dirty="0" smtClean="0"/>
          </a:p>
          <a:p>
            <a:pPr lvl="0"/>
            <a:r>
              <a:rPr lang="bg-BG" sz="1800" b="0" dirty="0" smtClean="0"/>
              <a:t>• Липса на добре описани, документирани и следени изисквания</a:t>
            </a:r>
            <a:r>
              <a:rPr lang="en-US" sz="1800" b="0" dirty="0" smtClean="0"/>
              <a:t>;</a:t>
            </a:r>
            <a:endParaRPr lang="bg-BG" sz="1800" b="0" dirty="0" smtClean="0"/>
          </a:p>
          <a:p>
            <a:pPr lvl="0"/>
            <a:r>
              <a:rPr lang="bg-BG" sz="1800" b="0" dirty="0" smtClean="0"/>
              <a:t>• Слабо планиране и лошо планирани процеси</a:t>
            </a:r>
            <a:r>
              <a:rPr lang="en-US" sz="1800" b="0" dirty="0" smtClean="0"/>
              <a:t>;</a:t>
            </a:r>
            <a:endParaRPr lang="bg-BG" sz="1800" b="0" dirty="0" smtClean="0"/>
          </a:p>
          <a:p>
            <a:pPr lvl="0"/>
            <a:r>
              <a:rPr lang="bg-BG" sz="1800" b="0" dirty="0" smtClean="0"/>
              <a:t>• Лоша оценка на усилията</a:t>
            </a:r>
            <a:r>
              <a:rPr lang="en-US" sz="1800" b="0" dirty="0"/>
              <a:t>;</a:t>
            </a:r>
            <a:endParaRPr lang="bg-BG" sz="1800" b="0" dirty="0" smtClean="0"/>
          </a:p>
          <a:p>
            <a:pPr lvl="0"/>
            <a:r>
              <a:rPr lang="bg-BG" sz="1800" b="0" dirty="0" smtClean="0"/>
              <a:t>• Културни и етнически противоречия</a:t>
            </a:r>
            <a:r>
              <a:rPr lang="en-US" sz="1800" b="0" dirty="0" smtClean="0"/>
              <a:t>;</a:t>
            </a:r>
            <a:endParaRPr lang="bg-BG" sz="1800" b="0" dirty="0" smtClean="0"/>
          </a:p>
          <a:p>
            <a:pPr lvl="0"/>
            <a:r>
              <a:rPr lang="bg-BG" sz="1800" b="0" dirty="0" smtClean="0"/>
              <a:t>• Разминаване между екипа по проекта и бизнеса или други организации, които са обслужвани</a:t>
            </a:r>
            <a:r>
              <a:rPr lang="en-US" sz="1800" b="0" dirty="0" smtClean="0"/>
              <a:t>;</a:t>
            </a:r>
            <a:endParaRPr lang="bg-BG" sz="1800" b="0" dirty="0" smtClean="0"/>
          </a:p>
          <a:p>
            <a:pPr lvl="0"/>
            <a:r>
              <a:rPr lang="bg-BG" sz="1800" b="0" dirty="0" smtClean="0"/>
              <a:t>• Неадекватни или лошо използвани методи</a:t>
            </a:r>
            <a:r>
              <a:rPr lang="en-US" sz="1800" b="0" dirty="0" smtClean="0"/>
              <a:t>;</a:t>
            </a:r>
            <a:endParaRPr lang="bg-BG" sz="1800" b="0" dirty="0" smtClean="0"/>
          </a:p>
          <a:p>
            <a:pPr lvl="0"/>
            <a:r>
              <a:rPr lang="bg-BG" sz="1800" b="0" dirty="0" smtClean="0"/>
              <a:t>• Лоша комуникация, включително следене на прогреса и отчетност</a:t>
            </a:r>
            <a:r>
              <a:rPr lang="en-US" sz="1800" b="0" dirty="0" smtClean="0"/>
              <a:t>.</a:t>
            </a:r>
            <a:endParaRPr lang="bg-BG" sz="1800" b="0" dirty="0" smtClean="0"/>
          </a:p>
          <a:p>
            <a:r>
              <a:rPr lang="bg-BG" altLang="en-US" sz="2000" b="0" dirty="0" smtClean="0">
                <a:latin typeface="Times" panose="020B0500000000000000" pitchFamily="34" charset="0"/>
                <a:ea typeface="Times" panose="020B0500000000000000" pitchFamily="34" charset="0"/>
                <a:cs typeface="Times" panose="020B0500000000000000" pitchFamily="34" charset="0"/>
              </a:rPr>
              <a:t> </a:t>
            </a:r>
          </a:p>
          <a:p>
            <a:endParaRPr lang="en-US" altLang="en-US" sz="2000" b="0" dirty="0">
              <a:latin typeface="Times" panose="020B0500000000000000" pitchFamily="34" charset="0"/>
              <a:ea typeface="Times" panose="020B0500000000000000" pitchFamily="34" charset="0"/>
              <a:cs typeface="Times" panose="020B0500000000000000" pitchFamily="34" charset="0"/>
            </a:endParaRPr>
          </a:p>
          <a:p>
            <a:endParaRPr lang="en-US" altLang="en-US" sz="2000" b="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12</a:t>
            </a:fld>
            <a:endParaRPr lang="en-US" altLang="en-US"/>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a:t>Лекция </a:t>
            </a:r>
            <a:r>
              <a:rPr lang="ru-RU" altLang="en-US" smtClean="0"/>
              <a:t>7</a:t>
            </a:r>
            <a:r>
              <a:rPr lang="bg-BG" altLang="en-US" smtClean="0"/>
              <a:t>: </a:t>
            </a:r>
            <a:r>
              <a:rPr lang="bg-BG" smtClean="0"/>
              <a:t>Приключване </a:t>
            </a:r>
            <a:r>
              <a:rPr lang="bg-BG"/>
              <a:t>на проекта</a:t>
            </a:r>
            <a:endParaRPr lang="bg-BG" altLang="en-US" smtClean="0"/>
          </a:p>
        </p:txBody>
      </p:sp>
      <p:sp>
        <p:nvSpPr>
          <p:cNvPr id="8" name="Date Placeholder 3"/>
          <p:cNvSpPr>
            <a:spLocks noGrp="1"/>
          </p:cNvSpPr>
          <p:nvPr>
            <p:ph type="dt" sz="quarter" idx="10"/>
          </p:nvPr>
        </p:nvSpPr>
        <p:spPr>
          <a:xfrm>
            <a:off x="1608015" y="6405835"/>
            <a:ext cx="3396033" cy="407541"/>
          </a:xfrm>
        </p:spPr>
        <p:txBody>
          <a:bodyPr/>
          <a:lstStyle/>
          <a:p>
            <a:pPr>
              <a:defRPr/>
            </a:pPr>
            <a:r>
              <a:rPr lang="en-US" altLang="en-US" dirty="0"/>
              <a:t>© http://itanalyses.blogspot.com/2008/11/blog-post_16.html</a:t>
            </a:r>
            <a:endParaRPr lang="en-US" altLang="en-US" dirty="0" smtClean="0"/>
          </a:p>
        </p:txBody>
      </p:sp>
    </p:spTree>
    <p:extLst>
      <p:ext uri="{BB962C8B-B14F-4D97-AF65-F5344CB8AC3E}">
        <p14:creationId xmlns:p14="http://schemas.microsoft.com/office/powerpoint/2010/main" val="39495311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Успешно и неуспешно </a:t>
            </a:r>
            <a:br>
              <a:rPr lang="bg-BG" altLang="en-US" b="1" dirty="0" smtClean="0"/>
            </a:br>
            <a:r>
              <a:rPr lang="bg-BG" altLang="en-US" b="1" dirty="0" smtClean="0"/>
              <a:t>приключване на проекта</a:t>
            </a:r>
            <a:r>
              <a:rPr lang="bg-BG" altLang="en-US" sz="1200" b="1" dirty="0" smtClean="0"/>
              <a:t> (4)</a:t>
            </a:r>
            <a:endParaRPr lang="en-US" altLang="en-US" sz="1200" b="1" dirty="0" smtClean="0"/>
          </a:p>
        </p:txBody>
      </p:sp>
      <p:sp>
        <p:nvSpPr>
          <p:cNvPr id="14339" name="Content Placeholder 2"/>
          <p:cNvSpPr>
            <a:spLocks noGrp="1"/>
          </p:cNvSpPr>
          <p:nvPr>
            <p:ph idx="1"/>
          </p:nvPr>
        </p:nvSpPr>
        <p:spPr>
          <a:xfrm>
            <a:off x="1060648" y="1341438"/>
            <a:ext cx="7543800" cy="4800600"/>
          </a:xfrm>
        </p:spPr>
        <p:txBody>
          <a:bodyPr/>
          <a:lstStyle/>
          <a:p>
            <a:r>
              <a:rPr lang="bg-BG" sz="2800" dirty="0" smtClean="0"/>
              <a:t>11 ключови фактора за успешен проект</a:t>
            </a:r>
          </a:p>
          <a:p>
            <a:endParaRPr lang="bg-BG" dirty="0" smtClean="0"/>
          </a:p>
          <a:p>
            <a:pPr lvl="2"/>
            <a:r>
              <a:rPr lang="bg-BG" sz="1800" b="0" dirty="0" smtClean="0"/>
              <a:t> Въвличане на персонала и потребителите</a:t>
            </a:r>
            <a:r>
              <a:rPr lang="bg-BG" sz="1800" dirty="0" smtClean="0"/>
              <a:t>;</a:t>
            </a:r>
            <a:endParaRPr lang="bg-BG" sz="1800" b="0" dirty="0" smtClean="0"/>
          </a:p>
          <a:p>
            <a:pPr lvl="2"/>
            <a:r>
              <a:rPr lang="bg-BG" sz="1800" b="0" dirty="0" smtClean="0"/>
              <a:t> Подкрепа от мениджмънта</a:t>
            </a:r>
            <a:r>
              <a:rPr lang="bg-BG" sz="1800" dirty="0" smtClean="0"/>
              <a:t>;</a:t>
            </a:r>
            <a:endParaRPr lang="bg-BG" sz="1800" b="0" dirty="0" smtClean="0"/>
          </a:p>
          <a:p>
            <a:pPr lvl="2"/>
            <a:r>
              <a:rPr lang="bg-BG" sz="1800" b="0" dirty="0" smtClean="0"/>
              <a:t> Добре описани изисквания</a:t>
            </a:r>
            <a:r>
              <a:rPr lang="bg-BG" sz="1800" dirty="0" smtClean="0"/>
              <a:t>;</a:t>
            </a:r>
            <a:endParaRPr lang="bg-BG" sz="1800" b="0" dirty="0" smtClean="0"/>
          </a:p>
          <a:p>
            <a:pPr lvl="2"/>
            <a:r>
              <a:rPr lang="bg-BG" sz="1800" b="0" dirty="0" smtClean="0"/>
              <a:t> Правилно планиране</a:t>
            </a:r>
            <a:r>
              <a:rPr lang="bg-BG" sz="1800" dirty="0" smtClean="0"/>
              <a:t>;</a:t>
            </a:r>
            <a:endParaRPr lang="bg-BG" sz="1800" b="0" dirty="0" smtClean="0"/>
          </a:p>
          <a:p>
            <a:pPr lvl="2"/>
            <a:r>
              <a:rPr lang="bg-BG" sz="1800" b="0" dirty="0" smtClean="0"/>
              <a:t> Реалистични очаквания</a:t>
            </a:r>
            <a:r>
              <a:rPr lang="bg-BG" sz="1800" dirty="0" smtClean="0"/>
              <a:t>;</a:t>
            </a:r>
            <a:endParaRPr lang="bg-BG" sz="1800" b="0" dirty="0" smtClean="0"/>
          </a:p>
          <a:p>
            <a:pPr lvl="2"/>
            <a:r>
              <a:rPr lang="bg-BG" sz="1800" b="0" dirty="0" smtClean="0"/>
              <a:t> По-малки стъпки в проекта</a:t>
            </a:r>
            <a:r>
              <a:rPr lang="bg-BG" sz="1800" dirty="0" smtClean="0"/>
              <a:t>;</a:t>
            </a:r>
            <a:endParaRPr lang="bg-BG" sz="1800" b="0" dirty="0" smtClean="0"/>
          </a:p>
          <a:p>
            <a:pPr lvl="2"/>
            <a:r>
              <a:rPr lang="bg-BG" sz="1800" b="0" dirty="0" smtClean="0"/>
              <a:t> Компетентен персонал</a:t>
            </a:r>
            <a:r>
              <a:rPr lang="bg-BG" sz="1800" dirty="0" smtClean="0"/>
              <a:t>;</a:t>
            </a:r>
            <a:endParaRPr lang="bg-BG" sz="1800" b="0" dirty="0" smtClean="0"/>
          </a:p>
          <a:p>
            <a:pPr lvl="2"/>
            <a:r>
              <a:rPr lang="bg-BG" sz="1800" b="0" dirty="0" smtClean="0"/>
              <a:t> Приемственост</a:t>
            </a:r>
            <a:r>
              <a:rPr lang="bg-BG" sz="1800" dirty="0" smtClean="0"/>
              <a:t>;</a:t>
            </a:r>
            <a:endParaRPr lang="bg-BG" sz="1800" b="0" dirty="0" smtClean="0"/>
          </a:p>
          <a:p>
            <a:pPr lvl="2"/>
            <a:r>
              <a:rPr lang="bg-BG" sz="1800" b="0" dirty="0" smtClean="0"/>
              <a:t> Ясна визия и цели</a:t>
            </a:r>
            <a:r>
              <a:rPr lang="bg-BG" sz="1800" dirty="0" smtClean="0"/>
              <a:t>;</a:t>
            </a:r>
            <a:endParaRPr lang="bg-BG" sz="1800" b="0" dirty="0" smtClean="0"/>
          </a:p>
          <a:p>
            <a:pPr lvl="2"/>
            <a:r>
              <a:rPr lang="bg-BG" sz="1800" b="0" dirty="0" smtClean="0"/>
              <a:t> Трудолюбив и съсредоточен екип;</a:t>
            </a:r>
          </a:p>
          <a:p>
            <a:pPr lvl="2"/>
            <a:r>
              <a:rPr lang="bg-BG" sz="1800" b="0" dirty="0" smtClean="0"/>
              <a:t> Доказана методология и документация.</a:t>
            </a:r>
          </a:p>
          <a:p>
            <a:endParaRPr lang="en-US" altLang="en-US" sz="1800" b="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13</a:t>
            </a:fld>
            <a:endParaRPr lang="en-US" altLang="en-US"/>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a:t>Лекция </a:t>
            </a:r>
            <a:r>
              <a:rPr lang="ru-RU" altLang="en-US" smtClean="0"/>
              <a:t>7</a:t>
            </a:r>
            <a:r>
              <a:rPr lang="bg-BG" altLang="en-US" smtClean="0"/>
              <a:t>: </a:t>
            </a:r>
            <a:r>
              <a:rPr lang="bg-BG" smtClean="0"/>
              <a:t>Приключване </a:t>
            </a:r>
            <a:r>
              <a:rPr lang="bg-BG"/>
              <a:t>на проекта</a:t>
            </a:r>
            <a:endParaRPr lang="bg-BG" altLang="en-US" smtClean="0"/>
          </a:p>
        </p:txBody>
      </p:sp>
      <p:sp>
        <p:nvSpPr>
          <p:cNvPr id="8" name="Date Placeholder 3"/>
          <p:cNvSpPr>
            <a:spLocks noGrp="1"/>
          </p:cNvSpPr>
          <p:nvPr>
            <p:ph type="dt" sz="quarter" idx="10"/>
          </p:nvPr>
        </p:nvSpPr>
        <p:spPr>
          <a:xfrm>
            <a:off x="1608015" y="6405835"/>
            <a:ext cx="3396033" cy="407541"/>
          </a:xfrm>
        </p:spPr>
        <p:txBody>
          <a:bodyPr/>
          <a:lstStyle/>
          <a:p>
            <a:pPr>
              <a:defRPr/>
            </a:pPr>
            <a:r>
              <a:rPr lang="en-US" altLang="en-US" dirty="0"/>
              <a:t>© http://itanalyses.blogspot.com/2008/11/blog-post_16.html</a:t>
            </a:r>
            <a:endParaRPr lang="en-US" altLang="en-US" dirty="0" smtClean="0"/>
          </a:p>
        </p:txBody>
      </p:sp>
    </p:spTree>
    <p:extLst>
      <p:ext uri="{BB962C8B-B14F-4D97-AF65-F5344CB8AC3E}">
        <p14:creationId xmlns:p14="http://schemas.microsoft.com/office/powerpoint/2010/main" val="3668907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Успешно и неуспешно </a:t>
            </a:r>
            <a:br>
              <a:rPr lang="bg-BG" altLang="en-US" b="1" dirty="0" smtClean="0"/>
            </a:br>
            <a:r>
              <a:rPr lang="bg-BG" altLang="en-US" b="1" dirty="0" smtClean="0"/>
              <a:t>приключване на проекта</a:t>
            </a:r>
            <a:r>
              <a:rPr lang="bg-BG" altLang="en-US" sz="1200" b="1" dirty="0" smtClean="0"/>
              <a:t> (5)</a:t>
            </a:r>
            <a:endParaRPr lang="en-US" altLang="en-US" sz="1200" b="1" dirty="0" smtClean="0"/>
          </a:p>
        </p:txBody>
      </p:sp>
      <p:sp>
        <p:nvSpPr>
          <p:cNvPr id="14339" name="Content Placeholder 2"/>
          <p:cNvSpPr>
            <a:spLocks noGrp="1"/>
          </p:cNvSpPr>
          <p:nvPr>
            <p:ph idx="1"/>
          </p:nvPr>
        </p:nvSpPr>
        <p:spPr>
          <a:xfrm>
            <a:off x="988640" y="1341438"/>
            <a:ext cx="7543800" cy="4800600"/>
          </a:xfrm>
        </p:spPr>
        <p:txBody>
          <a:bodyPr/>
          <a:lstStyle/>
          <a:p>
            <a:r>
              <a:rPr lang="bg-BG" sz="2800" dirty="0" smtClean="0"/>
              <a:t>Да овладеем трите убиеца на проекти:</a:t>
            </a:r>
          </a:p>
          <a:p>
            <a:pPr lvl="0"/>
            <a:r>
              <a:rPr lang="bg-BG" sz="2000" dirty="0" smtClean="0"/>
              <a:t>• </a:t>
            </a:r>
            <a:r>
              <a:rPr lang="bg-BG" sz="600" dirty="0" smtClean="0"/>
              <a:t> </a:t>
            </a:r>
            <a:r>
              <a:rPr lang="bg-BG" sz="2000" dirty="0" smtClean="0"/>
              <a:t>Управление на очакванията</a:t>
            </a:r>
          </a:p>
          <a:p>
            <a:pPr marL="190500" lvl="1" indent="0">
              <a:buNone/>
            </a:pPr>
            <a:r>
              <a:rPr lang="bg-BG" sz="2000" dirty="0" smtClean="0"/>
              <a:t>–</a:t>
            </a:r>
            <a:r>
              <a:rPr lang="bg-BG" sz="600" dirty="0" smtClean="0"/>
              <a:t> </a:t>
            </a:r>
            <a:r>
              <a:rPr lang="bg-BG" sz="2000" dirty="0" smtClean="0"/>
              <a:t>Определяне на очакванията (разминаванията);</a:t>
            </a:r>
          </a:p>
          <a:p>
            <a:pPr marL="190500" lvl="1" indent="0">
              <a:buNone/>
            </a:pPr>
            <a:r>
              <a:rPr lang="bg-BG" sz="2000" dirty="0" smtClean="0"/>
              <a:t>–</a:t>
            </a:r>
            <a:r>
              <a:rPr lang="bg-BG" sz="600" dirty="0" smtClean="0"/>
              <a:t> </a:t>
            </a:r>
            <a:r>
              <a:rPr lang="bg-BG" sz="2000" dirty="0" smtClean="0"/>
              <a:t>Намаляване на разминаванията.</a:t>
            </a:r>
          </a:p>
          <a:p>
            <a:pPr lvl="0"/>
            <a:r>
              <a:rPr lang="bg-BG" sz="2000" dirty="0" smtClean="0"/>
              <a:t>• Управление на Риска</a:t>
            </a:r>
          </a:p>
          <a:p>
            <a:pPr marL="190500" lvl="1" indent="0">
              <a:buNone/>
            </a:pPr>
            <a:r>
              <a:rPr lang="bg-BG" sz="2000" dirty="0" smtClean="0"/>
              <a:t>–</a:t>
            </a:r>
            <a:r>
              <a:rPr lang="bg-BG" sz="600" dirty="0" smtClean="0"/>
              <a:t> </a:t>
            </a:r>
            <a:r>
              <a:rPr lang="bg-BG" sz="2000" dirty="0" smtClean="0"/>
              <a:t>Определяне на рисковете;</a:t>
            </a:r>
          </a:p>
          <a:p>
            <a:pPr marL="190500" lvl="1" indent="0">
              <a:buNone/>
            </a:pPr>
            <a:r>
              <a:rPr lang="bg-BG" sz="2000" dirty="0" smtClean="0"/>
              <a:t>–</a:t>
            </a:r>
            <a:r>
              <a:rPr lang="bg-BG" sz="600" dirty="0" smtClean="0"/>
              <a:t> </a:t>
            </a:r>
            <a:r>
              <a:rPr lang="bg-BG" sz="2000" dirty="0" smtClean="0"/>
              <a:t>Определяне на мерките, с които да се избегнат;</a:t>
            </a:r>
          </a:p>
          <a:p>
            <a:pPr marL="190500" lvl="1" indent="0">
              <a:buNone/>
            </a:pPr>
            <a:r>
              <a:rPr lang="bg-BG" sz="2000" dirty="0" smtClean="0"/>
              <a:t>–</a:t>
            </a:r>
            <a:r>
              <a:rPr lang="bg-BG" sz="600" dirty="0" smtClean="0"/>
              <a:t> </a:t>
            </a:r>
            <a:r>
              <a:rPr lang="bg-BG" sz="2000" dirty="0" smtClean="0"/>
              <a:t>Планиране на бедствия и непредвидими обстоятелства.</a:t>
            </a:r>
          </a:p>
          <a:p>
            <a:pPr lvl="0"/>
            <a:r>
              <a:rPr lang="bg-BG" sz="2000" dirty="0" smtClean="0"/>
              <a:t>•  Управление на промените (цели, време, ресурси, планове)</a:t>
            </a:r>
          </a:p>
          <a:p>
            <a:pPr marL="190500" lvl="1" indent="0">
              <a:buNone/>
            </a:pPr>
            <a:r>
              <a:rPr lang="bg-BG" sz="2000" dirty="0" smtClean="0"/>
              <a:t>–</a:t>
            </a:r>
            <a:r>
              <a:rPr lang="bg-BG" sz="600" dirty="0" smtClean="0"/>
              <a:t> </a:t>
            </a:r>
            <a:r>
              <a:rPr lang="bg-BG" sz="2000" dirty="0" smtClean="0"/>
              <a:t>Разпознаване на промените;</a:t>
            </a:r>
          </a:p>
          <a:p>
            <a:pPr marL="190500" lvl="1" indent="0">
              <a:buNone/>
            </a:pPr>
            <a:r>
              <a:rPr lang="bg-BG" sz="2000" dirty="0" smtClean="0"/>
              <a:t>–</a:t>
            </a:r>
            <a:r>
              <a:rPr lang="bg-BG" sz="600" dirty="0" smtClean="0"/>
              <a:t> </a:t>
            </a:r>
            <a:r>
              <a:rPr lang="bg-BG" sz="2000" dirty="0" smtClean="0"/>
              <a:t>Определяне на влиянието към проекта - стойност &amp; време.</a:t>
            </a:r>
          </a:p>
          <a:p>
            <a:endParaRPr lang="en-US" altLang="en-US" sz="1800" b="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14</a:t>
            </a:fld>
            <a:endParaRPr lang="en-US" altLang="en-US"/>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a:t>Лекция </a:t>
            </a:r>
            <a:r>
              <a:rPr lang="ru-RU" altLang="en-US" smtClean="0"/>
              <a:t>7</a:t>
            </a:r>
            <a:r>
              <a:rPr lang="bg-BG" altLang="en-US" smtClean="0"/>
              <a:t>: </a:t>
            </a:r>
            <a:r>
              <a:rPr lang="bg-BG" smtClean="0"/>
              <a:t>Приключване </a:t>
            </a:r>
            <a:r>
              <a:rPr lang="bg-BG"/>
              <a:t>на проекта</a:t>
            </a:r>
            <a:endParaRPr lang="bg-BG" altLang="en-US" smtClean="0"/>
          </a:p>
        </p:txBody>
      </p:sp>
      <p:sp>
        <p:nvSpPr>
          <p:cNvPr id="8" name="Date Placeholder 3"/>
          <p:cNvSpPr>
            <a:spLocks noGrp="1"/>
          </p:cNvSpPr>
          <p:nvPr>
            <p:ph type="dt" sz="quarter" idx="10"/>
          </p:nvPr>
        </p:nvSpPr>
        <p:spPr>
          <a:xfrm>
            <a:off x="1608015" y="6405835"/>
            <a:ext cx="3396033" cy="407541"/>
          </a:xfrm>
        </p:spPr>
        <p:txBody>
          <a:bodyPr/>
          <a:lstStyle/>
          <a:p>
            <a:pPr>
              <a:defRPr/>
            </a:pPr>
            <a:r>
              <a:rPr lang="en-US" altLang="en-US" dirty="0"/>
              <a:t>© http://itanalyses.blogspot.com/2008/11/blog-post_16.html</a:t>
            </a:r>
            <a:endParaRPr lang="en-US" altLang="en-US" dirty="0" smtClean="0"/>
          </a:p>
        </p:txBody>
      </p:sp>
    </p:spTree>
    <p:extLst>
      <p:ext uri="{BB962C8B-B14F-4D97-AF65-F5344CB8AC3E}">
        <p14:creationId xmlns:p14="http://schemas.microsoft.com/office/powerpoint/2010/main" val="4107548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Метрики за оценка на резултатите от проекта</a:t>
            </a:r>
          </a:p>
        </p:txBody>
      </p:sp>
      <p:sp>
        <p:nvSpPr>
          <p:cNvPr id="14339" name="Content Placeholder 2"/>
          <p:cNvSpPr>
            <a:spLocks noGrp="1"/>
          </p:cNvSpPr>
          <p:nvPr>
            <p:ph idx="1"/>
          </p:nvPr>
        </p:nvSpPr>
        <p:spPr>
          <a:xfrm>
            <a:off x="916632" y="1340768"/>
            <a:ext cx="7543800" cy="4800600"/>
          </a:xfrm>
        </p:spPr>
        <p:txBody>
          <a:bodyPr/>
          <a:lstStyle/>
          <a:p>
            <a:r>
              <a:rPr lang="bg-BG" altLang="en-US" sz="1600" b="0" dirty="0" smtClean="0">
                <a:latin typeface="Times" panose="020B0500000000000000" pitchFamily="34" charset="0"/>
                <a:ea typeface="Times" panose="020B0500000000000000" pitchFamily="34" charset="0"/>
                <a:cs typeface="Times" panose="020B0500000000000000" pitchFamily="34" charset="0"/>
              </a:rPr>
              <a:t>Преди да се пристъпи към оценяване е необходимо да се изберат метрики за оценка и да се определи на какви качествени и количествени критерии отговарят тези метрики. Като пример за метрика по индикатор наличност на ресурси, може да се изберат стойностите:</a:t>
            </a:r>
          </a:p>
          <a:p>
            <a:pPr marL="728663" lvl="1" indent="-342900">
              <a:buFont typeface="Arial" panose="020B0604020202020204" pitchFamily="34" charset="0"/>
              <a:buChar char="•"/>
            </a:pPr>
            <a:r>
              <a:rPr lang="bg-BG" altLang="en-US" sz="1600" b="0" dirty="0" smtClean="0">
                <a:latin typeface="Times" panose="020B0500000000000000" pitchFamily="34" charset="0"/>
                <a:ea typeface="Times" panose="020B0500000000000000" pitchFamily="34" charset="0"/>
                <a:cs typeface="Times" panose="020B0500000000000000" pitchFamily="34" charset="0"/>
              </a:rPr>
              <a:t>1 - наличност на всички необходими ресурси;</a:t>
            </a:r>
          </a:p>
          <a:p>
            <a:pPr marL="728663" lvl="1" indent="-342900">
              <a:buFont typeface="Arial" panose="020B0604020202020204" pitchFamily="34" charset="0"/>
              <a:buChar char="•"/>
            </a:pPr>
            <a:r>
              <a:rPr lang="bg-BG" altLang="en-US" sz="1600" b="0" dirty="0" smtClean="0">
                <a:latin typeface="Times" panose="020B0500000000000000" pitchFamily="34" charset="0"/>
                <a:ea typeface="Times" panose="020B0500000000000000" pitchFamily="34" charset="0"/>
                <a:cs typeface="Times" panose="020B0500000000000000" pitchFamily="34" charset="0"/>
              </a:rPr>
              <a:t>0,5 - налични са 50% от ресурсите, а останалите могат да се наемат или закупят;</a:t>
            </a:r>
          </a:p>
          <a:p>
            <a:pPr marL="728663" lvl="1" indent="-342900">
              <a:buFont typeface="Arial" panose="020B0604020202020204" pitchFamily="34" charset="0"/>
              <a:buChar char="•"/>
            </a:pPr>
            <a:r>
              <a:rPr lang="bg-BG" altLang="en-US" sz="1600" b="0" dirty="0" smtClean="0">
                <a:latin typeface="Times" panose="020B0500000000000000" pitchFamily="34" charset="0"/>
                <a:ea typeface="Times" panose="020B0500000000000000" pitchFamily="34" charset="0"/>
                <a:cs typeface="Times" panose="020B0500000000000000" pitchFamily="34" charset="0"/>
              </a:rPr>
              <a:t>0 - не са налични необходимите ресурси и те не могат да бъдат закупени или наети. </a:t>
            </a:r>
          </a:p>
          <a:p>
            <a:r>
              <a:rPr lang="bg-BG" altLang="en-US" sz="1600" b="0" dirty="0" smtClean="0">
                <a:latin typeface="Times" panose="020B0500000000000000" pitchFamily="34" charset="0"/>
                <a:ea typeface="Times" panose="020B0500000000000000" pitchFamily="34" charset="0"/>
                <a:cs typeface="Times" panose="020B0500000000000000" pitchFamily="34" charset="0"/>
              </a:rPr>
              <a:t>За окончателното получаване на оценка на ефективността на проекта е необходимо да се провери дали всички тези оценки са равностойни, т.е. крайната оценка е равна на сумата от получените оценки или тези оценки са с различни тегла, т.е. различна важност и крайната оценка е резултат от произведението на получените стойности и техните тегла. Оценката за ефективност на проекта може да се промени и затова е необходимо измерването да се извършва при всяка промяна на бизнес целите на организацията, при промени в обхвата на проекта, както и при край на проектна фаза или етап.</a:t>
            </a:r>
          </a:p>
          <a:p>
            <a:pPr algn="r"/>
            <a:r>
              <a:rPr lang="en-US" altLang="en-US" sz="1100" b="0" dirty="0" smtClean="0">
                <a:latin typeface="Times" panose="020B0500000000000000" pitchFamily="34" charset="0"/>
                <a:ea typeface="Times" panose="020B0500000000000000" pitchFamily="34" charset="0"/>
                <a:cs typeface="Times" panose="020B0500000000000000" pitchFamily="34" charset="0"/>
              </a:rPr>
              <a:t>https</a:t>
            </a:r>
            <a:r>
              <a:rPr lang="en-US" altLang="en-US" sz="1100" b="0" dirty="0">
                <a:latin typeface="Times" panose="020B0500000000000000" pitchFamily="34" charset="0"/>
                <a:ea typeface="Times" panose="020B0500000000000000" pitchFamily="34" charset="0"/>
                <a:cs typeface="Times" panose="020B0500000000000000" pitchFamily="34" charset="0"/>
              </a:rPr>
              <a:t>://www.tbmagazine.net/statia/izmervane-efektivnostta-na-proektite-i-na-tyahnoto-upravlenie.html</a:t>
            </a:r>
            <a:endParaRPr lang="bg-BG" altLang="en-US" sz="1600" b="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15</a:t>
            </a:fld>
            <a:endParaRPr lang="en-US" altLang="en-US"/>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a:t>Лекция </a:t>
            </a:r>
            <a:r>
              <a:rPr lang="ru-RU" altLang="en-US" smtClean="0"/>
              <a:t>7</a:t>
            </a:r>
            <a:r>
              <a:rPr lang="bg-BG" altLang="en-US" smtClean="0"/>
              <a:t>: </a:t>
            </a:r>
            <a:r>
              <a:rPr lang="bg-BG" smtClean="0"/>
              <a:t>Приключване </a:t>
            </a:r>
            <a:r>
              <a:rPr lang="bg-BG"/>
              <a:t>на проекта</a:t>
            </a:r>
            <a:endParaRPr lang="bg-BG" altLang="en-US" smtClean="0"/>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smtClean="0"/>
              <a:t>©</a:t>
            </a:r>
            <a:r>
              <a:rPr lang="bg-BG" b="1" i="1"/>
              <a:t>Въведение в методологията за управление на проекти на </a:t>
            </a:r>
            <a:r>
              <a:rPr lang="en-US" b="1" i="1"/>
              <a:t>PMI</a:t>
            </a:r>
            <a:endParaRPr lang="bg-BG" b="1" i="1"/>
          </a:p>
          <a:p>
            <a:pPr>
              <a:defRPr/>
            </a:pPr>
            <a:endParaRPr lang="en-US" altLang="en-US" smtClean="0"/>
          </a:p>
        </p:txBody>
      </p:sp>
    </p:spTree>
    <p:extLst>
      <p:ext uri="{BB962C8B-B14F-4D97-AF65-F5344CB8AC3E}">
        <p14:creationId xmlns:p14="http://schemas.microsoft.com/office/powerpoint/2010/main" val="941218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bg-BG" altLang="en-US" smtClean="0"/>
              <a:t>Литература (обща към всички лекции)</a:t>
            </a:r>
            <a:endParaRPr lang="en-US" altLang="en-US" smtClean="0"/>
          </a:p>
        </p:txBody>
      </p:sp>
      <p:sp>
        <p:nvSpPr>
          <p:cNvPr id="20483" name="Content Placeholder 2"/>
          <p:cNvSpPr>
            <a:spLocks noGrp="1"/>
          </p:cNvSpPr>
          <p:nvPr>
            <p:ph idx="1"/>
          </p:nvPr>
        </p:nvSpPr>
        <p:spPr>
          <a:xfrm>
            <a:off x="988640" y="1341438"/>
            <a:ext cx="7543800" cy="4800600"/>
          </a:xfrm>
        </p:spPr>
        <p:txBody>
          <a:bodyPr/>
          <a:lstStyle/>
          <a:p>
            <a:pPr marL="342900" lvl="0" indent="-342900">
              <a:buFont typeface="+mj-lt"/>
              <a:buAutoNum type="arabicPeriod"/>
            </a:pPr>
            <a:r>
              <a:rPr lang="en-US" sz="1800" b="0" dirty="0" smtClean="0"/>
              <a:t>Project </a:t>
            </a:r>
            <a:r>
              <a:rPr lang="en-US" sz="1800" b="0" dirty="0"/>
              <a:t>Management Institute, A Guide to the Project Management Body of Knowledge (PMBOK® Guide)–Sixth Edition, 2017.</a:t>
            </a:r>
          </a:p>
          <a:p>
            <a:pPr marL="342900" lvl="0" indent="-342900">
              <a:buFont typeface="+mj-lt"/>
              <a:buAutoNum type="arabicPeriod"/>
            </a:pPr>
            <a:r>
              <a:rPr lang="en-US" sz="1800" b="0" dirty="0"/>
              <a:t>Adolfo </a:t>
            </a:r>
            <a:r>
              <a:rPr lang="en-US" sz="1800" b="0" dirty="0" err="1"/>
              <a:t>Villafiorita</a:t>
            </a:r>
            <a:r>
              <a:rPr lang="en-US" sz="1800" b="0" dirty="0"/>
              <a:t>, Introduction to Software Project Management, </a:t>
            </a:r>
            <a:r>
              <a:rPr lang="en-US" sz="1800" b="0" dirty="0" err="1"/>
              <a:t>Auerbach</a:t>
            </a:r>
            <a:r>
              <a:rPr lang="en-US" sz="1800" b="0" dirty="0"/>
              <a:t> Publications, 2014.</a:t>
            </a:r>
          </a:p>
          <a:p>
            <a:pPr marL="342900" lvl="0" indent="-342900">
              <a:buFont typeface="+mj-lt"/>
              <a:buAutoNum type="arabicPeriod"/>
            </a:pPr>
            <a:r>
              <a:rPr lang="en-US" sz="1800" b="0" dirty="0"/>
              <a:t>Anna P. Murray, The Complete Software Project Manager, 1st Edition, Wiley, 2016.</a:t>
            </a:r>
          </a:p>
          <a:p>
            <a:pPr marL="342900" lvl="0" indent="-342900">
              <a:buFont typeface="+mj-lt"/>
              <a:buAutoNum type="arabicPeriod"/>
            </a:pPr>
            <a:r>
              <a:rPr lang="en-US" sz="1800" b="0" dirty="0"/>
              <a:t>Robert K. </a:t>
            </a:r>
            <a:r>
              <a:rPr lang="en-US" sz="1800" b="0" dirty="0" err="1"/>
              <a:t>Wysocki</a:t>
            </a:r>
            <a:r>
              <a:rPr lang="en-US" sz="1800" b="0" dirty="0"/>
              <a:t>, Effective Project Management: Traditional, Agile, Extreme, 7th Edition, Wiley, 2013.</a:t>
            </a:r>
          </a:p>
          <a:p>
            <a:pPr marL="342900" lvl="0" indent="-342900">
              <a:buFont typeface="+mj-lt"/>
              <a:buAutoNum type="arabicPeriod"/>
            </a:pPr>
            <a:r>
              <a:rPr lang="en-US" sz="1800" b="0" dirty="0"/>
              <a:t>Bob Hughes, Mike </a:t>
            </a:r>
            <a:r>
              <a:rPr lang="en-US" sz="1800" b="0" dirty="0" err="1"/>
              <a:t>Cotterell</a:t>
            </a:r>
            <a:r>
              <a:rPr lang="en-US" sz="1800" b="0" dirty="0"/>
              <a:t>, Software Project Management, 5th edition, McGraw-Hill Education, 2009.</a:t>
            </a:r>
          </a:p>
          <a:p>
            <a:pPr marL="342900" lvl="0" indent="-342900">
              <a:buFont typeface="+mj-lt"/>
              <a:buAutoNum type="arabicPeriod"/>
            </a:pPr>
            <a:r>
              <a:rPr lang="en-US" sz="1800" b="0" dirty="0"/>
              <a:t>Per Kroll, Philippe </a:t>
            </a:r>
            <a:r>
              <a:rPr lang="en-US" sz="1800" b="0" dirty="0" err="1"/>
              <a:t>Kruchten</a:t>
            </a:r>
            <a:r>
              <a:rPr lang="en-US" sz="1800" b="0" dirty="0"/>
              <a:t>, Grady </a:t>
            </a:r>
            <a:r>
              <a:rPr lang="en-US" sz="1800" b="0" dirty="0" err="1"/>
              <a:t>Booch</a:t>
            </a:r>
            <a:r>
              <a:rPr lang="en-US" sz="1800" b="0" dirty="0"/>
              <a:t>, The Rational Unified Process Made Easy, Addison-Wesley, 2003.</a:t>
            </a:r>
          </a:p>
          <a:p>
            <a:pPr marL="342900" lvl="0" indent="-342900">
              <a:buFont typeface="+mj-lt"/>
              <a:buAutoNum type="arabicPeriod"/>
            </a:pPr>
            <a:r>
              <a:rPr lang="en-US" sz="1800" b="0" dirty="0"/>
              <a:t>Walker Royce, Software Project Management: A Unified Framework, Addison-Wesley, 1998.</a:t>
            </a:r>
          </a:p>
          <a:p>
            <a:pPr marL="342900" indent="-342900">
              <a:buFont typeface="+mj-lt"/>
              <a:buAutoNum type="arabicPeriod"/>
            </a:pPr>
            <a:r>
              <a:rPr lang="bg-BG" altLang="en-US" sz="1800" b="0" dirty="0" smtClean="0"/>
              <a:t>Ръководство </a:t>
            </a:r>
            <a:r>
              <a:rPr lang="bg-BG" altLang="en-US" sz="1800" b="0" dirty="0"/>
              <a:t>за </a:t>
            </a:r>
            <a:r>
              <a:rPr lang="en-US" altLang="en-US" sz="1800" b="0" dirty="0"/>
              <a:t>MS Project 2013 - </a:t>
            </a:r>
            <a:r>
              <a:rPr lang="en-US" altLang="en-US" sz="1200" b="0" dirty="0">
                <a:hlinkClick r:id="rId2"/>
              </a:rPr>
              <a:t>https://www.tutorialspoint.com/ms_project/index.htm</a:t>
            </a:r>
            <a:endParaRPr lang="en-US" altLang="en-US" sz="1200" b="0" dirty="0"/>
          </a:p>
          <a:p>
            <a:endParaRPr lang="en-US" altLang="en-US" sz="1100" dirty="0" smtClean="0"/>
          </a:p>
        </p:txBody>
      </p:sp>
      <p:sp>
        <p:nvSpPr>
          <p:cNvPr id="4" name="Date Placeholder 3"/>
          <p:cNvSpPr>
            <a:spLocks noGrp="1"/>
          </p:cNvSpPr>
          <p:nvPr>
            <p:ph type="dt" sz="quarter" idx="10"/>
          </p:nvPr>
        </p:nvSpPr>
        <p:spPr>
          <a:xfrm>
            <a:off x="1676400" y="6381328"/>
            <a:ext cx="1981200" cy="263525"/>
          </a:xfrm>
        </p:spPr>
        <p:txBody>
          <a:bodyPr/>
          <a:lstStyle/>
          <a:p>
            <a:pPr>
              <a:defRPr/>
            </a:pPr>
            <a:r>
              <a:rPr lang="bg-BG" altLang="en-US" smtClean="0"/>
              <a:t>Литература за ползване</a:t>
            </a:r>
            <a:endParaRPr lang="bg-BG" altLang="en-US"/>
          </a:p>
        </p:txBody>
      </p:sp>
      <p:sp>
        <p:nvSpPr>
          <p:cNvPr id="6" name="Slide Number Placeholder 5"/>
          <p:cNvSpPr>
            <a:spLocks noGrp="1"/>
          </p:cNvSpPr>
          <p:nvPr>
            <p:ph type="sldNum" sz="quarter" idx="12"/>
          </p:nvPr>
        </p:nvSpPr>
        <p:spPr/>
        <p:txBody>
          <a:bodyPr/>
          <a:lstStyle/>
          <a:p>
            <a:pPr>
              <a:defRPr/>
            </a:pPr>
            <a:fld id="{C29924CA-3347-4845-977D-482A64641D47}" type="slidenum">
              <a:rPr lang="en-US" altLang="en-US" smtClean="0"/>
              <a:pPr>
                <a:defRPr/>
              </a:pPr>
              <a:t>16</a:t>
            </a:fld>
            <a:endParaRPr lang="en-US" altLang="en-US"/>
          </a:p>
        </p:txBody>
      </p:sp>
      <p:sp>
        <p:nvSpPr>
          <p:cNvPr id="8" name="Footer Placeholder 4"/>
          <p:cNvSpPr>
            <a:spLocks noGrp="1"/>
          </p:cNvSpPr>
          <p:nvPr>
            <p:ph type="ftr" sz="quarter" idx="11"/>
          </p:nvPr>
        </p:nvSpPr>
        <p:spPr>
          <a:xfrm>
            <a:off x="5152898" y="6356350"/>
            <a:ext cx="3091510" cy="457200"/>
          </a:xfrm>
        </p:spPr>
        <p:txBody>
          <a:bodyPr/>
          <a:lstStyle/>
          <a:p>
            <a:pPr>
              <a:defRPr/>
            </a:pPr>
            <a:r>
              <a:rPr lang="ru-RU" altLang="en-US"/>
              <a:t>Лекция </a:t>
            </a:r>
            <a:r>
              <a:rPr lang="ru-RU" altLang="en-US" smtClean="0"/>
              <a:t>7</a:t>
            </a:r>
            <a:r>
              <a:rPr lang="bg-BG" altLang="en-US" smtClean="0"/>
              <a:t>: </a:t>
            </a:r>
            <a:r>
              <a:rPr lang="bg-BG" smtClean="0"/>
              <a:t>Приключване </a:t>
            </a:r>
            <a:r>
              <a:rPr lang="bg-BG"/>
              <a:t>на проекта</a:t>
            </a:r>
            <a:endParaRPr lang="bg-BG" altLang="en-US" smtClean="0"/>
          </a:p>
        </p:txBody>
      </p:sp>
    </p:spTree>
    <p:extLst>
      <p:ext uri="{BB962C8B-B14F-4D97-AF65-F5344CB8AC3E}">
        <p14:creationId xmlns:p14="http://schemas.microsoft.com/office/powerpoint/2010/main" val="5164579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За връзка с лектора</a:t>
            </a:r>
            <a:endParaRPr lang="en-US" altLang="en-US" b="1" dirty="0" smtClean="0"/>
          </a:p>
        </p:txBody>
      </p:sp>
      <p:sp>
        <p:nvSpPr>
          <p:cNvPr id="14339" name="Content Placeholder 2"/>
          <p:cNvSpPr>
            <a:spLocks noGrp="1"/>
          </p:cNvSpPr>
          <p:nvPr>
            <p:ph idx="1"/>
          </p:nvPr>
        </p:nvSpPr>
        <p:spPr>
          <a:xfrm>
            <a:off x="1042988" y="1341438"/>
            <a:ext cx="7543800" cy="4800600"/>
          </a:xfrm>
        </p:spPr>
        <p:txBody>
          <a:bodyPr/>
          <a:lstStyle/>
          <a:p>
            <a:r>
              <a:rPr lang="bg-BG" altLang="en-US" sz="2000" dirty="0" smtClean="0"/>
              <a:t>	доц. д-р Светослав Енков</a:t>
            </a:r>
          </a:p>
          <a:p>
            <a:endParaRPr lang="bg-BG" sz="2000" b="0" dirty="0"/>
          </a:p>
          <a:p>
            <a:r>
              <a:rPr lang="bg-BG" sz="2000" b="0" dirty="0" smtClean="0"/>
              <a:t>	катедра Компютърна Информатика, ФМИ</a:t>
            </a:r>
            <a:r>
              <a:rPr lang="en-US" sz="2000" b="0" dirty="0" smtClean="0"/>
              <a:t>, </a:t>
            </a:r>
            <a:r>
              <a:rPr lang="bg-BG" sz="2000" b="0" dirty="0" smtClean="0"/>
              <a:t>ПУ, каб. 437</a:t>
            </a:r>
          </a:p>
          <a:p>
            <a:pPr marL="0" indent="0">
              <a:buNone/>
            </a:pPr>
            <a:r>
              <a:rPr lang="bg-BG" sz="2000" dirty="0"/>
              <a:t>	</a:t>
            </a:r>
            <a:endParaRPr lang="bg-BG" sz="2000" dirty="0" smtClean="0"/>
          </a:p>
          <a:p>
            <a:pPr marL="0" indent="0">
              <a:buNone/>
            </a:pPr>
            <a:r>
              <a:rPr lang="bg-BG" sz="2000" dirty="0"/>
              <a:t>	</a:t>
            </a:r>
            <a:r>
              <a:rPr lang="en-US" sz="2000" dirty="0">
                <a:hlinkClick r:id="rId2"/>
              </a:rPr>
              <a:t>http://www.enkov.com/spm</a:t>
            </a:r>
            <a:r>
              <a:rPr lang="en-US" sz="2000" dirty="0" smtClean="0"/>
              <a:t> </a:t>
            </a:r>
          </a:p>
          <a:p>
            <a:pPr marL="0" indent="0">
              <a:buNone/>
            </a:pPr>
            <a:endParaRPr lang="en-US" sz="2000" dirty="0" smtClean="0"/>
          </a:p>
          <a:p>
            <a:pPr marL="0" indent="0">
              <a:buNone/>
            </a:pPr>
            <a:r>
              <a:rPr lang="en-US" sz="1600" dirty="0" smtClean="0"/>
              <a:t>	</a:t>
            </a:r>
            <a:r>
              <a:rPr lang="bg-BG" sz="1600" b="0" dirty="0" smtClean="0"/>
              <a:t>За кореспонденция, използвайте:</a:t>
            </a:r>
            <a:endParaRPr lang="bg-BG" sz="1600" dirty="0" smtClean="0"/>
          </a:p>
          <a:p>
            <a:pPr marL="0" indent="0">
              <a:buNone/>
            </a:pPr>
            <a:r>
              <a:rPr lang="bg-BG" sz="2000" dirty="0">
                <a:sym typeface="Wingdings"/>
              </a:rPr>
              <a:t>	</a:t>
            </a:r>
            <a:r>
              <a:rPr lang="bg-BG" sz="2000" dirty="0" smtClean="0">
                <a:sym typeface="Wingdings"/>
              </a:rPr>
              <a:t></a:t>
            </a:r>
            <a:r>
              <a:rPr lang="en-US" sz="2000" dirty="0" smtClean="0">
                <a:sym typeface="Wingdings"/>
              </a:rPr>
              <a:t> </a:t>
            </a:r>
            <a:r>
              <a:rPr lang="bg-BG" sz="2000" dirty="0" smtClean="0">
                <a:solidFill>
                  <a:srgbClr val="00B0F0"/>
                </a:solidFill>
                <a:sym typeface="Wingdings"/>
              </a:rPr>
              <a:t> </a:t>
            </a:r>
            <a:r>
              <a:rPr lang="en-US" sz="1800" dirty="0" smtClean="0">
                <a:solidFill>
                  <a:srgbClr val="00B0F0"/>
                </a:solidFill>
                <a:hlinkClick r:id="rId3"/>
              </a:rPr>
              <a:t>svetoslav.enkov@gmail.com</a:t>
            </a:r>
            <a:r>
              <a:rPr lang="en-US" sz="1800" dirty="0" smtClean="0">
                <a:solidFill>
                  <a:srgbClr val="00B0F0"/>
                </a:solidFill>
              </a:rPr>
              <a:t>       </a:t>
            </a:r>
            <a:r>
              <a:rPr lang="en-US" sz="1800" dirty="0" smtClean="0">
                <a:solidFill>
                  <a:srgbClr val="00B0F0"/>
                </a:solidFill>
                <a:hlinkClick r:id="rId4"/>
              </a:rPr>
              <a:t>enkov@uni-plovdiv.bg</a:t>
            </a:r>
            <a:r>
              <a:rPr lang="en-US" sz="1800" dirty="0" smtClean="0"/>
              <a:t> </a:t>
            </a:r>
            <a:endParaRPr lang="bg-BG" sz="1800" dirty="0" smtClean="0"/>
          </a:p>
          <a:p>
            <a:pPr marL="0" indent="0">
              <a:buNone/>
            </a:pPr>
            <a:r>
              <a:rPr lang="bg-BG" sz="2000" dirty="0" smtClean="0"/>
              <a:t>                    </a:t>
            </a:r>
          </a:p>
          <a:p>
            <a:pPr marL="0" indent="0">
              <a:buNone/>
            </a:pPr>
            <a:r>
              <a:rPr lang="bg-BG" sz="2000" dirty="0"/>
              <a:t>	 </a:t>
            </a:r>
            <a:r>
              <a:rPr lang="bg-BG" sz="2000" dirty="0" smtClean="0"/>
              <a:t>     </a:t>
            </a:r>
            <a:r>
              <a:rPr lang="en-US" sz="2000" dirty="0" smtClean="0"/>
              <a:t>Svetoslav Enkov     </a:t>
            </a:r>
            <a:r>
              <a:rPr lang="bg-BG" sz="2000" dirty="0" smtClean="0"/>
              <a:t>   </a:t>
            </a:r>
            <a:r>
              <a:rPr lang="en-US" sz="2000" dirty="0" smtClean="0"/>
              <a:t>0887 429 709 </a:t>
            </a:r>
            <a:r>
              <a:rPr lang="bg-BG" sz="2000" dirty="0" smtClean="0"/>
              <a:t>   </a:t>
            </a:r>
            <a:r>
              <a:rPr lang="en-US" sz="2000" dirty="0" smtClean="0"/>
              <a:t>  </a:t>
            </a:r>
            <a:r>
              <a:rPr lang="bg-BG" sz="2000" dirty="0" smtClean="0"/>
              <a:t>     </a:t>
            </a:r>
            <a:r>
              <a:rPr lang="en-US" sz="2000" dirty="0" smtClean="0"/>
              <a:t> shark67</a:t>
            </a:r>
            <a:endParaRPr lang="bg-BG" sz="2000" dirty="0" smtClean="0"/>
          </a:p>
          <a:p>
            <a:endParaRPr lang="bg-BG" altLang="en-US" sz="2000" dirty="0" smtClean="0"/>
          </a:p>
          <a:p>
            <a:r>
              <a:rPr lang="bg-BG" altLang="en-US" sz="2000" dirty="0"/>
              <a:t>	</a:t>
            </a:r>
            <a:r>
              <a:rPr lang="bg-BG" altLang="en-US" sz="2000" b="0" dirty="0" smtClean="0"/>
              <a:t>консултации в кабинета само след уговорка</a:t>
            </a:r>
            <a:r>
              <a:rPr lang="en-US" altLang="en-US" sz="2000" b="0" dirty="0" smtClean="0"/>
              <a:t/>
            </a:r>
            <a:br>
              <a:rPr lang="en-US" altLang="en-US" sz="2000" b="0" dirty="0" smtClean="0"/>
            </a:br>
            <a:r>
              <a:rPr lang="bg-BG" altLang="en-US" sz="2000" b="0" dirty="0" smtClean="0"/>
              <a:t>	(предпочитан начин – </a:t>
            </a:r>
            <a:r>
              <a:rPr lang="en-US" altLang="en-US" b="0" dirty="0" smtClean="0"/>
              <a:t>online </a:t>
            </a:r>
            <a:r>
              <a:rPr lang="bg-BG" altLang="en-US" sz="2000" b="0" dirty="0" smtClean="0"/>
              <a:t>консултиране)</a:t>
            </a:r>
            <a:endParaRPr lang="en-US" altLang="en-US" sz="2000" dirty="0" smtClean="0"/>
          </a:p>
        </p:txBody>
      </p:sp>
      <p:sp>
        <p:nvSpPr>
          <p:cNvPr id="4" name="Date Placeholder 3"/>
          <p:cNvSpPr>
            <a:spLocks noGrp="1"/>
          </p:cNvSpPr>
          <p:nvPr>
            <p:ph type="dt" sz="quarter" idx="10"/>
          </p:nvPr>
        </p:nvSpPr>
        <p:spPr>
          <a:xfrm>
            <a:off x="1676400" y="6405563"/>
            <a:ext cx="2319536" cy="263525"/>
          </a:xfrm>
        </p:spPr>
        <p:txBody>
          <a:bodyPr/>
          <a:lstStyle/>
          <a:p>
            <a:pPr>
              <a:defRPr/>
            </a:pPr>
            <a:r>
              <a:rPr lang="en-US" altLang="en-US" dirty="0"/>
              <a:t>© </a:t>
            </a:r>
            <a:r>
              <a:rPr lang="bg-BG" altLang="en-US" dirty="0"/>
              <a:t>ФМИ ПУ, доц. д-р Св. Енков</a:t>
            </a:r>
          </a:p>
        </p:txBody>
      </p:sp>
      <p:sp>
        <p:nvSpPr>
          <p:cNvPr id="5" name="Footer Placeholder 4"/>
          <p:cNvSpPr>
            <a:spLocks noGrp="1"/>
          </p:cNvSpPr>
          <p:nvPr>
            <p:ph type="ftr" sz="quarter" idx="11"/>
          </p:nvPr>
        </p:nvSpPr>
        <p:spPr>
          <a:xfrm>
            <a:off x="5152898" y="6356350"/>
            <a:ext cx="3091510" cy="457200"/>
          </a:xfrm>
        </p:spPr>
        <p:txBody>
          <a:bodyPr/>
          <a:lstStyle/>
          <a:p>
            <a:pPr>
              <a:defRPr/>
            </a:pPr>
            <a:r>
              <a:rPr lang="ru-RU" altLang="en-US" dirty="0"/>
              <a:t>Лекция </a:t>
            </a:r>
            <a:r>
              <a:rPr lang="ru-RU" altLang="en-US" dirty="0" smtClean="0"/>
              <a:t>7</a:t>
            </a:r>
            <a:r>
              <a:rPr lang="bg-BG" altLang="en-US" dirty="0" smtClean="0"/>
              <a:t>: </a:t>
            </a:r>
            <a:r>
              <a:rPr lang="bg-BG" dirty="0" smtClean="0"/>
              <a:t>Приключване </a:t>
            </a:r>
            <a:r>
              <a:rPr lang="bg-BG" dirty="0"/>
              <a:t>на проекта</a:t>
            </a:r>
            <a:endParaRPr lang="bg-BG" altLang="en-US"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2</a:t>
            </a:fld>
            <a:endParaRPr lang="en-US" altLang="en-US" dirty="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3281" y="4593390"/>
            <a:ext cx="323850" cy="32385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39659" y="4581168"/>
            <a:ext cx="360000" cy="360000"/>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51518" y="4576395"/>
            <a:ext cx="141442" cy="324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Приключване на проекта</a:t>
            </a:r>
            <a:endParaRPr lang="en-US" altLang="en-US" b="1" dirty="0" smtClean="0"/>
          </a:p>
        </p:txBody>
      </p:sp>
      <p:sp>
        <p:nvSpPr>
          <p:cNvPr id="14339" name="Content Placeholder 2"/>
          <p:cNvSpPr>
            <a:spLocks noGrp="1"/>
          </p:cNvSpPr>
          <p:nvPr>
            <p:ph idx="1"/>
          </p:nvPr>
        </p:nvSpPr>
        <p:spPr>
          <a:xfrm>
            <a:off x="916632" y="1341438"/>
            <a:ext cx="7543800" cy="4800600"/>
          </a:xfrm>
        </p:spPr>
        <p:txBody>
          <a:bodyPr/>
          <a:lstStyle/>
          <a:p>
            <a:r>
              <a:rPr lang="bg-BG" altLang="en-US" sz="2000" b="0" dirty="0" smtClean="0"/>
              <a:t>Приключването на проекта е последната, пета фаза от управлението на един проект, тя представя проекта в неговото завършено състояние и включва процеси за одобряване и приемане на резултатите от проекта. </a:t>
            </a:r>
          </a:p>
          <a:p>
            <a:r>
              <a:rPr lang="bg-BG" altLang="en-US" sz="2000" b="0" dirty="0" smtClean="0"/>
              <a:t>За приключване на всяка фаза и на проекта като цяло се изпълняват следните дейности:</a:t>
            </a:r>
          </a:p>
          <a:p>
            <a:pPr lvl="1"/>
            <a:r>
              <a:rPr lang="bg-BG" altLang="en-US" sz="2000" b="0" dirty="0" smtClean="0"/>
              <a:t>Приключване на проекта - документиране на резултатите в края на всяка фаза и в края на проекта, за да се осигури формалното приемане на продукта на проекта от възложителя, а също и за извличане и съхраняване на важната информация от проекта в архив и база знания за бъдещи проекти;</a:t>
            </a:r>
          </a:p>
          <a:p>
            <a:pPr lvl="1"/>
            <a:r>
              <a:rPr lang="bg-BG" altLang="en-US" sz="2000" b="0" dirty="0" smtClean="0"/>
              <a:t>Приключване на договори - верифициране на продукта на проекта и уреждане на взаимоотношенията по сключените договори.</a:t>
            </a:r>
          </a:p>
          <a:p>
            <a:endParaRPr lang="en-US" altLang="en-US" sz="2000" b="0" dirty="0" smtClean="0"/>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3</a:t>
            </a:fld>
            <a:endParaRPr lang="en-US" altLang="en-US" dirty="0"/>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dirty="0"/>
              <a:t>Лекция </a:t>
            </a:r>
            <a:r>
              <a:rPr lang="ru-RU" altLang="en-US" dirty="0" smtClean="0"/>
              <a:t>7</a:t>
            </a:r>
            <a:r>
              <a:rPr lang="bg-BG" altLang="en-US" dirty="0" smtClean="0"/>
              <a:t>: </a:t>
            </a:r>
            <a:r>
              <a:rPr lang="bg-BG" dirty="0" smtClean="0"/>
              <a:t>Приключване </a:t>
            </a:r>
            <a:r>
              <a:rPr lang="bg-BG" dirty="0"/>
              <a:t>на проекта</a:t>
            </a:r>
            <a:endParaRPr lang="bg-BG" altLang="en-US" dirty="0" smtClean="0"/>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2014949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Приключване на проекта</a:t>
            </a:r>
            <a:r>
              <a:rPr lang="bg-BG" altLang="en-US" sz="1200" b="1" dirty="0" smtClean="0"/>
              <a:t> (2)</a:t>
            </a:r>
            <a:endParaRPr lang="en-US" altLang="en-US" b="1" dirty="0" smtClean="0"/>
          </a:p>
        </p:txBody>
      </p:sp>
      <p:sp>
        <p:nvSpPr>
          <p:cNvPr id="14339" name="Content Placeholder 2"/>
          <p:cNvSpPr>
            <a:spLocks noGrp="1"/>
          </p:cNvSpPr>
          <p:nvPr>
            <p:ph idx="1"/>
          </p:nvPr>
        </p:nvSpPr>
        <p:spPr>
          <a:xfrm>
            <a:off x="899592" y="1341438"/>
            <a:ext cx="7543800" cy="4800600"/>
          </a:xfrm>
        </p:spPr>
        <p:txBody>
          <a:bodyPr/>
          <a:lstStyle/>
          <a:p>
            <a:pPr indent="-279400">
              <a:lnSpc>
                <a:spcPts val="1680"/>
              </a:lnSpc>
              <a:spcAft>
                <a:spcPts val="0"/>
              </a:spcAft>
            </a:pPr>
            <a:endParaRPr lang="bg-BG" sz="2000" b="0" dirty="0" smtClean="0">
              <a:latin typeface="Times" panose="020B0500000000000000" pitchFamily="34" charset="0"/>
              <a:ea typeface="Times" panose="020B0500000000000000" pitchFamily="34" charset="0"/>
              <a:cs typeface="Times" panose="020B0500000000000000" pitchFamily="34" charset="0"/>
            </a:endParaRPr>
          </a:p>
          <a:p>
            <a:pPr indent="-279400">
              <a:lnSpc>
                <a:spcPts val="1680"/>
              </a:lnSpc>
              <a:spcAft>
                <a:spcPts val="0"/>
              </a:spcAft>
            </a:pPr>
            <a:r>
              <a:rPr lang="bg-BG" sz="2000" b="0" dirty="0" smtClean="0">
                <a:latin typeface="Times" panose="020B0500000000000000" pitchFamily="34" charset="0"/>
                <a:ea typeface="Times" panose="020B0500000000000000" pitchFamily="34" charset="0"/>
                <a:cs typeface="Times" panose="020B0500000000000000" pitchFamily="34" charset="0"/>
              </a:rPr>
              <a:t>Процесите </a:t>
            </a:r>
            <a:r>
              <a:rPr lang="bg-BG" sz="2000" b="0" dirty="0">
                <a:latin typeface="Times" panose="020B0500000000000000" pitchFamily="34" charset="0"/>
                <a:ea typeface="Times" panose="020B0500000000000000" pitchFamily="34" charset="0"/>
                <a:cs typeface="Times" panose="020B0500000000000000" pitchFamily="34" charset="0"/>
              </a:rPr>
              <a:t>са свързани чрез резултатите, които създават. </a:t>
            </a:r>
            <a:endParaRPr lang="bg-BG" sz="2000" b="0" dirty="0" smtClean="0">
              <a:latin typeface="Times" panose="020B0500000000000000" pitchFamily="34" charset="0"/>
              <a:ea typeface="Times" panose="020B0500000000000000" pitchFamily="34" charset="0"/>
              <a:cs typeface="Times" panose="020B0500000000000000" pitchFamily="34" charset="0"/>
            </a:endParaRPr>
          </a:p>
          <a:p>
            <a:pPr indent="-279400">
              <a:lnSpc>
                <a:spcPts val="1680"/>
              </a:lnSpc>
              <a:spcAft>
                <a:spcPts val="0"/>
              </a:spcAft>
            </a:pPr>
            <a:endParaRPr lang="bg-BG" sz="2000" b="0" dirty="0" smtClean="0">
              <a:latin typeface="Times" panose="020B0500000000000000" pitchFamily="34" charset="0"/>
              <a:ea typeface="Times" panose="020B0500000000000000" pitchFamily="34" charset="0"/>
              <a:cs typeface="Times" panose="020B0500000000000000" pitchFamily="34" charset="0"/>
            </a:endParaRPr>
          </a:p>
          <a:p>
            <a:pPr indent="-279400">
              <a:lnSpc>
                <a:spcPts val="1680"/>
              </a:lnSpc>
              <a:spcAft>
                <a:spcPts val="0"/>
              </a:spcAft>
            </a:pPr>
            <a:r>
              <a:rPr lang="bg-BG" sz="2000" b="0" dirty="0" smtClean="0">
                <a:latin typeface="Times" panose="020B0500000000000000" pitchFamily="34" charset="0"/>
                <a:ea typeface="Times" panose="020B0500000000000000" pitchFamily="34" charset="0"/>
                <a:cs typeface="Times" panose="020B0500000000000000" pitchFamily="34" charset="0"/>
              </a:rPr>
              <a:t>Резултатът </a:t>
            </a:r>
            <a:r>
              <a:rPr lang="bg-BG" sz="2000" b="0" dirty="0">
                <a:latin typeface="Times" panose="020B0500000000000000" pitchFamily="34" charset="0"/>
                <a:ea typeface="Times" panose="020B0500000000000000" pitchFamily="34" charset="0"/>
                <a:cs typeface="Times" panose="020B0500000000000000" pitchFamily="34" charset="0"/>
              </a:rPr>
              <a:t>на изхода на един процес е предпоставка или ресурс на входа на друг процес. </a:t>
            </a:r>
            <a:endParaRPr lang="bg-BG" sz="2000" b="0" dirty="0" smtClean="0">
              <a:latin typeface="Times" panose="020B0500000000000000" pitchFamily="34" charset="0"/>
              <a:ea typeface="Times" panose="020B0500000000000000" pitchFamily="34" charset="0"/>
              <a:cs typeface="Times" panose="020B0500000000000000" pitchFamily="34" charset="0"/>
            </a:endParaRPr>
          </a:p>
          <a:p>
            <a:pPr indent="-279400">
              <a:lnSpc>
                <a:spcPts val="1680"/>
              </a:lnSpc>
              <a:spcAft>
                <a:spcPts val="0"/>
              </a:spcAft>
            </a:pPr>
            <a:endParaRPr lang="bg-BG" sz="2000" b="0" dirty="0">
              <a:latin typeface="Times" panose="020B0500000000000000" pitchFamily="34" charset="0"/>
              <a:ea typeface="Times" panose="020B0500000000000000" pitchFamily="34" charset="0"/>
              <a:cs typeface="Times" panose="020B0500000000000000" pitchFamily="34" charset="0"/>
            </a:endParaRPr>
          </a:p>
          <a:p>
            <a:pPr indent="-279400">
              <a:lnSpc>
                <a:spcPts val="1680"/>
              </a:lnSpc>
              <a:spcAft>
                <a:spcPts val="0"/>
              </a:spcAft>
            </a:pPr>
            <a:r>
              <a:rPr lang="bg-BG" sz="2000" b="0" dirty="0" smtClean="0">
                <a:latin typeface="Times" panose="020B0500000000000000" pitchFamily="34" charset="0"/>
                <a:ea typeface="Times" panose="020B0500000000000000" pitchFamily="34" charset="0"/>
                <a:cs typeface="Times" panose="020B0500000000000000" pitchFamily="34" charset="0"/>
              </a:rPr>
              <a:t>Връзките </a:t>
            </a:r>
            <a:r>
              <a:rPr lang="bg-BG" sz="2000" b="0" dirty="0">
                <a:latin typeface="Times" panose="020B0500000000000000" pitchFamily="34" charset="0"/>
                <a:ea typeface="Times" panose="020B0500000000000000" pitchFamily="34" charset="0"/>
                <a:cs typeface="Times" panose="020B0500000000000000" pitchFamily="34" charset="0"/>
              </a:rPr>
              <a:t>между централните групи процеси са итеративни. </a:t>
            </a:r>
            <a:endParaRPr lang="bg-BG" sz="2000" b="0" dirty="0" smtClean="0">
              <a:latin typeface="Times" panose="020B0500000000000000" pitchFamily="34" charset="0"/>
              <a:ea typeface="Times" panose="020B0500000000000000" pitchFamily="34" charset="0"/>
              <a:cs typeface="Times" panose="020B0500000000000000" pitchFamily="34" charset="0"/>
            </a:endParaRPr>
          </a:p>
          <a:p>
            <a:pPr indent="-279400">
              <a:lnSpc>
                <a:spcPts val="1680"/>
              </a:lnSpc>
              <a:spcAft>
                <a:spcPts val="0"/>
              </a:spcAft>
            </a:pPr>
            <a:endParaRPr lang="bg-BG" sz="2000" b="0" dirty="0">
              <a:latin typeface="Times" panose="020B0500000000000000" pitchFamily="34" charset="0"/>
              <a:ea typeface="Times" panose="020B0500000000000000" pitchFamily="34" charset="0"/>
              <a:cs typeface="Times" panose="020B0500000000000000" pitchFamily="34" charset="0"/>
            </a:endParaRPr>
          </a:p>
          <a:p>
            <a:pPr indent="-279400">
              <a:lnSpc>
                <a:spcPts val="1680"/>
              </a:lnSpc>
              <a:spcAft>
                <a:spcPts val="0"/>
              </a:spcAft>
            </a:pPr>
            <a:r>
              <a:rPr lang="bg-BG" sz="2000" b="0" dirty="0" smtClean="0">
                <a:latin typeface="Times" panose="020B0500000000000000" pitchFamily="34" charset="0"/>
                <a:ea typeface="Times" panose="020B0500000000000000" pitchFamily="34" charset="0"/>
                <a:cs typeface="Times" panose="020B0500000000000000" pitchFamily="34" charset="0"/>
              </a:rPr>
              <a:t>“</a:t>
            </a:r>
            <a:r>
              <a:rPr lang="bg-BG" sz="2000" b="0" dirty="0">
                <a:latin typeface="Times" panose="020B0500000000000000" pitchFamily="34" charset="0"/>
                <a:ea typeface="Times" panose="020B0500000000000000" pitchFamily="34" charset="0"/>
                <a:cs typeface="Times" panose="020B0500000000000000" pitchFamily="34" charset="0"/>
              </a:rPr>
              <a:t>Планирането” предоставя на “Изпълнението” документиран и одобрен план на проекта още в самото начало, а след това, в хода на проекта, документирани актуализирани версии на този план.</a:t>
            </a:r>
          </a:p>
          <a:p>
            <a:pPr indent="-279400">
              <a:lnSpc>
                <a:spcPts val="1705"/>
              </a:lnSpc>
              <a:spcAft>
                <a:spcPts val="0"/>
              </a:spcAft>
            </a:pPr>
            <a:endParaRPr lang="bg-BG" sz="2000" b="0" dirty="0" smtClean="0">
              <a:latin typeface="Times" panose="020B0500000000000000" pitchFamily="34" charset="0"/>
              <a:ea typeface="Times" panose="020B0500000000000000" pitchFamily="34" charset="0"/>
              <a:cs typeface="Times" panose="020B0500000000000000" pitchFamily="34" charset="0"/>
            </a:endParaRPr>
          </a:p>
          <a:p>
            <a:pPr indent="-279400">
              <a:lnSpc>
                <a:spcPts val="1705"/>
              </a:lnSpc>
              <a:spcAft>
                <a:spcPts val="0"/>
              </a:spcAft>
            </a:pPr>
            <a:r>
              <a:rPr lang="bg-BG" sz="2000" b="0" dirty="0" smtClean="0">
                <a:latin typeface="Times" panose="020B0500000000000000" pitchFamily="34" charset="0"/>
                <a:ea typeface="Times" panose="020B0500000000000000" pitchFamily="34" charset="0"/>
                <a:cs typeface="Times" panose="020B0500000000000000" pitchFamily="34" charset="0"/>
              </a:rPr>
              <a:t>За </a:t>
            </a:r>
            <a:r>
              <a:rPr lang="bg-BG" sz="2000" b="0" dirty="0">
                <a:latin typeface="Times" panose="020B0500000000000000" pitchFamily="34" charset="0"/>
                <a:ea typeface="Times" panose="020B0500000000000000" pitchFamily="34" charset="0"/>
                <a:cs typeface="Times" panose="020B0500000000000000" pitchFamily="34" charset="0"/>
              </a:rPr>
              <a:t>управление на проекта се използват стандартизирани процедури и документи, и разнообразни методи и средства, включително специализирани софтуерни приложения за управление на проекти.</a:t>
            </a:r>
          </a:p>
          <a:p>
            <a:endParaRPr lang="en-US" altLang="en-US" sz="2000" b="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4</a:t>
            </a:fld>
            <a:endParaRPr lang="en-US" altLang="en-US" dirty="0"/>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dirty="0"/>
              <a:t>Лекция </a:t>
            </a:r>
            <a:r>
              <a:rPr lang="ru-RU" altLang="en-US" dirty="0" smtClean="0"/>
              <a:t>7</a:t>
            </a:r>
            <a:r>
              <a:rPr lang="bg-BG" altLang="en-US" dirty="0" smtClean="0"/>
              <a:t>: </a:t>
            </a:r>
            <a:r>
              <a:rPr lang="bg-BG" dirty="0" smtClean="0"/>
              <a:t>Приключване </a:t>
            </a:r>
            <a:r>
              <a:rPr lang="bg-BG" dirty="0"/>
              <a:t>на проекта</a:t>
            </a:r>
            <a:endParaRPr lang="bg-BG" altLang="en-US" dirty="0" smtClean="0"/>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6564800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Приключване на проекта</a:t>
            </a:r>
            <a:r>
              <a:rPr lang="bg-BG" altLang="en-US" sz="1200" b="1" dirty="0" smtClean="0"/>
              <a:t> (3)</a:t>
            </a:r>
            <a:endParaRPr lang="en-US" altLang="en-US" b="1" dirty="0" smtClean="0"/>
          </a:p>
        </p:txBody>
      </p:sp>
      <p:sp>
        <p:nvSpPr>
          <p:cNvPr id="14339" name="Content Placeholder 2"/>
          <p:cNvSpPr>
            <a:spLocks noGrp="1"/>
          </p:cNvSpPr>
          <p:nvPr>
            <p:ph idx="1"/>
          </p:nvPr>
        </p:nvSpPr>
        <p:spPr>
          <a:xfrm>
            <a:off x="899592" y="1341438"/>
            <a:ext cx="7543800" cy="4800600"/>
          </a:xfrm>
        </p:spPr>
        <p:txBody>
          <a:bodyPr/>
          <a:lstStyle/>
          <a:p>
            <a:pPr indent="-279400">
              <a:lnSpc>
                <a:spcPts val="1680"/>
              </a:lnSpc>
              <a:spcAft>
                <a:spcPts val="0"/>
              </a:spcAft>
            </a:pPr>
            <a:r>
              <a:rPr lang="bg-BG" altLang="en-US" sz="2000" b="0" dirty="0" smtClean="0">
                <a:latin typeface="Times" panose="020B0500000000000000" pitchFamily="34" charset="0"/>
                <a:ea typeface="Times" panose="020B0500000000000000" pitchFamily="34" charset="0"/>
                <a:cs typeface="Times" panose="020B0500000000000000" pitchFamily="34" charset="0"/>
              </a:rPr>
              <a:t>Приключването на проекта, настъпва когато всички дефинирани изисквания за софтуерната система са</a:t>
            </a:r>
          </a:p>
          <a:p>
            <a:pPr indent="-279400">
              <a:lnSpc>
                <a:spcPts val="1680"/>
              </a:lnSpc>
              <a:spcAft>
                <a:spcPts val="0"/>
              </a:spcAft>
            </a:pPr>
            <a:r>
              <a:rPr lang="bg-BG" altLang="en-US" sz="2000" b="0" dirty="0" smtClean="0">
                <a:latin typeface="Times" panose="020B0500000000000000" pitchFamily="34" charset="0"/>
                <a:ea typeface="Times" panose="020B0500000000000000" pitchFamily="34" charset="0"/>
                <a:cs typeface="Times" panose="020B0500000000000000" pitchFamily="34" charset="0"/>
              </a:rPr>
              <a:t>изпълнени, няма останали непоправени дефекти (всички открити дефекти са поправени) и клиентът е приел проекта.</a:t>
            </a:r>
          </a:p>
          <a:p>
            <a:pPr indent="-279400">
              <a:lnSpc>
                <a:spcPts val="1680"/>
              </a:lnSpc>
              <a:spcAft>
                <a:spcPts val="0"/>
              </a:spcAft>
            </a:pPr>
            <a:endParaRPr lang="bg-BG" altLang="en-US" sz="2000" b="0" dirty="0">
              <a:latin typeface="Times" panose="020B0500000000000000" pitchFamily="34" charset="0"/>
              <a:ea typeface="Times" panose="020B0500000000000000" pitchFamily="34" charset="0"/>
              <a:cs typeface="Times" panose="020B0500000000000000" pitchFamily="34" charset="0"/>
            </a:endParaRPr>
          </a:p>
          <a:p>
            <a:pPr indent="-279400">
              <a:lnSpc>
                <a:spcPts val="1680"/>
              </a:lnSpc>
              <a:spcAft>
                <a:spcPts val="0"/>
              </a:spcAft>
            </a:pPr>
            <a:r>
              <a:rPr lang="bg-BG" altLang="en-US" sz="2000" b="0" dirty="0" smtClean="0">
                <a:latin typeface="Times" panose="020B0500000000000000" pitchFamily="34" charset="0"/>
                <a:ea typeface="Times" panose="020B0500000000000000" pitchFamily="34" charset="0"/>
                <a:cs typeface="Times" panose="020B0500000000000000" pitchFamily="34" charset="0"/>
              </a:rPr>
              <a:t>Прави се </a:t>
            </a:r>
            <a:r>
              <a:rPr lang="bg-BG" altLang="en-US" sz="2000" dirty="0" smtClean="0">
                <a:latin typeface="Times" panose="020B0500000000000000" pitchFamily="34" charset="0"/>
                <a:ea typeface="Times" panose="020B0500000000000000" pitchFamily="34" charset="0"/>
                <a:cs typeface="Times" panose="020B0500000000000000" pitchFamily="34" charset="0"/>
              </a:rPr>
              <a:t>заключителен доклад</a:t>
            </a:r>
            <a:r>
              <a:rPr lang="bg-BG" altLang="en-US" sz="2000" b="0" dirty="0" smtClean="0">
                <a:latin typeface="Times" panose="020B0500000000000000" pitchFamily="34" charset="0"/>
                <a:ea typeface="Times" panose="020B0500000000000000" pitchFamily="34" charset="0"/>
                <a:cs typeface="Times" panose="020B0500000000000000" pitchFamily="34" charset="0"/>
              </a:rPr>
              <a:t> - заключителният доклад документира цялата информация, която е полезна за ръководителя на проекта, членовете на екипа и заинтересованите участници. Добре е той да включва следните раздели и въпроси:</a:t>
            </a:r>
          </a:p>
          <a:p>
            <a:pPr lvl="1" indent="-279400">
              <a:lnSpc>
                <a:spcPts val="1680"/>
              </a:lnSpc>
              <a:spcAft>
                <a:spcPts val="0"/>
              </a:spcAft>
            </a:pPr>
            <a:r>
              <a:rPr lang="bg-BG" altLang="en-US" sz="1800" b="0" dirty="0" smtClean="0">
                <a:latin typeface="Times" panose="020B0500000000000000" pitchFamily="34" charset="0"/>
                <a:ea typeface="Times" panose="020B0500000000000000" pitchFamily="34" charset="0"/>
                <a:cs typeface="Times" panose="020B0500000000000000" pitchFamily="34" charset="0"/>
              </a:rPr>
              <a:t>сегашен статус на проекта – какви </a:t>
            </a:r>
            <a:r>
              <a:rPr lang="bg-BG" altLang="en-US" sz="1800" dirty="0" smtClean="0">
                <a:latin typeface="Times" panose="020B0500000000000000" pitchFamily="34" charset="0"/>
                <a:ea typeface="Times" panose="020B0500000000000000" pitchFamily="34" charset="0"/>
                <a:cs typeface="Times" panose="020B0500000000000000" pitchFamily="34" charset="0"/>
              </a:rPr>
              <a:t>са били</a:t>
            </a:r>
            <a:r>
              <a:rPr lang="bg-BG" altLang="en-US" sz="1800" b="0" dirty="0" smtClean="0">
                <a:latin typeface="Times" panose="020B0500000000000000" pitchFamily="34" charset="0"/>
                <a:ea typeface="Times" panose="020B0500000000000000" pitchFamily="34" charset="0"/>
                <a:cs typeface="Times" panose="020B0500000000000000" pitchFamily="34" charset="0"/>
              </a:rPr>
              <a:t> първоначалните цели и какво е постигнато?</a:t>
            </a:r>
          </a:p>
          <a:p>
            <a:pPr lvl="1" indent="-279400">
              <a:lnSpc>
                <a:spcPts val="1680"/>
              </a:lnSpc>
              <a:spcAft>
                <a:spcPts val="0"/>
              </a:spcAft>
            </a:pPr>
            <a:r>
              <a:rPr lang="bg-BG" altLang="en-US" sz="1800" b="0" dirty="0" smtClean="0">
                <a:latin typeface="Times" panose="020B0500000000000000" pitchFamily="34" charset="0"/>
                <a:ea typeface="Times" panose="020B0500000000000000" pitchFamily="34" charset="0"/>
                <a:cs typeface="Times" panose="020B0500000000000000" pitchFamily="34" charset="0"/>
              </a:rPr>
              <a:t>бъдещ статус – каква ще е съдбата на проекта, когато бъде завършен? Ще стане ли част от текущия процес или не?</a:t>
            </a:r>
          </a:p>
          <a:p>
            <a:pPr lvl="1" indent="-279400">
              <a:lnSpc>
                <a:spcPts val="1680"/>
              </a:lnSpc>
              <a:spcAft>
                <a:spcPts val="0"/>
              </a:spcAft>
            </a:pPr>
            <a:r>
              <a:rPr lang="bg-BG" altLang="en-US" sz="1800" b="0" dirty="0" smtClean="0">
                <a:latin typeface="Times" panose="020B0500000000000000" pitchFamily="34" charset="0"/>
                <a:ea typeface="Times" panose="020B0500000000000000" pitchFamily="34" charset="0"/>
                <a:cs typeface="Times" panose="020B0500000000000000" pitchFamily="34" charset="0"/>
              </a:rPr>
              <a:t>има ли задачи, които трябва да се извършат след края на проекта – какво е състоянието на нещата, при които продължава да се работи по тях – по-висок риск или такива, които се извършват от външни лица.</a:t>
            </a:r>
          </a:p>
          <a:p>
            <a:pPr lvl="1" indent="-279400">
              <a:lnSpc>
                <a:spcPts val="1680"/>
              </a:lnSpc>
              <a:spcAft>
                <a:spcPts val="0"/>
              </a:spcAft>
            </a:pPr>
            <a:r>
              <a:rPr lang="bg-BG" altLang="en-US" sz="1800" b="0" dirty="0" smtClean="0">
                <a:latin typeface="Times" panose="020B0500000000000000" pitchFamily="34" charset="0"/>
                <a:ea typeface="Times" panose="020B0500000000000000" pitchFamily="34" charset="0"/>
                <a:cs typeface="Times" panose="020B0500000000000000" pitchFamily="34" charset="0"/>
              </a:rPr>
              <a:t>оценка на риска – има ли ситуации, които биха могли да доведат до финансови загуби, провал на проекта или други проблеми?</a:t>
            </a: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5</a:t>
            </a:fld>
            <a:endParaRPr lang="en-US" altLang="en-US" dirty="0"/>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dirty="0"/>
              <a:t>Лекция </a:t>
            </a:r>
            <a:r>
              <a:rPr lang="ru-RU" altLang="en-US" dirty="0" smtClean="0"/>
              <a:t>7</a:t>
            </a:r>
            <a:r>
              <a:rPr lang="bg-BG" altLang="en-US" dirty="0" smtClean="0"/>
              <a:t>: </a:t>
            </a:r>
            <a:r>
              <a:rPr lang="bg-BG" dirty="0" smtClean="0"/>
              <a:t>Приключване </a:t>
            </a:r>
            <a:r>
              <a:rPr lang="bg-BG" dirty="0"/>
              <a:t>на проекта</a:t>
            </a:r>
            <a:endParaRPr lang="bg-BG" altLang="en-US" dirty="0" smtClean="0"/>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19166695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Приключване на проекта</a:t>
            </a:r>
            <a:r>
              <a:rPr lang="bg-BG" altLang="en-US" sz="1200" b="1" dirty="0" smtClean="0"/>
              <a:t> (4)</a:t>
            </a:r>
            <a:endParaRPr lang="en-US" altLang="en-US" b="1" dirty="0" smtClean="0"/>
          </a:p>
        </p:txBody>
      </p:sp>
      <p:sp>
        <p:nvSpPr>
          <p:cNvPr id="14339" name="Content Placeholder 2"/>
          <p:cNvSpPr>
            <a:spLocks noGrp="1"/>
          </p:cNvSpPr>
          <p:nvPr>
            <p:ph idx="1"/>
          </p:nvPr>
        </p:nvSpPr>
        <p:spPr>
          <a:xfrm>
            <a:off x="1043608" y="1364704"/>
            <a:ext cx="7543800" cy="4800600"/>
          </a:xfrm>
        </p:spPr>
        <p:txBody>
          <a:bodyPr/>
          <a:lstStyle/>
          <a:p>
            <a:pPr indent="-279400">
              <a:lnSpc>
                <a:spcPts val="1680"/>
              </a:lnSpc>
              <a:spcAft>
                <a:spcPts val="0"/>
              </a:spcAft>
            </a:pPr>
            <a:r>
              <a:rPr lang="bg-BG" altLang="en-US" sz="1800" b="0" dirty="0" smtClean="0">
                <a:latin typeface="Times" panose="020B0500000000000000" pitchFamily="34" charset="0"/>
                <a:ea typeface="Times" panose="020B0500000000000000" pitchFamily="34" charset="0"/>
                <a:cs typeface="Times" panose="020B0500000000000000" pitchFamily="34" charset="0"/>
              </a:rPr>
              <a:t>Приключването на проекта е комбинация от следните три неща:</a:t>
            </a:r>
          </a:p>
          <a:p>
            <a:pPr marL="728663" lvl="1" indent="-342900">
              <a:lnSpc>
                <a:spcPts val="1680"/>
              </a:lnSpc>
              <a:spcAft>
                <a:spcPts val="0"/>
              </a:spcAft>
              <a:buFont typeface="+mj-lt"/>
              <a:buAutoNum type="arabicPeriod"/>
            </a:pPr>
            <a:r>
              <a:rPr lang="bg-BG" sz="1800" b="0" dirty="0" smtClean="0"/>
              <a:t>Увереност, </a:t>
            </a:r>
            <a:r>
              <a:rPr lang="bg-BG" sz="1800" b="0" dirty="0"/>
              <a:t>че цялата работа е </a:t>
            </a:r>
            <a:r>
              <a:rPr lang="bg-BG" sz="1800" b="0" dirty="0" smtClean="0"/>
              <a:t>приключила;</a:t>
            </a:r>
          </a:p>
          <a:p>
            <a:pPr marL="728663" lvl="1" indent="-342900">
              <a:lnSpc>
                <a:spcPts val="1680"/>
              </a:lnSpc>
              <a:spcAft>
                <a:spcPts val="0"/>
              </a:spcAft>
              <a:buFont typeface="+mj-lt"/>
              <a:buAutoNum type="arabicPeriod"/>
            </a:pPr>
            <a:r>
              <a:rPr lang="bg-BG" sz="1800" b="0" dirty="0" smtClean="0"/>
              <a:t>Увереност</a:t>
            </a:r>
            <a:r>
              <a:rPr lang="bg-BG" sz="1800" b="0" dirty="0"/>
              <a:t>, че всички договорени процеси на управление на проекти са </a:t>
            </a:r>
            <a:r>
              <a:rPr lang="bg-BG" sz="1800" b="0" dirty="0" smtClean="0"/>
              <a:t>изпълнени;</a:t>
            </a:r>
          </a:p>
          <a:p>
            <a:pPr marL="728663" lvl="1" indent="-342900">
              <a:lnSpc>
                <a:spcPts val="1680"/>
              </a:lnSpc>
              <a:spcAft>
                <a:spcPts val="0"/>
              </a:spcAft>
              <a:buFont typeface="+mj-lt"/>
              <a:buAutoNum type="arabicPeriod"/>
            </a:pPr>
            <a:r>
              <a:rPr lang="bg-BG" sz="1800" b="0" dirty="0" smtClean="0"/>
              <a:t>Официално </a:t>
            </a:r>
            <a:r>
              <a:rPr lang="bg-BG" sz="1800" b="0" dirty="0"/>
              <a:t>признаване на завършването на </a:t>
            </a:r>
            <a:r>
              <a:rPr lang="bg-BG" sz="1800" b="0" dirty="0" smtClean="0"/>
              <a:t>проекта </a:t>
            </a:r>
            <a:r>
              <a:rPr lang="bg-BG" sz="1800" b="0" dirty="0"/>
              <a:t>- всички са съгласни, че той е завършен</a:t>
            </a:r>
            <a:r>
              <a:rPr lang="bg-BG" sz="1800" b="0" dirty="0" smtClean="0"/>
              <a:t>.</a:t>
            </a:r>
          </a:p>
          <a:p>
            <a:pPr marL="728663" lvl="1" indent="-342900">
              <a:lnSpc>
                <a:spcPts val="1680"/>
              </a:lnSpc>
              <a:spcAft>
                <a:spcPts val="0"/>
              </a:spcAft>
              <a:buFont typeface="+mj-lt"/>
              <a:buAutoNum type="arabicPeriod"/>
            </a:pPr>
            <a:endParaRPr lang="bg-BG" sz="1800" dirty="0" smtClean="0">
              <a:latin typeface="Times" panose="020B0500000000000000" pitchFamily="34" charset="0"/>
              <a:ea typeface="Times" panose="020B0500000000000000" pitchFamily="34" charset="0"/>
              <a:cs typeface="Times" panose="020B0500000000000000" pitchFamily="34" charset="0"/>
            </a:endParaRPr>
          </a:p>
          <a:p>
            <a:pPr>
              <a:lnSpc>
                <a:spcPts val="1680"/>
              </a:lnSpc>
              <a:spcAft>
                <a:spcPts val="0"/>
              </a:spcAft>
            </a:pPr>
            <a:r>
              <a:rPr lang="bg-BG" sz="1800" b="0" dirty="0" smtClean="0">
                <a:latin typeface="Times" panose="020B0500000000000000" pitchFamily="34" charset="0"/>
                <a:ea typeface="Times" panose="020B0500000000000000" pitchFamily="34" charset="0"/>
                <a:cs typeface="Times" panose="020B0500000000000000" pitchFamily="34" charset="0"/>
              </a:rPr>
              <a:t>Всъщност, много често процесите по приключване се изпълняват и при завършването на всяка ключова стъпка от проекта.</a:t>
            </a:r>
          </a:p>
          <a:p>
            <a:pPr>
              <a:lnSpc>
                <a:spcPts val="1680"/>
              </a:lnSpc>
              <a:spcAft>
                <a:spcPts val="0"/>
              </a:spcAft>
            </a:pPr>
            <a:endParaRPr lang="bg-BG" sz="1800" b="0" dirty="0">
              <a:latin typeface="Times" panose="020B0500000000000000" pitchFamily="34" charset="0"/>
              <a:ea typeface="Times" panose="020B0500000000000000" pitchFamily="34" charset="0"/>
              <a:cs typeface="Times" panose="020B0500000000000000" pitchFamily="34" charset="0"/>
            </a:endParaRPr>
          </a:p>
          <a:p>
            <a:pPr>
              <a:lnSpc>
                <a:spcPts val="1680"/>
              </a:lnSpc>
              <a:spcAft>
                <a:spcPts val="0"/>
              </a:spcAft>
            </a:pPr>
            <a:endParaRPr lang="bg-BG" sz="1800" b="0" dirty="0" smtClean="0">
              <a:latin typeface="Times" panose="020B0500000000000000" pitchFamily="34" charset="0"/>
              <a:ea typeface="Times" panose="020B0500000000000000" pitchFamily="34" charset="0"/>
              <a:cs typeface="Times" panose="020B0500000000000000" pitchFamily="34" charset="0"/>
            </a:endParaRPr>
          </a:p>
          <a:p>
            <a:pPr>
              <a:lnSpc>
                <a:spcPts val="1680"/>
              </a:lnSpc>
              <a:spcAft>
                <a:spcPts val="0"/>
              </a:spcAft>
            </a:pPr>
            <a:endParaRPr lang="bg-BG" sz="1800" b="0" dirty="0" smtClean="0">
              <a:latin typeface="Times" panose="020B0500000000000000" pitchFamily="34" charset="0"/>
              <a:ea typeface="Times" panose="020B0500000000000000" pitchFamily="34" charset="0"/>
              <a:cs typeface="Times" panose="020B0500000000000000" pitchFamily="34" charset="0"/>
            </a:endParaRPr>
          </a:p>
          <a:p>
            <a:pPr>
              <a:lnSpc>
                <a:spcPts val="1680"/>
              </a:lnSpc>
              <a:spcAft>
                <a:spcPts val="0"/>
              </a:spcAft>
            </a:pPr>
            <a:endParaRPr lang="bg-BG" sz="1800" b="0" dirty="0">
              <a:latin typeface="Times" panose="020B0500000000000000" pitchFamily="34" charset="0"/>
              <a:ea typeface="Times" panose="020B0500000000000000" pitchFamily="34" charset="0"/>
              <a:cs typeface="Times" panose="020B0500000000000000" pitchFamily="34" charset="0"/>
            </a:endParaRPr>
          </a:p>
          <a:p>
            <a:pPr>
              <a:lnSpc>
                <a:spcPts val="1680"/>
              </a:lnSpc>
              <a:spcAft>
                <a:spcPts val="0"/>
              </a:spcAft>
            </a:pPr>
            <a:endParaRPr lang="bg-BG" sz="1800" b="0" dirty="0" smtClean="0">
              <a:latin typeface="Times" panose="020B0500000000000000" pitchFamily="34" charset="0"/>
              <a:ea typeface="Times" panose="020B0500000000000000" pitchFamily="34" charset="0"/>
              <a:cs typeface="Times" panose="020B0500000000000000" pitchFamily="34" charset="0"/>
            </a:endParaRPr>
          </a:p>
          <a:p>
            <a:pPr>
              <a:lnSpc>
                <a:spcPts val="1680"/>
              </a:lnSpc>
              <a:spcAft>
                <a:spcPts val="0"/>
              </a:spcAft>
            </a:pPr>
            <a:endParaRPr lang="bg-BG" sz="1800" b="0" dirty="0" smtClean="0">
              <a:latin typeface="Times" panose="020B0500000000000000" pitchFamily="34" charset="0"/>
              <a:ea typeface="Times" panose="020B0500000000000000" pitchFamily="34" charset="0"/>
              <a:cs typeface="Times" panose="020B0500000000000000" pitchFamily="34" charset="0"/>
            </a:endParaRPr>
          </a:p>
          <a:p>
            <a:pPr algn="just">
              <a:lnSpc>
                <a:spcPts val="1680"/>
              </a:lnSpc>
              <a:spcAft>
                <a:spcPts val="0"/>
              </a:spcAft>
            </a:pPr>
            <a:endParaRPr lang="bg-BG" sz="1400" b="0" dirty="0" smtClean="0">
              <a:latin typeface="Times" panose="020B0500000000000000" pitchFamily="34" charset="0"/>
              <a:ea typeface="Times" panose="020B0500000000000000" pitchFamily="34" charset="0"/>
              <a:cs typeface="Times" panose="020B0500000000000000" pitchFamily="34" charset="0"/>
              <a:hlinkClick r:id="rId2"/>
            </a:endParaRPr>
          </a:p>
          <a:p>
            <a:pPr algn="just">
              <a:lnSpc>
                <a:spcPts val="1680"/>
              </a:lnSpc>
              <a:spcAft>
                <a:spcPts val="0"/>
              </a:spcAft>
            </a:pPr>
            <a:endParaRPr lang="bg-BG" sz="1400" b="0" dirty="0" smtClean="0">
              <a:latin typeface="Times" panose="020B0500000000000000" pitchFamily="34" charset="0"/>
              <a:ea typeface="Times" panose="020B0500000000000000" pitchFamily="34" charset="0"/>
              <a:cs typeface="Times" panose="020B0500000000000000" pitchFamily="34" charset="0"/>
              <a:hlinkClick r:id="rId2"/>
            </a:endParaRPr>
          </a:p>
          <a:p>
            <a:pPr algn="r">
              <a:lnSpc>
                <a:spcPts val="1680"/>
              </a:lnSpc>
              <a:spcAft>
                <a:spcPts val="0"/>
              </a:spcAft>
            </a:pPr>
            <a:r>
              <a:rPr lang="en-US" sz="1400" b="0" dirty="0" smtClean="0">
                <a:latin typeface="Times" panose="020B0500000000000000" pitchFamily="34" charset="0"/>
                <a:ea typeface="Times" panose="020B0500000000000000" pitchFamily="34" charset="0"/>
                <a:cs typeface="Times" panose="020B0500000000000000" pitchFamily="34" charset="0"/>
                <a:hlinkClick r:id="rId2"/>
              </a:rPr>
              <a:t>https</a:t>
            </a:r>
            <a:r>
              <a:rPr lang="en-US" sz="1400" b="0" dirty="0">
                <a:latin typeface="Times" panose="020B0500000000000000" pitchFamily="34" charset="0"/>
                <a:ea typeface="Times" panose="020B0500000000000000" pitchFamily="34" charset="0"/>
                <a:cs typeface="Times" panose="020B0500000000000000" pitchFamily="34" charset="0"/>
                <a:hlinkClick r:id="rId2"/>
              </a:rPr>
              <a:t>://</a:t>
            </a:r>
            <a:r>
              <a:rPr lang="en-US" sz="1400" b="0" dirty="0" smtClean="0">
                <a:latin typeface="Times" panose="020B0500000000000000" pitchFamily="34" charset="0"/>
                <a:ea typeface="Times" panose="020B0500000000000000" pitchFamily="34" charset="0"/>
                <a:cs typeface="Times" panose="020B0500000000000000" pitchFamily="34" charset="0"/>
                <a:hlinkClick r:id="rId2"/>
              </a:rPr>
              <a:t>www.pmi.org/learning/library/importance-of-closing-process-group-9949</a:t>
            </a:r>
            <a:r>
              <a:rPr lang="bg-BG" sz="1400" b="0" dirty="0" smtClean="0">
                <a:latin typeface="Times" panose="020B0500000000000000" pitchFamily="34" charset="0"/>
                <a:ea typeface="Times" panose="020B0500000000000000" pitchFamily="34" charset="0"/>
                <a:cs typeface="Times" panose="020B0500000000000000" pitchFamily="34" charset="0"/>
              </a:rPr>
              <a:t> </a:t>
            </a: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6</a:t>
            </a:fld>
            <a:endParaRPr lang="en-US" altLang="en-US" dirty="0"/>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dirty="0"/>
              <a:t>Лекция </a:t>
            </a:r>
            <a:r>
              <a:rPr lang="ru-RU" altLang="en-US" dirty="0" smtClean="0"/>
              <a:t>7</a:t>
            </a:r>
            <a:r>
              <a:rPr lang="bg-BG" altLang="en-US" dirty="0" smtClean="0"/>
              <a:t>: </a:t>
            </a:r>
            <a:r>
              <a:rPr lang="bg-BG" dirty="0" smtClean="0"/>
              <a:t>Приключване </a:t>
            </a:r>
            <a:r>
              <a:rPr lang="bg-BG" dirty="0"/>
              <a:t>на проекта</a:t>
            </a:r>
            <a:endParaRPr lang="bg-BG" altLang="en-US" dirty="0" smtClean="0"/>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pic>
        <p:nvPicPr>
          <p:cNvPr id="1026" name="Picture 2" descr="im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861048"/>
            <a:ext cx="711517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1643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Фази и етапи на проекта</a:t>
            </a:r>
            <a:endParaRPr lang="en-US" altLang="en-US" b="1" dirty="0" smtClean="0"/>
          </a:p>
        </p:txBody>
      </p:sp>
      <p:sp>
        <p:nvSpPr>
          <p:cNvPr id="14339" name="Content Placeholder 2"/>
          <p:cNvSpPr>
            <a:spLocks noGrp="1"/>
          </p:cNvSpPr>
          <p:nvPr>
            <p:ph idx="1"/>
          </p:nvPr>
        </p:nvSpPr>
        <p:spPr>
          <a:xfrm>
            <a:off x="988640" y="1341438"/>
            <a:ext cx="7543800" cy="4800600"/>
          </a:xfrm>
        </p:spPr>
        <p:txBody>
          <a:bodyPr/>
          <a:lstStyle/>
          <a:p>
            <a:r>
              <a:rPr lang="bg-BG" altLang="en-US" sz="2000" b="0" dirty="0" smtClean="0">
                <a:latin typeface="Times" panose="020B0500000000000000" pitchFamily="34" charset="0"/>
                <a:ea typeface="Times" panose="020B0500000000000000" pitchFamily="34" charset="0"/>
                <a:cs typeface="Times" panose="020B0500000000000000" pitchFamily="34" charset="0"/>
              </a:rPr>
              <a:t>Основен принцип е разделянето на проекта на фази и етапи, за да се осигури по-добър контрол върху работата. </a:t>
            </a:r>
          </a:p>
          <a:p>
            <a:endParaRPr lang="bg-BG" altLang="en-US" sz="2000" b="0" dirty="0">
              <a:latin typeface="Times" panose="020B0500000000000000" pitchFamily="34" charset="0"/>
              <a:ea typeface="Times" panose="020B0500000000000000" pitchFamily="34" charset="0"/>
              <a:cs typeface="Times" panose="020B0500000000000000" pitchFamily="34" charset="0"/>
            </a:endParaRPr>
          </a:p>
          <a:p>
            <a:r>
              <a:rPr lang="bg-BG" altLang="en-US" sz="2000" b="0" dirty="0" smtClean="0">
                <a:latin typeface="Times" panose="020B0500000000000000" pitchFamily="34" charset="0"/>
                <a:ea typeface="Times" panose="020B0500000000000000" pitchFamily="34" charset="0"/>
                <a:cs typeface="Times" panose="020B0500000000000000" pitchFamily="34" charset="0"/>
              </a:rPr>
              <a:t>Всяка фаза завършва с доставянето на определен резултат, който подлежи на преглед и одобряване. </a:t>
            </a:r>
          </a:p>
          <a:p>
            <a:endParaRPr lang="bg-BG" altLang="en-US" sz="2000" b="0" dirty="0">
              <a:latin typeface="Times" panose="020B0500000000000000" pitchFamily="34" charset="0"/>
              <a:ea typeface="Times" panose="020B0500000000000000" pitchFamily="34" charset="0"/>
              <a:cs typeface="Times" panose="020B0500000000000000" pitchFamily="34" charset="0"/>
            </a:endParaRPr>
          </a:p>
          <a:p>
            <a:r>
              <a:rPr lang="bg-BG" altLang="en-US" sz="2000" b="0" dirty="0" smtClean="0">
                <a:latin typeface="Times" panose="020B0500000000000000" pitchFamily="34" charset="0"/>
                <a:ea typeface="Times" panose="020B0500000000000000" pitchFamily="34" charset="0"/>
                <a:cs typeface="Times" panose="020B0500000000000000" pitchFamily="34" charset="0"/>
              </a:rPr>
              <a:t>Краят на всяка фаза бележи важна контролна точка по отношение на потвърждаване на бизнес потребностите на клиента, за удовлетворяване на които е предприет конкретният проект. Фазите на проекта описват неговият жизнен цикъл от инициирането до неговото приключване.</a:t>
            </a:r>
          </a:p>
          <a:p>
            <a:endParaRPr lang="bg-BG" altLang="en-US" sz="2000" b="0" dirty="0" smtClean="0">
              <a:latin typeface="Times" panose="020B0500000000000000" pitchFamily="34" charset="0"/>
              <a:ea typeface="Times" panose="020B0500000000000000" pitchFamily="34" charset="0"/>
              <a:cs typeface="Times" panose="020B0500000000000000" pitchFamily="34" charset="0"/>
            </a:endParaRPr>
          </a:p>
          <a:p>
            <a:pPr marL="190500" lvl="1" indent="0">
              <a:buNone/>
            </a:pPr>
            <a:r>
              <a:rPr lang="bg-BG" altLang="en-US" sz="2000" b="0" dirty="0" smtClean="0">
                <a:latin typeface="Times" panose="020B0500000000000000" pitchFamily="34" charset="0"/>
                <a:ea typeface="Times" panose="020B0500000000000000" pitchFamily="34" charset="0"/>
                <a:cs typeface="Times" panose="020B0500000000000000" pitchFamily="34" charset="0"/>
              </a:rPr>
              <a:t>Всяка група процеси за управление на проекта се състои от един или повече управленски процеси.</a:t>
            </a:r>
          </a:p>
          <a:p>
            <a:endParaRPr lang="bg-BG" altLang="en-US" sz="2000" b="0" dirty="0" smtClean="0">
              <a:latin typeface="Times" panose="020B0500000000000000" pitchFamily="34" charset="0"/>
              <a:ea typeface="Times" panose="020B0500000000000000" pitchFamily="34" charset="0"/>
              <a:cs typeface="Times" panose="020B0500000000000000" pitchFamily="34" charset="0"/>
            </a:endParaRPr>
          </a:p>
          <a:p>
            <a:endParaRPr lang="en-US" altLang="en-US" sz="2000" b="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7</a:t>
            </a:fld>
            <a:endParaRPr lang="en-US" altLang="en-US" dirty="0"/>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dirty="0"/>
              <a:t>Лекция </a:t>
            </a:r>
            <a:r>
              <a:rPr lang="ru-RU" altLang="en-US" dirty="0" smtClean="0"/>
              <a:t>7</a:t>
            </a:r>
            <a:r>
              <a:rPr lang="bg-BG" altLang="en-US" dirty="0" smtClean="0"/>
              <a:t>: </a:t>
            </a:r>
            <a:r>
              <a:rPr lang="bg-BG" dirty="0" smtClean="0"/>
              <a:t>Приключване </a:t>
            </a:r>
            <a:r>
              <a:rPr lang="bg-BG" dirty="0"/>
              <a:t>на проекта</a:t>
            </a:r>
            <a:endParaRPr lang="bg-BG" altLang="en-US" dirty="0" smtClean="0"/>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7850652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Група процеси за </a:t>
            </a:r>
            <a:br>
              <a:rPr lang="bg-BG" altLang="en-US" b="1" dirty="0" smtClean="0"/>
            </a:br>
            <a:r>
              <a:rPr lang="bg-BG" altLang="en-US" b="1" dirty="0" smtClean="0"/>
              <a:t>завършване на проекта</a:t>
            </a:r>
            <a:endParaRPr lang="en-US" altLang="en-US" b="1" dirty="0" smtClean="0"/>
          </a:p>
        </p:txBody>
      </p:sp>
      <p:sp>
        <p:nvSpPr>
          <p:cNvPr id="14339" name="Content Placeholder 2"/>
          <p:cNvSpPr>
            <a:spLocks noGrp="1"/>
          </p:cNvSpPr>
          <p:nvPr>
            <p:ph idx="1"/>
          </p:nvPr>
        </p:nvSpPr>
        <p:spPr>
          <a:xfrm>
            <a:off x="988640" y="1341438"/>
            <a:ext cx="7543800" cy="4800600"/>
          </a:xfrm>
        </p:spPr>
        <p:txBody>
          <a:bodyPr/>
          <a:lstStyle/>
          <a:p>
            <a:r>
              <a:rPr lang="bg-BG" altLang="en-US" sz="1800" b="0" dirty="0" smtClean="0">
                <a:latin typeface="Times" panose="020B0500000000000000" pitchFamily="34" charset="0"/>
                <a:ea typeface="Times" panose="020B0500000000000000" pitchFamily="34" charset="0"/>
                <a:cs typeface="Times" panose="020B0500000000000000" pitchFamily="34" charset="0"/>
              </a:rPr>
              <a:t>Групата от процеси за приключване на проекта се състои от всички крайни процеси, необходими за приключване на проекта, както и за предоставяне на крайните продукти, включително доклади до заинтересованите страни. След като приключи, този конкретен процес проверява завършените процеси, както и официално установява завършването на проекта или фаза на проекта.</a:t>
            </a:r>
          </a:p>
          <a:p>
            <a:endParaRPr lang="bg-BG" altLang="en-US" sz="1800" b="0" dirty="0" smtClean="0">
              <a:latin typeface="Times" panose="020B0500000000000000" pitchFamily="34" charset="0"/>
              <a:ea typeface="Times" panose="020B0500000000000000" pitchFamily="34" charset="0"/>
              <a:cs typeface="Times" panose="020B0500000000000000" pitchFamily="34" charset="0"/>
            </a:endParaRPr>
          </a:p>
          <a:p>
            <a:r>
              <a:rPr lang="bg-BG" altLang="en-US" sz="1800" b="0" dirty="0" smtClean="0">
                <a:latin typeface="Times" panose="020B0500000000000000" pitchFamily="34" charset="0"/>
                <a:ea typeface="Times" panose="020B0500000000000000" pitchFamily="34" charset="0"/>
                <a:cs typeface="Times" panose="020B0500000000000000" pitchFamily="34" charset="0"/>
              </a:rPr>
              <a:t>Тази група процеси също така установява и преждевременното приключване на проектите. Тези проекти включват прекъснати и отменени проекти, както и тези, които са в критична ситуация. По време на процеса на приключване на проекта, ръководителите на проекти трябва да получат одобрение от спонсора или клиента, за да могат официално да приключат проекта. Освен това всички съответни документи трябва да бъдат архивирани като исторически данни и всички дейности по възлагане на обществени поръчки и планирани/предстоящи разходи трябва да бъдат прекратени. </a:t>
            </a:r>
            <a:endParaRPr lang="en-US" altLang="en-US" sz="1800" b="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8</a:t>
            </a:fld>
            <a:endParaRPr lang="en-US" altLang="en-US" dirty="0"/>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dirty="0"/>
              <a:t>Лекция </a:t>
            </a:r>
            <a:r>
              <a:rPr lang="ru-RU" altLang="en-US" dirty="0" smtClean="0"/>
              <a:t>7</a:t>
            </a:r>
            <a:r>
              <a:rPr lang="bg-BG" altLang="en-US" dirty="0" smtClean="0"/>
              <a:t>: </a:t>
            </a:r>
            <a:r>
              <a:rPr lang="bg-BG" dirty="0" smtClean="0"/>
              <a:t>Приключване </a:t>
            </a:r>
            <a:r>
              <a:rPr lang="bg-BG" dirty="0"/>
              <a:t>на проекта</a:t>
            </a:r>
            <a:endParaRPr lang="bg-BG" altLang="en-US" dirty="0" smtClean="0"/>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dirty="0" smtClean="0"/>
              <a:t>©</a:t>
            </a:r>
            <a:r>
              <a:rPr lang="bg-BG" b="1" i="1" dirty="0"/>
              <a:t>Въведение в методологията за управление на проекти на </a:t>
            </a:r>
            <a:r>
              <a:rPr lang="en-US" b="1" i="1" dirty="0"/>
              <a:t>PMI</a:t>
            </a:r>
            <a:endParaRPr lang="bg-BG" b="1" i="1" dirty="0"/>
          </a:p>
          <a:p>
            <a:pPr>
              <a:defRPr/>
            </a:pPr>
            <a:endParaRPr lang="en-US" altLang="en-US" dirty="0" smtClean="0"/>
          </a:p>
        </p:txBody>
      </p:sp>
    </p:spTree>
    <p:extLst>
      <p:ext uri="{BB962C8B-B14F-4D97-AF65-F5344CB8AC3E}">
        <p14:creationId xmlns:p14="http://schemas.microsoft.com/office/powerpoint/2010/main" val="27458925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ctr"/>
            <a:r>
              <a:rPr lang="bg-BG" altLang="en-US" b="1" dirty="0" smtClean="0"/>
              <a:t>Група процеси за </a:t>
            </a:r>
            <a:br>
              <a:rPr lang="bg-BG" altLang="en-US" b="1" dirty="0" smtClean="0"/>
            </a:br>
            <a:r>
              <a:rPr lang="bg-BG" altLang="en-US" b="1" dirty="0" smtClean="0"/>
              <a:t>завършване на проекта</a:t>
            </a:r>
            <a:r>
              <a:rPr lang="en-US" altLang="en-US" sz="1200" b="1" dirty="0" smtClean="0"/>
              <a:t> (2)</a:t>
            </a:r>
            <a:endParaRPr lang="en-US" altLang="en-US" b="1" dirty="0" smtClean="0"/>
          </a:p>
        </p:txBody>
      </p:sp>
      <p:sp>
        <p:nvSpPr>
          <p:cNvPr id="14339" name="Content Placeholder 2"/>
          <p:cNvSpPr>
            <a:spLocks noGrp="1"/>
          </p:cNvSpPr>
          <p:nvPr>
            <p:ph idx="1"/>
          </p:nvPr>
        </p:nvSpPr>
        <p:spPr>
          <a:xfrm>
            <a:off x="988640" y="1341438"/>
            <a:ext cx="7543800" cy="4800600"/>
          </a:xfrm>
        </p:spPr>
        <p:txBody>
          <a:bodyPr/>
          <a:lstStyle/>
          <a:p>
            <a:r>
              <a:rPr lang="bg-BG" altLang="en-US" sz="1800" b="0" dirty="0" smtClean="0">
                <a:latin typeface="Times" panose="020B0500000000000000" pitchFamily="34" charset="0"/>
                <a:ea typeface="Times" panose="020B0500000000000000" pitchFamily="34" charset="0"/>
                <a:cs typeface="Times" panose="020B0500000000000000" pitchFamily="34" charset="0"/>
              </a:rPr>
              <a:t>Процесът на</a:t>
            </a:r>
            <a:r>
              <a:rPr lang="en-US" altLang="en-US" sz="1800" b="0" dirty="0" smtClean="0">
                <a:latin typeface="Times" panose="020B0500000000000000" pitchFamily="34" charset="0"/>
                <a:ea typeface="Times" panose="020B0500000000000000" pitchFamily="34" charset="0"/>
                <a:cs typeface="Times" panose="020B0500000000000000" pitchFamily="34" charset="0"/>
              </a:rPr>
              <a:t> </a:t>
            </a:r>
            <a:r>
              <a:rPr lang="bg-BG" altLang="en-US" sz="1800" b="0" dirty="0" smtClean="0">
                <a:latin typeface="Times" panose="020B0500000000000000" pitchFamily="34" charset="0"/>
                <a:ea typeface="Times" panose="020B0500000000000000" pitchFamily="34" charset="0"/>
                <a:cs typeface="Times" panose="020B0500000000000000" pitchFamily="34" charset="0"/>
              </a:rPr>
              <a:t>приключване е група от процеси, която се отнася до онези процеси, които са проведени за официално прекратяване и приключване на всички задачи, дейности и съставни части на определен проект или фаза на проекта. </a:t>
            </a:r>
          </a:p>
          <a:p>
            <a:endParaRPr lang="bg-BG" altLang="en-US" sz="1800" b="0" dirty="0">
              <a:latin typeface="Times" panose="020B0500000000000000" pitchFamily="34" charset="0"/>
              <a:ea typeface="Times" panose="020B0500000000000000" pitchFamily="34" charset="0"/>
              <a:cs typeface="Times" panose="020B0500000000000000" pitchFamily="34" charset="0"/>
            </a:endParaRPr>
          </a:p>
          <a:p>
            <a:r>
              <a:rPr lang="bg-BG" altLang="en-US" sz="1600" b="0" dirty="0" smtClean="0">
                <a:latin typeface="Times" panose="020B0500000000000000" pitchFamily="34" charset="0"/>
                <a:ea typeface="Times" panose="020B0500000000000000" pitchFamily="34" charset="0"/>
                <a:cs typeface="Times" panose="020B0500000000000000" pitchFamily="34" charset="0"/>
              </a:rPr>
              <a:t>Последната стъпка от процеса на закриване обикновено включва прехвърляне, приемане и одобрение на окончателните резултати на възлагащата страна или, в случай че дейността не е приключила, иницииране и завършване на процеса на анулиране. От съществено значение е напълно да завършите процеса на затваряне при приключване на проекта и има много причини за това. </a:t>
            </a:r>
          </a:p>
          <a:p>
            <a:r>
              <a:rPr lang="bg-BG" altLang="en-US" sz="1600" b="0" dirty="0" smtClean="0">
                <a:latin typeface="Times" panose="020B0500000000000000" pitchFamily="34" charset="0"/>
                <a:ea typeface="Times" panose="020B0500000000000000" pitchFamily="34" charset="0"/>
                <a:cs typeface="Times" panose="020B0500000000000000" pitchFamily="34" charset="0"/>
              </a:rPr>
              <a:t>Първо, това удостоверява, че от финансова гледна точка даден проект се счита за приключен и че няма да могат да се начисляват допълнителни разходи по този проект. </a:t>
            </a:r>
          </a:p>
          <a:p>
            <a:r>
              <a:rPr lang="bg-BG" altLang="en-US" sz="1600" b="0" dirty="0" smtClean="0">
                <a:latin typeface="Times" panose="020B0500000000000000" pitchFamily="34" charset="0"/>
                <a:ea typeface="Times" panose="020B0500000000000000" pitchFamily="34" charset="0"/>
                <a:cs typeface="Times" panose="020B0500000000000000" pitchFamily="34" charset="0"/>
              </a:rPr>
              <a:t>Второ, на възложителя става ясно, че проектът е приключил, което му позволява да се пренасочат служители и изпълнители, които преди това са били назначени на този проект, в друга задача или дейност.</a:t>
            </a:r>
          </a:p>
          <a:p>
            <a:endParaRPr lang="bg-BG" altLang="en-US" sz="1800" b="0" dirty="0" smtClean="0">
              <a:latin typeface="Times" panose="020B0500000000000000" pitchFamily="34" charset="0"/>
              <a:ea typeface="Times" panose="020B0500000000000000" pitchFamily="34" charset="0"/>
              <a:cs typeface="Times" panose="020B0500000000000000" pitchFamily="34" charset="0"/>
            </a:endParaRPr>
          </a:p>
        </p:txBody>
      </p:sp>
      <p:sp>
        <p:nvSpPr>
          <p:cNvPr id="6" name="Slide Number Placeholder 5"/>
          <p:cNvSpPr>
            <a:spLocks noGrp="1"/>
          </p:cNvSpPr>
          <p:nvPr>
            <p:ph type="sldNum" sz="quarter" idx="12"/>
          </p:nvPr>
        </p:nvSpPr>
        <p:spPr/>
        <p:txBody>
          <a:bodyPr/>
          <a:lstStyle/>
          <a:p>
            <a:pPr>
              <a:defRPr/>
            </a:pPr>
            <a:fld id="{FD6A8A89-93D5-4FD5-ACD8-9C670C123DB6}" type="slidenum">
              <a:rPr lang="en-US" altLang="en-US" smtClean="0"/>
              <a:pPr>
                <a:defRPr/>
              </a:pPr>
              <a:t>9</a:t>
            </a:fld>
            <a:endParaRPr lang="en-US" altLang="en-US"/>
          </a:p>
        </p:txBody>
      </p:sp>
      <p:sp>
        <p:nvSpPr>
          <p:cNvPr id="7" name="Footer Placeholder 4"/>
          <p:cNvSpPr>
            <a:spLocks noGrp="1"/>
          </p:cNvSpPr>
          <p:nvPr>
            <p:ph type="ftr" sz="quarter" idx="11"/>
          </p:nvPr>
        </p:nvSpPr>
        <p:spPr>
          <a:xfrm>
            <a:off x="5152898" y="6356350"/>
            <a:ext cx="3091510" cy="457200"/>
          </a:xfrm>
        </p:spPr>
        <p:txBody>
          <a:bodyPr/>
          <a:lstStyle/>
          <a:p>
            <a:pPr>
              <a:defRPr/>
            </a:pPr>
            <a:r>
              <a:rPr lang="ru-RU" altLang="en-US"/>
              <a:t>Лекция </a:t>
            </a:r>
            <a:r>
              <a:rPr lang="ru-RU" altLang="en-US" smtClean="0"/>
              <a:t>7</a:t>
            </a:r>
            <a:r>
              <a:rPr lang="bg-BG" altLang="en-US" smtClean="0"/>
              <a:t>: </a:t>
            </a:r>
            <a:r>
              <a:rPr lang="bg-BG" smtClean="0"/>
              <a:t>Приключване </a:t>
            </a:r>
            <a:r>
              <a:rPr lang="bg-BG"/>
              <a:t>на проекта</a:t>
            </a:r>
            <a:endParaRPr lang="bg-BG" altLang="en-US" smtClean="0"/>
          </a:p>
        </p:txBody>
      </p:sp>
      <p:sp>
        <p:nvSpPr>
          <p:cNvPr id="8" name="Date Placeholder 3"/>
          <p:cNvSpPr>
            <a:spLocks noGrp="1"/>
          </p:cNvSpPr>
          <p:nvPr>
            <p:ph type="dt" sz="quarter" idx="10"/>
          </p:nvPr>
        </p:nvSpPr>
        <p:spPr>
          <a:xfrm>
            <a:off x="1619672" y="6333827"/>
            <a:ext cx="3087303" cy="407541"/>
          </a:xfrm>
        </p:spPr>
        <p:txBody>
          <a:bodyPr/>
          <a:lstStyle/>
          <a:p>
            <a:pPr>
              <a:defRPr/>
            </a:pPr>
            <a:r>
              <a:rPr lang="en-US" altLang="en-US" smtClean="0"/>
              <a:t>©</a:t>
            </a:r>
            <a:r>
              <a:rPr lang="bg-BG" b="1" i="1"/>
              <a:t>Въведение в методологията за управление на проекти на </a:t>
            </a:r>
            <a:r>
              <a:rPr lang="en-US" b="1" i="1"/>
              <a:t>PMI</a:t>
            </a:r>
            <a:endParaRPr lang="bg-BG" b="1" i="1"/>
          </a:p>
          <a:p>
            <a:pPr>
              <a:defRPr/>
            </a:pPr>
            <a:endParaRPr lang="en-US" altLang="en-US" smtClean="0"/>
          </a:p>
        </p:txBody>
      </p:sp>
    </p:spTree>
    <p:extLst>
      <p:ext uri="{BB962C8B-B14F-4D97-AF65-F5344CB8AC3E}">
        <p14:creationId xmlns:p14="http://schemas.microsoft.com/office/powerpoint/2010/main" val="230745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MISPM">
  <a:themeElements>
    <a:clrScheme name="Lloseng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losengMaster">
      <a:majorFont>
        <a:latin typeface="Arial"/>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losengMaster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losengMaster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losengMaster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losengMaster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losengMaster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losengMaster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losengMaster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2376</TotalTime>
  <Words>2025</Words>
  <Application>Microsoft Office PowerPoint</Application>
  <PresentationFormat>On-screen Show (4:3)</PresentationFormat>
  <Paragraphs>205</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vt:lpstr>
      <vt:lpstr>Times New Roman</vt:lpstr>
      <vt:lpstr>Wingdings</vt:lpstr>
      <vt:lpstr>FMISPM</vt:lpstr>
      <vt:lpstr>PowerPoint Presentation</vt:lpstr>
      <vt:lpstr>За връзка с лектора</vt:lpstr>
      <vt:lpstr>Приключване на проекта</vt:lpstr>
      <vt:lpstr>Приключване на проекта (2)</vt:lpstr>
      <vt:lpstr>Приключване на проекта (3)</vt:lpstr>
      <vt:lpstr>Приключване на проекта (4)</vt:lpstr>
      <vt:lpstr>Фази и етапи на проекта</vt:lpstr>
      <vt:lpstr>Група процеси за  завършване на проекта</vt:lpstr>
      <vt:lpstr>Група процеси за  завършване на проекта (2)</vt:lpstr>
      <vt:lpstr>Успешно и неуспешно  приключване на проекта</vt:lpstr>
      <vt:lpstr>Успешно и неуспешно  приключване на проекта (2)</vt:lpstr>
      <vt:lpstr>Успешно и неуспешно  приключване на проекта (3)</vt:lpstr>
      <vt:lpstr>Успешно и неуспешно  приключване на проекта (4)</vt:lpstr>
      <vt:lpstr>Успешно и неуспешно  приключване на проекта (5)</vt:lpstr>
      <vt:lpstr>Метрики за оценка на резултатите от проекта</vt:lpstr>
      <vt:lpstr>Литература (обща към всички лекции)</vt:lpstr>
    </vt:vector>
  </TitlesOfParts>
  <Company>SITE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Laganiere</dc:creator>
  <cp:lastModifiedBy>Svetoslav Enkov</cp:lastModifiedBy>
  <cp:revision>213</cp:revision>
  <cp:lastPrinted>2001-08-30T21:48:01Z</cp:lastPrinted>
  <dcterms:created xsi:type="dcterms:W3CDTF">2001-07-30T14:50:21Z</dcterms:created>
  <dcterms:modified xsi:type="dcterms:W3CDTF">2021-01-04T11:17:34Z</dcterms:modified>
</cp:coreProperties>
</file>