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sldIdLst>
    <p:sldId id="258" r:id="rId2"/>
    <p:sldId id="312" r:id="rId3"/>
    <p:sldId id="320" r:id="rId4"/>
    <p:sldId id="333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29" r:id="rId16"/>
    <p:sldId id="330" r:id="rId17"/>
    <p:sldId id="332" r:id="rId18"/>
    <p:sldId id="323" r:id="rId19"/>
    <p:sldId id="32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10.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bg-BG" sz="4000" i="1" dirty="0"/>
              <a:t>Управление на </a:t>
            </a:r>
            <a:r>
              <a:rPr lang="bg-BG" sz="4000" i="1" dirty="0" smtClean="0"/>
              <a:t>риска</a:t>
            </a:r>
            <a:r>
              <a:rPr lang="bg-BG" sz="4000" dirty="0" smtClean="0"/>
              <a:t> </a:t>
            </a:r>
            <a:endParaRPr lang="bg-BG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Управление на риска.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Идентифициране</a:t>
            </a:r>
            <a:r>
              <a:rPr lang="bg-BG" sz="2000" dirty="0"/>
              <a:t>, анализ, оценка и отговор на риска.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Стратегии </a:t>
            </a:r>
            <a:r>
              <a:rPr lang="bg-BG" sz="2000" dirty="0"/>
              <a:t>за управление на риска.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Мониторинг </a:t>
            </a:r>
            <a:r>
              <a:rPr lang="bg-BG" sz="2000" dirty="0"/>
              <a:t>и контрол на риска</a:t>
            </a:r>
            <a:r>
              <a:rPr lang="bg-BG" sz="2000" dirty="0" smtClean="0"/>
              <a:t>.</a:t>
            </a:r>
            <a:endParaRPr lang="bg-BG" sz="11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Оценка на риска</a:t>
            </a:r>
            <a:endParaRPr lang="en-US" alt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sz="1800" dirty="0" smtClean="0"/>
          </a:p>
          <a:p>
            <a:r>
              <a:rPr lang="bg-BG" sz="1800" dirty="0" smtClean="0"/>
              <a:t>Оценката </a:t>
            </a:r>
            <a:r>
              <a:rPr lang="bg-BG" sz="1800" dirty="0"/>
              <a:t>на </a:t>
            </a:r>
            <a:r>
              <a:rPr lang="bg-BG" sz="1800" dirty="0" smtClean="0"/>
              <a:t>риска</a:t>
            </a:r>
            <a:r>
              <a:rPr lang="bg-BG" sz="1800" b="0" dirty="0" smtClean="0"/>
              <a:t> </a:t>
            </a:r>
            <a:r>
              <a:rPr lang="bg-BG" sz="1800" b="0" dirty="0"/>
              <a:t>се прави на база оценка на възможността да се случат, влияние, взаимна връзка между отделните рискове:</a:t>
            </a:r>
          </a:p>
          <a:p>
            <a:pPr lvl="1"/>
            <a:r>
              <a:rPr lang="bg-BG" sz="1800" b="1" dirty="0" smtClean="0"/>
              <a:t>Възможността</a:t>
            </a:r>
            <a:r>
              <a:rPr lang="bg-BG" sz="1800" b="0" dirty="0" smtClean="0"/>
              <a:t> </a:t>
            </a:r>
            <a:r>
              <a:rPr lang="bg-BG" sz="1800" b="0" dirty="0"/>
              <a:t>е оценената вероятност да се появи риска.</a:t>
            </a:r>
          </a:p>
          <a:p>
            <a:pPr lvl="1"/>
            <a:r>
              <a:rPr lang="bg-BG" sz="1800" b="1" dirty="0" smtClean="0"/>
              <a:t>Влиянието</a:t>
            </a:r>
            <a:r>
              <a:rPr lang="bg-BG" sz="1800" b="0" dirty="0" smtClean="0"/>
              <a:t> </a:t>
            </a:r>
            <a:r>
              <a:rPr lang="bg-BG" sz="1800" b="0" dirty="0"/>
              <a:t>е преценения ефект или резултат от появата на риска</a:t>
            </a:r>
            <a:r>
              <a:rPr lang="bg-BG" sz="1800" b="0" dirty="0" smtClean="0"/>
              <a:t>. Влиянието </a:t>
            </a:r>
            <a:r>
              <a:rPr lang="bg-BG" sz="1800" b="0" dirty="0"/>
              <a:t>се оценява на база на:</a:t>
            </a:r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време;</a:t>
            </a:r>
            <a:endParaRPr lang="bg-BG" sz="1800" b="0" dirty="0"/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разход;</a:t>
            </a:r>
            <a:endParaRPr lang="bg-BG" sz="1800" b="0" dirty="0"/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качество;</a:t>
            </a:r>
            <a:endParaRPr lang="bg-BG" sz="1800" b="0" dirty="0"/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обхват;</a:t>
            </a:r>
            <a:endParaRPr lang="bg-BG" sz="1800" b="0" dirty="0"/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 smtClean="0"/>
              <a:t>ползи;</a:t>
            </a:r>
            <a:endParaRPr lang="bg-BG" sz="1800" b="0" dirty="0"/>
          </a:p>
          <a:p>
            <a:pPr marL="1090613" lvl="2" indent="-285750">
              <a:buFont typeface="Arial" panose="020B0604020202020204" pitchFamily="34" charset="0"/>
              <a:buChar char="•"/>
            </a:pPr>
            <a:r>
              <a:rPr lang="bg-BG" sz="1800" b="0" dirty="0"/>
              <a:t>хора/ресурси</a:t>
            </a:r>
            <a:r>
              <a:rPr lang="bg-BG" sz="1800" b="0" dirty="0" smtClean="0"/>
              <a:t>.</a:t>
            </a:r>
          </a:p>
          <a:p>
            <a:pPr lvl="1"/>
            <a:r>
              <a:rPr lang="bg-BG" sz="1800" b="0" dirty="0" smtClean="0"/>
              <a:t>Рамката </a:t>
            </a:r>
            <a:r>
              <a:rPr lang="bg-BG" sz="1800" b="0" dirty="0"/>
              <a:t>за </a:t>
            </a:r>
            <a:r>
              <a:rPr lang="bg-BG" sz="1800" b="0" dirty="0" smtClean="0"/>
              <a:t>категоризиране на </a:t>
            </a:r>
            <a:r>
              <a:rPr lang="bg-BG" sz="1800" b="1" dirty="0" smtClean="0"/>
              <a:t>взаимната връзка</a:t>
            </a:r>
            <a:r>
              <a:rPr lang="bg-BG" sz="1800" b="0" dirty="0" smtClean="0"/>
              <a:t> при </a:t>
            </a:r>
            <a:r>
              <a:rPr lang="bg-BG" sz="1800" b="0" dirty="0"/>
              <a:t>рисковете може да бъде високо, средно или слабо влияние.</a:t>
            </a:r>
          </a:p>
          <a:p>
            <a:endParaRPr lang="bg-BG" sz="1800" b="0" dirty="0"/>
          </a:p>
        </p:txBody>
      </p:sp>
    </p:spTree>
    <p:extLst>
      <p:ext uri="{BB962C8B-B14F-4D97-AF65-F5344CB8AC3E}">
        <p14:creationId xmlns:p14="http://schemas.microsoft.com/office/powerpoint/2010/main" val="5000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стратегии за управление на рисковете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 smtClean="0"/>
              <a:t>Стратегиите </a:t>
            </a:r>
            <a:r>
              <a:rPr lang="bg-BG" sz="1800" dirty="0"/>
              <a:t>за управление на рисковете</a:t>
            </a:r>
            <a:r>
              <a:rPr lang="bg-BG" sz="1800" b="0" dirty="0"/>
              <a:t> </a:t>
            </a:r>
            <a:r>
              <a:rPr lang="bg-BG" sz="1800" b="0" dirty="0" smtClean="0"/>
              <a:t>са 5 </a:t>
            </a:r>
            <a:r>
              <a:rPr lang="bg-BG" sz="1800" b="0" dirty="0"/>
              <a:t>типа</a:t>
            </a:r>
            <a:r>
              <a:rPr lang="bg-BG" sz="1800" b="0" dirty="0" smtClean="0"/>
              <a:t>:</a:t>
            </a:r>
          </a:p>
          <a:p>
            <a:endParaRPr lang="bg-BG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Предпазване</a:t>
            </a:r>
            <a:r>
              <a:rPr lang="bg-BG" sz="1800" b="0" dirty="0" smtClean="0"/>
              <a:t> - преустановяване на риска чрез избиране на действия, които го предотвратяват;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Ограничаване</a:t>
            </a:r>
            <a:r>
              <a:rPr lang="bg-BG" sz="1800" b="0" dirty="0" smtClean="0"/>
              <a:t> </a:t>
            </a:r>
            <a:r>
              <a:rPr lang="bg-BG" sz="1800" b="0" dirty="0"/>
              <a:t>- предприемане на действия, които или намаляват вероятността за появата на риска, или намаляват неговото влияние върху проекта до приемливи </a:t>
            </a:r>
            <a:r>
              <a:rPr lang="bg-BG" sz="1800" b="0" dirty="0" smtClean="0"/>
              <a:t>нива;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Трансфериране</a:t>
            </a:r>
            <a:r>
              <a:rPr lang="bg-BG" sz="1800" b="0" dirty="0" smtClean="0"/>
              <a:t> </a:t>
            </a:r>
            <a:r>
              <a:rPr lang="bg-BG" sz="1800" b="0" dirty="0"/>
              <a:t>- специална форма на ограничаване на риска, когато рискът се трансферира на трета страна, например чрез </a:t>
            </a:r>
            <a:r>
              <a:rPr lang="bg-BG" sz="1800" b="0" dirty="0" smtClean="0"/>
              <a:t>застраховане;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Приемане</a:t>
            </a:r>
            <a:r>
              <a:rPr lang="bg-BG" sz="1800" b="0" dirty="0" smtClean="0"/>
              <a:t> </a:t>
            </a:r>
            <a:r>
              <a:rPr lang="bg-BG" sz="1800" b="0" dirty="0"/>
              <a:t>- допускане на риска поради най-вероятно невъзможността да се предприеме друго действие на приемлива </a:t>
            </a:r>
            <a:r>
              <a:rPr lang="bg-BG" sz="1800" b="0" dirty="0" smtClean="0"/>
              <a:t>цена;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Овладяване</a:t>
            </a:r>
            <a:r>
              <a:rPr lang="bg-BG" sz="1800" b="0" dirty="0" smtClean="0"/>
              <a:t> </a:t>
            </a:r>
            <a:r>
              <a:rPr lang="bg-BG" sz="1800" b="0" dirty="0"/>
              <a:t>- действия, които са планирани и организирани да бъдат предприети при случайно възникване на рисковата </a:t>
            </a:r>
            <a:r>
              <a:rPr lang="bg-BG" sz="1800" b="0" dirty="0" smtClean="0"/>
              <a:t>ситуация.</a:t>
            </a:r>
            <a:endParaRPr lang="bg-BG" sz="1800" b="0" dirty="0"/>
          </a:p>
          <a:p>
            <a:endParaRPr lang="bg-BG" sz="1800" b="0" dirty="0" smtClean="0"/>
          </a:p>
          <a:p>
            <a:endParaRPr lang="bg-BG" sz="1800" b="0" dirty="0"/>
          </a:p>
        </p:txBody>
      </p:sp>
    </p:spTree>
    <p:extLst>
      <p:ext uri="{BB962C8B-B14F-4D97-AF65-F5344CB8AC3E}">
        <p14:creationId xmlns:p14="http://schemas.microsoft.com/office/powerpoint/2010/main" val="29443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Избор на действие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sz="2000" b="0" dirty="0" smtClean="0"/>
          </a:p>
          <a:p>
            <a:r>
              <a:rPr lang="bg-BG" sz="2000" dirty="0" smtClean="0"/>
              <a:t>Изборът </a:t>
            </a:r>
            <a:r>
              <a:rPr lang="bg-BG" sz="2000" dirty="0"/>
              <a:t>на действие</a:t>
            </a:r>
            <a:r>
              <a:rPr lang="bg-BG" sz="2000" b="0" dirty="0"/>
              <a:t> е баланс между множество фактори. </a:t>
            </a:r>
            <a:endParaRPr lang="bg-BG" sz="2000" b="0" dirty="0" smtClean="0"/>
          </a:p>
          <a:p>
            <a:endParaRPr lang="bg-BG" sz="2000" b="0" dirty="0" smtClean="0"/>
          </a:p>
          <a:p>
            <a:r>
              <a:rPr lang="bg-BG" sz="2000" b="0" dirty="0" smtClean="0"/>
              <a:t>След </a:t>
            </a:r>
            <a:r>
              <a:rPr lang="bg-BG" sz="2000" b="0" dirty="0"/>
              <a:t>идентифицирането и оценката на рисковете, е </a:t>
            </a:r>
            <a:r>
              <a:rPr lang="bg-BG" sz="2000" b="0" dirty="0" smtClean="0"/>
              <a:t>необходимо </a:t>
            </a:r>
            <a:r>
              <a:rPr lang="bg-BG" sz="2000" b="0" dirty="0"/>
              <a:t>да се изготви и план за управление на риска, в които са описани контролните действия. </a:t>
            </a:r>
            <a:endParaRPr lang="bg-BG" sz="2000" b="0" dirty="0" smtClean="0"/>
          </a:p>
          <a:p>
            <a:endParaRPr lang="bg-BG" sz="2000" b="0" dirty="0"/>
          </a:p>
          <a:p>
            <a:r>
              <a:rPr lang="bg-BG" sz="2000" b="0" dirty="0" smtClean="0"/>
              <a:t>Всяко </a:t>
            </a:r>
            <a:r>
              <a:rPr lang="bg-BG" sz="2000" b="0" dirty="0"/>
              <a:t>контролно действие, от своя страна, е обвързано с асоцииран разход. </a:t>
            </a:r>
            <a:endParaRPr lang="bg-BG" sz="2000" b="0" dirty="0" smtClean="0"/>
          </a:p>
          <a:p>
            <a:endParaRPr lang="bg-BG" sz="2000" b="0" dirty="0"/>
          </a:p>
          <a:p>
            <a:r>
              <a:rPr lang="bg-BG" sz="2000" b="0" dirty="0" smtClean="0"/>
              <a:t>Контролното </a:t>
            </a:r>
            <a:r>
              <a:rPr lang="bg-BG" sz="2000" b="0" dirty="0"/>
              <a:t>действие е такова, че разходът за него трябва да е по-приемлив от риска, който контролира.</a:t>
            </a:r>
          </a:p>
          <a:p>
            <a:endParaRPr lang="bg-BG" sz="1800" b="0" dirty="0"/>
          </a:p>
        </p:txBody>
      </p:sp>
    </p:spTree>
    <p:extLst>
      <p:ext uri="{BB962C8B-B14F-4D97-AF65-F5344CB8AC3E}">
        <p14:creationId xmlns:p14="http://schemas.microsoft.com/office/powerpoint/2010/main" val="26688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План за управление на риска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Планирането на управлението и ресурсното обезпечение на риска</a:t>
            </a:r>
            <a:r>
              <a:rPr lang="bg-BG" sz="2000" b="0" dirty="0" smtClean="0"/>
              <a:t> </a:t>
            </a:r>
            <a:r>
              <a:rPr lang="bg-BG" sz="2000" b="0" dirty="0"/>
              <a:t>включва</a:t>
            </a:r>
            <a:r>
              <a:rPr lang="bg-BG" sz="2000" b="0" dirty="0" smtClean="0"/>
              <a:t>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Определяне </a:t>
            </a:r>
            <a:r>
              <a:rPr lang="bg-BG" sz="2000" b="0" dirty="0"/>
              <a:t>на количеството и типа ресурси, необходими за извършване на </a:t>
            </a:r>
            <a:r>
              <a:rPr lang="bg-BG" sz="2000" b="0" dirty="0" smtClean="0"/>
              <a:t>избраните дейности</a:t>
            </a:r>
            <a:r>
              <a:rPr lang="bg-BG" sz="2000" b="0" dirty="0"/>
              <a:t>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Разработване на подробен план за действие;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Потвърждение на желанието за извършване на дейностите, идентифицирани по време на оценка на </a:t>
            </a:r>
            <a:r>
              <a:rPr lang="bg-BG" sz="2000" b="0" dirty="0" smtClean="0"/>
              <a:t>рисковете</a:t>
            </a:r>
            <a:r>
              <a:rPr lang="en-US" sz="2000" b="0" dirty="0" smtClean="0"/>
              <a:t>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Получаване на одобрение от </a:t>
            </a:r>
            <a:r>
              <a:rPr lang="bg-BG" sz="2000" b="0" dirty="0" smtClean="0"/>
              <a:t>ръководството</a:t>
            </a:r>
            <a:r>
              <a:rPr lang="en-US" sz="2000" b="0" dirty="0" smtClean="0"/>
              <a:t>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Определяне и възлагане на задачи на ресурси за извършване на определените </a:t>
            </a:r>
            <a:r>
              <a:rPr lang="bg-BG" sz="2000" b="0" dirty="0" smtClean="0"/>
              <a:t>дейности</a:t>
            </a:r>
            <a:r>
              <a:rPr lang="en-US" sz="2000" b="0" dirty="0" smtClean="0"/>
              <a:t>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Ресурсите, необходими за дейностите по превенция, редуциране и прехвърляне на рисковете, следва да се финансират от бюджета на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0891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Мониторинг и отчитане на риска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b="0" dirty="0" smtClean="0"/>
              <a:t>Изпълнителят обръща </a:t>
            </a:r>
            <a:r>
              <a:rPr lang="bg-BG" sz="2000" b="0" dirty="0"/>
              <a:t>специално внимание на мониторинга и отчитането на дейностите по рисковете. </a:t>
            </a:r>
            <a:endParaRPr lang="bg-BG" sz="2000" b="0" dirty="0" smtClean="0"/>
          </a:p>
          <a:p>
            <a:endParaRPr lang="bg-BG" sz="2000" b="0" dirty="0"/>
          </a:p>
          <a:p>
            <a:r>
              <a:rPr lang="bg-BG" sz="2000" b="0" dirty="0" smtClean="0"/>
              <a:t>Някои </a:t>
            </a:r>
            <a:r>
              <a:rPr lang="bg-BG" sz="2000" b="0" dirty="0"/>
              <a:t>от дейностите </a:t>
            </a:r>
            <a:r>
              <a:rPr lang="bg-BG" sz="2000" b="0" dirty="0" smtClean="0"/>
              <a:t>включват </a:t>
            </a:r>
            <a:r>
              <a:rPr lang="bg-BG" sz="2000" b="0" dirty="0"/>
              <a:t>наблюдение на идентифицираните рискове за промени в техния статус, а други </a:t>
            </a:r>
            <a:r>
              <a:rPr lang="bg-BG" sz="2000" b="0" dirty="0" smtClean="0"/>
              <a:t>включват</a:t>
            </a:r>
            <a:r>
              <a:rPr lang="bg-BG" sz="2000" b="0" dirty="0"/>
              <a:t>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Проверка, </a:t>
            </a:r>
            <a:r>
              <a:rPr lang="bg-BG" sz="2000" dirty="0" smtClean="0"/>
              <a:t>дали</a:t>
            </a:r>
            <a:r>
              <a:rPr lang="bg-BG" sz="2000" b="0" dirty="0" smtClean="0"/>
              <a:t> </a:t>
            </a:r>
            <a:r>
              <a:rPr lang="bg-BG" sz="2000" b="0" dirty="0"/>
              <a:t>планираните дейности имат очаквания </a:t>
            </a:r>
            <a:r>
              <a:rPr lang="bg-BG" sz="2000" b="0" dirty="0" smtClean="0"/>
              <a:t>ефект;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Наблюдение за ранни сигнали за поява на </a:t>
            </a:r>
            <a:r>
              <a:rPr lang="bg-BG" sz="2000" b="0" dirty="0" smtClean="0"/>
              <a:t>риск;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Моделиране на насоки за предсказване на потенциални </a:t>
            </a:r>
            <a:r>
              <a:rPr lang="bg-BG" sz="2000" b="0" dirty="0" smtClean="0"/>
              <a:t>рискове;</a:t>
            </a:r>
            <a:endParaRPr lang="bg-BG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sz="2000" b="0" dirty="0"/>
              <a:t>Проверка, че цялостното управление на риска се прилага ефективно.</a:t>
            </a:r>
          </a:p>
          <a:p>
            <a:endParaRPr lang="bg-BG" sz="2000" b="0" dirty="0"/>
          </a:p>
        </p:txBody>
      </p:sp>
    </p:spTree>
    <p:extLst>
      <p:ext uri="{BB962C8B-B14F-4D97-AF65-F5344CB8AC3E}">
        <p14:creationId xmlns:p14="http://schemas.microsoft.com/office/powerpoint/2010/main" val="7625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постигнатата стойност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1438"/>
            <a:ext cx="7543800" cy="4800600"/>
          </a:xfrm>
        </p:spPr>
        <p:txBody>
          <a:bodyPr/>
          <a:lstStyle/>
          <a:p>
            <a:r>
              <a:rPr lang="bg-BG" sz="1600" dirty="0" smtClean="0"/>
              <a:t>Управление на физическото усвояване</a:t>
            </a:r>
            <a:r>
              <a:rPr lang="bg-BG" sz="1600" b="0" dirty="0" smtClean="0"/>
              <a:t> или </a:t>
            </a:r>
            <a:r>
              <a:rPr lang="bg-BG" sz="1600" dirty="0" smtClean="0"/>
              <a:t>управление на постигнатата стойност</a:t>
            </a:r>
            <a:r>
              <a:rPr lang="bg-BG" sz="1600" b="0" dirty="0" smtClean="0"/>
              <a:t> е техника в управлението на проекти, която позволява измеримо проследяване на развитието в даден проект. 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Техниката използва показатели на базата на всяко работно задание, като стойностите за всеки проект представляват сума от стойностите на компонентите в него (вкл. допълнителни административни разходи).</a:t>
            </a:r>
            <a:r>
              <a:rPr lang="ru-RU" sz="1600" b="0" dirty="0" smtClean="0"/>
              <a:t> </a:t>
            </a:r>
            <a:endParaRPr lang="bg-BG" sz="1600" b="0" dirty="0" smtClean="0"/>
          </a:p>
          <a:p>
            <a:endParaRPr lang="bg-BG" sz="1600" b="0" dirty="0" smtClean="0"/>
          </a:p>
          <a:p>
            <a:r>
              <a:rPr lang="bg-BG" sz="1600" b="0" dirty="0" smtClean="0"/>
              <a:t>Вариациите трябва да се гледат комплексно, защото например ако вариацията на разходите е отрицателна, а вариацията на графика положителна, това не означава непременно, че проектът има финансови проблеми. В такава ситуация правилното тълкувание може да е, че проектът е напред с графика и затова избързва и с разходите. 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Вариациите са абсолютни показатели. Числата, които те показват, са много силно зависими от спецификата и обема на конкретния проект. Затова се въвежда и едно друго ниво на сравнение, което показва относителния напредък на проекта по тези две измерения.</a:t>
            </a:r>
          </a:p>
          <a:p>
            <a:endParaRPr lang="bg-BG" sz="16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3735636" cy="30619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- </a:t>
            </a:r>
            <a:r>
              <a:rPr lang="bg-BG" b="1" i="1" dirty="0"/>
              <a:t>Управление на физическото усвояване</a:t>
            </a:r>
            <a:endParaRPr lang="bg-BG" b="1" i="1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4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Управление на постигнатата стойност </a:t>
            </a:r>
            <a:r>
              <a:rPr lang="bg-BG" altLang="en-US" sz="1200" b="1" dirty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1438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В </a:t>
            </a:r>
            <a:r>
              <a:rPr lang="bg-BG" sz="1600" b="0" dirty="0"/>
              <a:t>тази техника се следят три основни показателя, чието развитие се следи във времето: </a:t>
            </a:r>
            <a:endParaRPr lang="bg-BG" sz="16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i="1" dirty="0" smtClean="0"/>
              <a:t>планирано </a:t>
            </a:r>
            <a:r>
              <a:rPr lang="bg-BG" sz="1600" b="1" i="1" dirty="0"/>
              <a:t>усвояване</a:t>
            </a:r>
            <a:r>
              <a:rPr lang="bg-BG" sz="1600" b="0" dirty="0"/>
              <a:t> (или </a:t>
            </a:r>
            <a:r>
              <a:rPr lang="bg-BG" sz="1600" b="0" i="1" dirty="0"/>
              <a:t>планирана стойност</a:t>
            </a:r>
            <a:r>
              <a:rPr lang="bg-BG" sz="1600" b="0" dirty="0"/>
              <a:t>, BCWS  – </a:t>
            </a:r>
            <a:r>
              <a:rPr lang="bg-BG" sz="1600" b="0" dirty="0" err="1"/>
              <a:t>Budgeted</a:t>
            </a:r>
            <a:r>
              <a:rPr lang="bg-BG" sz="1600" b="0" dirty="0"/>
              <a:t> </a:t>
            </a:r>
            <a:r>
              <a:rPr lang="bg-BG" sz="1600" b="0" dirty="0" err="1"/>
              <a:t>Cost</a:t>
            </a:r>
            <a:r>
              <a:rPr lang="bg-BG" sz="1600" b="0" dirty="0"/>
              <a:t> of </a:t>
            </a:r>
            <a:r>
              <a:rPr lang="bg-BG" sz="1600" b="0" dirty="0" err="1"/>
              <a:t>Work</a:t>
            </a:r>
            <a:r>
              <a:rPr lang="bg-BG" sz="1600" b="0" dirty="0"/>
              <a:t> </a:t>
            </a:r>
            <a:r>
              <a:rPr lang="bg-BG" sz="1600" b="0" dirty="0" err="1"/>
              <a:t>Scheduled</a:t>
            </a:r>
            <a:r>
              <a:rPr lang="bg-BG" sz="1600" b="0" dirty="0"/>
              <a:t>)  – стойността, предвидена за определено задание при планирането му.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i="1" dirty="0" smtClean="0"/>
              <a:t>физическо </a:t>
            </a:r>
            <a:r>
              <a:rPr lang="bg-BG" sz="1600" b="1" i="1" dirty="0"/>
              <a:t>усвояване</a:t>
            </a:r>
            <a:r>
              <a:rPr lang="bg-BG" sz="1600" b="0" dirty="0"/>
              <a:t> (или </a:t>
            </a:r>
            <a:r>
              <a:rPr lang="bg-BG" sz="1600" b="0" i="1" dirty="0"/>
              <a:t>постигната стойност</a:t>
            </a:r>
            <a:r>
              <a:rPr lang="bg-BG" sz="1600" b="0" dirty="0"/>
              <a:t>, </a:t>
            </a:r>
            <a:r>
              <a:rPr lang="bg-BG" sz="1600" b="0" dirty="0" err="1"/>
              <a:t>англ</a:t>
            </a:r>
            <a:r>
              <a:rPr lang="bg-BG" sz="1600" b="0" dirty="0"/>
              <a:t>. BCWP – </a:t>
            </a:r>
            <a:r>
              <a:rPr lang="bg-BG" sz="1600" b="0" dirty="0" err="1"/>
              <a:t>Budgeted</a:t>
            </a:r>
            <a:r>
              <a:rPr lang="bg-BG" sz="1600" b="0" dirty="0"/>
              <a:t> </a:t>
            </a:r>
            <a:r>
              <a:rPr lang="bg-BG" sz="1600" b="0" dirty="0" err="1"/>
              <a:t>Cost</a:t>
            </a:r>
            <a:r>
              <a:rPr lang="bg-BG" sz="1600" b="0" dirty="0"/>
              <a:t> of </a:t>
            </a:r>
            <a:r>
              <a:rPr lang="bg-BG" sz="1600" b="0" dirty="0" err="1"/>
              <a:t>Work</a:t>
            </a:r>
            <a:r>
              <a:rPr lang="bg-BG" sz="1600" b="0" dirty="0"/>
              <a:t> </a:t>
            </a:r>
            <a:r>
              <a:rPr lang="bg-BG" sz="1600" b="0" dirty="0" err="1"/>
              <a:t>Performed</a:t>
            </a:r>
            <a:r>
              <a:rPr lang="bg-BG" sz="1600" b="0" dirty="0"/>
              <a:t>) – стойността, която е заработена при изпълнението на заданието.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1" i="1" dirty="0" smtClean="0"/>
              <a:t>финансово </a:t>
            </a:r>
            <a:r>
              <a:rPr lang="bg-BG" sz="1600" b="1" i="1" dirty="0"/>
              <a:t>усвояване</a:t>
            </a:r>
            <a:r>
              <a:rPr lang="bg-BG" sz="1600" b="0" dirty="0"/>
              <a:t> (или </a:t>
            </a:r>
            <a:r>
              <a:rPr lang="bg-BG" sz="1600" b="0" i="1" dirty="0"/>
              <a:t>реална цена</a:t>
            </a:r>
            <a:r>
              <a:rPr lang="bg-BG" sz="1600" b="0" dirty="0"/>
              <a:t>, </a:t>
            </a:r>
            <a:r>
              <a:rPr lang="bg-BG" sz="1600" b="0" dirty="0" err="1"/>
              <a:t>англ</a:t>
            </a:r>
            <a:r>
              <a:rPr lang="bg-BG" sz="1600" b="0" dirty="0"/>
              <a:t>. ACWP – </a:t>
            </a:r>
            <a:r>
              <a:rPr lang="bg-BG" sz="1600" b="0" dirty="0" err="1"/>
              <a:t>Actual</a:t>
            </a:r>
            <a:r>
              <a:rPr lang="bg-BG" sz="1600" b="0" dirty="0"/>
              <a:t> </a:t>
            </a:r>
            <a:r>
              <a:rPr lang="bg-BG" sz="1600" b="0" dirty="0" err="1"/>
              <a:t>Cost</a:t>
            </a:r>
            <a:r>
              <a:rPr lang="bg-BG" sz="1600" b="0" dirty="0"/>
              <a:t> of </a:t>
            </a:r>
            <a:r>
              <a:rPr lang="bg-BG" sz="1600" b="0" dirty="0" err="1"/>
              <a:t>Work</a:t>
            </a:r>
            <a:r>
              <a:rPr lang="bg-BG" sz="1600" b="0" dirty="0"/>
              <a:t> </a:t>
            </a:r>
            <a:r>
              <a:rPr lang="bg-BG" sz="1600" b="0" dirty="0" err="1"/>
              <a:t>Performed</a:t>
            </a:r>
            <a:r>
              <a:rPr lang="bg-BG" sz="1600" b="0" dirty="0"/>
              <a:t>) – реалните пари, изразходвани за изпълнение на заданието.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Въз </a:t>
            </a:r>
            <a:r>
              <a:rPr lang="bg-BG" sz="1600" b="0" dirty="0"/>
              <a:t>основа на показателите се </a:t>
            </a:r>
            <a:r>
              <a:rPr lang="bg-BG" sz="1600" b="0" dirty="0" smtClean="0"/>
              <a:t>пресмятат следните стойности:</a:t>
            </a:r>
            <a:br>
              <a:rPr lang="bg-BG" sz="1600" b="0" dirty="0" smtClean="0"/>
            </a:br>
            <a:r>
              <a:rPr lang="bg-BG" sz="1600" dirty="0" smtClean="0"/>
              <a:t>вариация </a:t>
            </a:r>
            <a:r>
              <a:rPr lang="bg-BG" sz="1600" dirty="0"/>
              <a:t>на графика</a:t>
            </a:r>
            <a:r>
              <a:rPr lang="bg-BG" sz="1600" b="0" dirty="0"/>
              <a:t> (SV – Schedule </a:t>
            </a:r>
            <a:r>
              <a:rPr lang="bg-BG" sz="1600" b="0" dirty="0" err="1"/>
              <a:t>Variance</a:t>
            </a:r>
            <a:r>
              <a:rPr lang="bg-BG" sz="1600" b="0" dirty="0"/>
              <a:t>) </a:t>
            </a:r>
            <a:r>
              <a:rPr lang="bg-BG" sz="1600" b="0" dirty="0" smtClean="0"/>
              <a:t>SV </a:t>
            </a:r>
            <a:r>
              <a:rPr lang="bg-BG" sz="1600" b="0" dirty="0"/>
              <a:t>= </a:t>
            </a:r>
            <a:r>
              <a:rPr lang="bg-BG" sz="1600" b="0" dirty="0" smtClean="0"/>
              <a:t>BCWP  </a:t>
            </a:r>
            <a:r>
              <a:rPr lang="bg-BG" sz="1600" b="0" dirty="0"/>
              <a:t>− </a:t>
            </a:r>
            <a:r>
              <a:rPr lang="bg-BG" sz="1600" b="0" dirty="0" smtClean="0"/>
              <a:t>BCWS </a:t>
            </a:r>
            <a:r>
              <a:rPr lang="bg-BG" sz="1600" b="0" dirty="0"/>
              <a:t>и </a:t>
            </a:r>
            <a:r>
              <a:rPr lang="bg-BG" sz="1600" dirty="0"/>
              <a:t>вариация на разходите</a:t>
            </a:r>
            <a:r>
              <a:rPr lang="bg-BG" sz="1600" b="0" dirty="0"/>
              <a:t> (CV – </a:t>
            </a:r>
            <a:r>
              <a:rPr lang="bg-BG" sz="1600" b="0" dirty="0" err="1"/>
              <a:t>Cost</a:t>
            </a:r>
            <a:r>
              <a:rPr lang="bg-BG" sz="1600" b="0" dirty="0"/>
              <a:t> </a:t>
            </a:r>
            <a:r>
              <a:rPr lang="bg-BG" sz="1600" b="0" dirty="0" err="1"/>
              <a:t>Variance</a:t>
            </a:r>
            <a:r>
              <a:rPr lang="bg-BG" sz="1600" b="0" dirty="0"/>
              <a:t>) </a:t>
            </a:r>
            <a:r>
              <a:rPr lang="bg-BG" sz="1600" b="0" dirty="0" smtClean="0"/>
              <a:t>CV </a:t>
            </a:r>
            <a:r>
              <a:rPr lang="bg-BG" sz="1600" b="0" dirty="0"/>
              <a:t>= </a:t>
            </a:r>
            <a:r>
              <a:rPr lang="bg-BG" sz="1600" b="0" dirty="0" smtClean="0"/>
              <a:t>BCWP </a:t>
            </a:r>
            <a:r>
              <a:rPr lang="bg-BG" sz="1600" b="0" dirty="0"/>
              <a:t>− </a:t>
            </a:r>
            <a:r>
              <a:rPr lang="bg-BG" sz="1600" b="0" dirty="0" smtClean="0"/>
              <a:t>ACWP</a:t>
            </a:r>
            <a:r>
              <a:rPr lang="bg-BG" sz="1600" b="0" dirty="0"/>
              <a:t>. </a:t>
            </a:r>
            <a:r>
              <a:rPr lang="bg-BG" sz="1600" b="0" dirty="0" smtClean="0"/>
              <a:t/>
            </a:r>
            <a:br>
              <a:rPr lang="bg-BG" sz="1600" b="0" dirty="0" smtClean="0"/>
            </a:br>
            <a:endParaRPr lang="bg-BG" sz="1600" b="0" dirty="0" smtClean="0"/>
          </a:p>
          <a:p>
            <a:r>
              <a:rPr lang="bg-BG" sz="1600" b="0" dirty="0" smtClean="0"/>
              <a:t>Отрицателна </a:t>
            </a:r>
            <a:r>
              <a:rPr lang="bg-BG" sz="1600" b="0" dirty="0"/>
              <a:t>стойност на някоя от тези вариации означава, че проекта изостава по съответния показател</a:t>
            </a:r>
            <a:r>
              <a:rPr lang="bg-BG" sz="1600" b="0" dirty="0" smtClean="0"/>
              <a:t>.</a:t>
            </a:r>
            <a:endParaRPr lang="bg-BG" sz="16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3735636" cy="30619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- </a:t>
            </a:r>
            <a:r>
              <a:rPr lang="bg-BG" b="1" i="1" dirty="0"/>
              <a:t>Управление на физическото усвояване</a:t>
            </a:r>
            <a:endParaRPr lang="bg-BG" b="1" i="1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7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постигнатата стойност </a:t>
            </a:r>
            <a:r>
              <a:rPr lang="bg-BG" altLang="en-US" sz="1200" b="1" dirty="0" smtClean="0"/>
              <a:t>(3)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1438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Вариациите трябва да се гледат комплексно, ако вариацията на разходите е отрицателна, а вариацията на графика положителна, това не означава непременно, че проектът има финансови проблеми. В такава ситуация правилното тълкуване може да е, че проектът е напред с графика и затова избързва и с разходите. 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Вариациите са абсолютни показатели. Числата, които те показват, са много силно зависими от спецификата и обема на конкретния проект. Затова се въвежда и едно друго ниво на сравнение, което показва относителния напредък на проекта по тези две измерения. Това са ключовите показатели на изпълнението – </a:t>
            </a:r>
            <a:r>
              <a:rPr lang="bg-BG" sz="1600" dirty="0" smtClean="0"/>
              <a:t>показател за изпълнението на графика</a:t>
            </a:r>
            <a:r>
              <a:rPr lang="bg-BG" sz="1600" b="0" dirty="0" smtClean="0"/>
              <a:t> (SPI – Schedule </a:t>
            </a:r>
            <a:r>
              <a:rPr lang="bg-BG" sz="1600" b="0" dirty="0" err="1" smtClean="0"/>
              <a:t>Performance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Indicator</a:t>
            </a:r>
            <a:r>
              <a:rPr lang="bg-BG" sz="1600" b="0" dirty="0" smtClean="0"/>
              <a:t>): SPI = BCWP  /   BCWS, и </a:t>
            </a:r>
            <a:r>
              <a:rPr lang="bg-BG" sz="1600" dirty="0" smtClean="0"/>
              <a:t>показател за изпълнението на разходите</a:t>
            </a:r>
            <a:r>
              <a:rPr lang="bg-BG" sz="1600" b="0" dirty="0" smtClean="0"/>
              <a:t> (CPI - </a:t>
            </a:r>
            <a:r>
              <a:rPr lang="bg-BG" sz="1600" b="0" dirty="0" err="1" smtClean="0"/>
              <a:t>Cost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Performance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Indicator</a:t>
            </a:r>
            <a:r>
              <a:rPr lang="bg-BG" sz="1600" b="0" dirty="0" smtClean="0"/>
              <a:t>): CPI = BCWP  /  ACWP. </a:t>
            </a:r>
          </a:p>
          <a:p>
            <a:endParaRPr lang="bg-BG" sz="1600" b="0" dirty="0" smtClean="0"/>
          </a:p>
          <a:p>
            <a:r>
              <a:rPr lang="bg-BG" sz="1600" b="0" dirty="0" smtClean="0"/>
              <a:t>В идеалния вариант тези показатели имат стойност 1, но в реалността това е непостижимо. Затова обикновено се въвеждат допустими граници на отклонение (често 10% или 15%), излизането от които е признак за ръководителя на проекта да предприеме мерки. </a:t>
            </a:r>
          </a:p>
          <a:p>
            <a:endParaRPr lang="en-US" alt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3735636" cy="30619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en-US" b="1" i="1" dirty="0" smtClean="0"/>
              <a:t>Wikipedia - </a:t>
            </a:r>
            <a:r>
              <a:rPr lang="bg-BG" b="1" i="1" dirty="0"/>
              <a:t>Управление на физическото усвояване</a:t>
            </a:r>
            <a:endParaRPr lang="bg-BG" b="1" i="1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0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Диаграма за оценка на стойността</a:t>
            </a:r>
            <a:endParaRPr lang="en-US" alt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84501"/>
            <a:ext cx="3087303" cy="30619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</a:t>
            </a:r>
            <a:r>
              <a:rPr lang="en-US" altLang="en-US" dirty="0"/>
              <a:t>Lethbridge/</a:t>
            </a:r>
            <a:r>
              <a:rPr lang="en-US" altLang="en-US" dirty="0" err="1"/>
              <a:t>Laganière</a:t>
            </a:r>
            <a:r>
              <a:rPr lang="en-US" altLang="en-US" dirty="0"/>
              <a:t> 2005</a:t>
            </a:r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9" name="Picture 4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4264" y="908720"/>
            <a:ext cx="6338096" cy="5196190"/>
          </a:xfrm>
          <a:noFill/>
        </p:spPr>
      </p:pic>
    </p:spTree>
    <p:extLst>
      <p:ext uri="{BB962C8B-B14F-4D97-AF65-F5344CB8AC3E}">
        <p14:creationId xmlns:p14="http://schemas.microsoft.com/office/powerpoint/2010/main" val="3528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88640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</p:spTree>
    <p:extLst>
      <p:ext uri="{BB962C8B-B14F-4D97-AF65-F5344CB8AC3E}">
        <p14:creationId xmlns:p14="http://schemas.microsoft.com/office/powerpoint/2010/main" val="14969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</a:t>
            </a:r>
            <a:r>
              <a:rPr lang="bg-BG" sz="2000" b="0" dirty="0" err="1" smtClean="0"/>
              <a:t>каб</a:t>
            </a:r>
            <a:r>
              <a:rPr lang="bg-BG" sz="2000" b="0" dirty="0" smtClean="0"/>
              <a:t>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>
                <a:hlinkClick r:id="rId2"/>
              </a:rPr>
              <a:t>http://www.enkov.com/spm</a:t>
            </a:r>
            <a:r>
              <a:rPr lang="en-US" sz="200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</a:t>
            </a:r>
            <a:r>
              <a:rPr lang="en-US" sz="2000" dirty="0" err="1" smtClean="0"/>
              <a:t>Enkov</a:t>
            </a:r>
            <a:r>
              <a:rPr lang="en-US" sz="2000" dirty="0" smtClean="0"/>
              <a:t>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риска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64704"/>
            <a:ext cx="7543800" cy="4800600"/>
          </a:xfrm>
        </p:spPr>
        <p:txBody>
          <a:bodyPr/>
          <a:lstStyle/>
          <a:p>
            <a:r>
              <a:rPr lang="bg-BG" altLang="en-US" sz="1800" b="0" dirty="0" smtClean="0"/>
              <a:t>За успеха на проекта е много важно доброто планиране на </a:t>
            </a:r>
            <a:r>
              <a:rPr lang="bg-BG" altLang="en-US" sz="1800" dirty="0" smtClean="0"/>
              <a:t>управлението на риска</a:t>
            </a:r>
            <a:r>
              <a:rPr lang="bg-BG" altLang="en-US" sz="1800" b="0" dirty="0" smtClean="0"/>
              <a:t> на проекта: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1800" b="0" dirty="0" smtClean="0"/>
              <a:t>избор на подход и методи за управление  на  риска  на  проекта; 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1800" b="0" dirty="0" smtClean="0"/>
              <a:t>идентифициране  и  анализ  на  рисковите фактори  и  на  степента  на  тяхното  влияние  върху  целите  на  проекта;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1800" b="0" dirty="0" smtClean="0"/>
              <a:t>разработване на процедури и методи за прилагане на конкретни действия за намаляване на заплахите и за елиминиране на риска.</a:t>
            </a:r>
            <a:endParaRPr lang="bg-BG" altLang="en-US" sz="1800" dirty="0"/>
          </a:p>
          <a:p>
            <a:r>
              <a:rPr lang="bg-BG" sz="1800" b="0" dirty="0" smtClean="0"/>
              <a:t>Необходим е и постоянен </a:t>
            </a:r>
            <a:r>
              <a:rPr lang="bg-BG" sz="1800" dirty="0" smtClean="0"/>
              <a:t>контрол на риска</a:t>
            </a:r>
            <a:r>
              <a:rPr lang="bg-BG" sz="1800" b="0" dirty="0" smtClean="0"/>
              <a:t> – следене на идентифицираните рискови фактори и на ефекта от тяхното проявление върху целите на проекта; идентифициране на нови рискове, появяващи се в хода на проекта; осигуряване изпълнението на плана за реакция на риска и оценка на ефикасността на предприетите действия за намаляване и избягване на риска.</a:t>
            </a:r>
            <a:endParaRPr lang="bg-BG" altLang="en-US" sz="18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риска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64704"/>
            <a:ext cx="7543800" cy="4800600"/>
          </a:xfrm>
        </p:spPr>
        <p:txBody>
          <a:bodyPr/>
          <a:lstStyle/>
          <a:p>
            <a:r>
              <a:rPr lang="bg-BG" sz="1600" dirty="0"/>
              <a:t>Управлението на риска</a:t>
            </a:r>
            <a:r>
              <a:rPr lang="bg-BG" sz="1600" b="0" dirty="0"/>
              <a:t> е систематичният процес по идентифициране, анализиране и реагиране на рисковете по проекта. То включва максимизиране на вероятността и последствията от благоприятни събития и минимизиране на вероятността и последствията от нежелателни за проекта събития. </a:t>
            </a:r>
            <a:endParaRPr lang="bg-BG" sz="1600" b="0" dirty="0" smtClean="0"/>
          </a:p>
          <a:p>
            <a:endParaRPr lang="bg-BG" sz="1600" b="0" dirty="0"/>
          </a:p>
          <a:p>
            <a:r>
              <a:rPr lang="bg-BG" sz="1800" dirty="0" smtClean="0"/>
              <a:t>Проектният </a:t>
            </a:r>
            <a:r>
              <a:rPr lang="bg-BG" sz="1800" dirty="0"/>
              <a:t>риск</a:t>
            </a:r>
            <a:r>
              <a:rPr lang="bg-BG" sz="1800" b="0" dirty="0"/>
              <a:t> е несигурно събитие или състояние, което, </a:t>
            </a:r>
            <a:r>
              <a:rPr lang="bg-BG" sz="1800" dirty="0"/>
              <a:t>ако се случи</a:t>
            </a:r>
            <a:r>
              <a:rPr lang="bg-BG" sz="1800" b="0" dirty="0"/>
              <a:t>, има </a:t>
            </a:r>
            <a:r>
              <a:rPr lang="bg-BG" sz="1800" dirty="0"/>
              <a:t>положително</a:t>
            </a:r>
            <a:r>
              <a:rPr lang="bg-BG" sz="1800" b="0" dirty="0"/>
              <a:t> или </a:t>
            </a:r>
            <a:r>
              <a:rPr lang="bg-BG" sz="1800" dirty="0"/>
              <a:t>отрицателно</a:t>
            </a:r>
            <a:r>
              <a:rPr lang="bg-BG" sz="1800" b="0" dirty="0"/>
              <a:t> влияние върху целите на проекта</a:t>
            </a:r>
            <a:r>
              <a:rPr lang="bg-BG" sz="1800" b="0" dirty="0" smtClean="0"/>
              <a:t>.</a:t>
            </a:r>
          </a:p>
          <a:p>
            <a:endParaRPr lang="bg-BG" sz="1600" b="0" dirty="0"/>
          </a:p>
          <a:p>
            <a:r>
              <a:rPr lang="bg-BG" sz="1600" b="0" dirty="0"/>
              <a:t>Рискът е основен фактор в управлението на даден проект. Трябва да има ангажимент и от Възложителя, и от Изпълнителя за идентифицирането и контролирането на рисковете на проекта. </a:t>
            </a:r>
            <a:r>
              <a:rPr lang="bg-BG" sz="1600" b="0" dirty="0" smtClean="0"/>
              <a:t>Това изисква </a:t>
            </a:r>
            <a:r>
              <a:rPr lang="bg-BG" sz="1600" b="0" dirty="0"/>
              <a:t>специално внимание от всички заинтересовани страни през всички </a:t>
            </a:r>
            <a:r>
              <a:rPr lang="bg-BG" sz="1600" b="0" dirty="0" smtClean="0"/>
              <a:t>фази на проекта </a:t>
            </a:r>
            <a:r>
              <a:rPr lang="bg-BG" sz="1600" b="0" dirty="0"/>
              <a:t>и следва да бъде разглеждана на всички срещи, за да се удостовери, че всички са навременно информирани и наясно от появата на потенциални рискове и </a:t>
            </a:r>
            <a:r>
              <a:rPr lang="bg-BG" sz="1600" b="0" dirty="0" smtClean="0"/>
              <a:t>че </a:t>
            </a:r>
            <a:r>
              <a:rPr lang="bg-BG" sz="1600" b="0" dirty="0"/>
              <a:t> са </a:t>
            </a:r>
            <a:r>
              <a:rPr lang="bg-BG" sz="1600" b="0" dirty="0" smtClean="0"/>
              <a:t>взети всички </a:t>
            </a:r>
            <a:r>
              <a:rPr lang="bg-BG" sz="1600" b="0" dirty="0"/>
              <a:t>възможни мерки за тяхното елиминиране или </a:t>
            </a:r>
            <a:r>
              <a:rPr lang="bg-BG" sz="1600" b="0" dirty="0" smtClean="0"/>
              <a:t>минимизиране.</a:t>
            </a:r>
            <a:endParaRPr lang="bg-BG" sz="1600" b="0" dirty="0"/>
          </a:p>
          <a:p>
            <a:endParaRPr lang="bg-BG" altLang="en-US" sz="16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Планиране и идентифициране на риска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64704"/>
            <a:ext cx="7543800" cy="4800600"/>
          </a:xfrm>
        </p:spPr>
        <p:txBody>
          <a:bodyPr/>
          <a:lstStyle/>
          <a:p>
            <a:pPr lvl="0"/>
            <a:r>
              <a:rPr lang="bg-BG" sz="1600" dirty="0"/>
              <a:t>Планиране на управлението на риска</a:t>
            </a:r>
            <a:r>
              <a:rPr lang="bg-BG" sz="1600" b="0" dirty="0"/>
              <a:t> - процесът на определяне на подхода и дейностите по управление на риска. Важно е да се планират и последващите процеси по управление на риска, за да има съизмеримост между нивото, вида и прозрачността на управление на риска от една страна и самия и риск и важността на проекта за организацията от друга.</a:t>
            </a:r>
          </a:p>
          <a:p>
            <a:pPr lvl="0"/>
            <a:r>
              <a:rPr lang="bg-BG" sz="1600" dirty="0" smtClean="0"/>
              <a:t>Идентификация</a:t>
            </a:r>
            <a:r>
              <a:rPr lang="bg-BG" sz="1600" b="0" dirty="0" smtClean="0"/>
              <a:t> </a:t>
            </a:r>
            <a:r>
              <a:rPr lang="bg-BG" sz="1600" b="0" dirty="0"/>
              <a:t>на риска - определяне на рисковете, които могат да повлияят на проекта, и документирането на техните характеристики. </a:t>
            </a:r>
            <a:endParaRPr lang="bg-BG" sz="1600" b="0" dirty="0" smtClean="0"/>
          </a:p>
          <a:p>
            <a:pPr lvl="0"/>
            <a:r>
              <a:rPr lang="bg-BG" sz="1600" dirty="0" smtClean="0"/>
              <a:t>Участници</a:t>
            </a:r>
            <a:r>
              <a:rPr lang="bg-BG" sz="1600" b="0" dirty="0" smtClean="0"/>
              <a:t> </a:t>
            </a:r>
            <a:r>
              <a:rPr lang="bg-BG" sz="1600" b="0" dirty="0"/>
              <a:t>в процеса на определяне на риска са: екипът по проекта, екипът по управление на риска, специалисти от други клонове на фирмата, клиенти, крайни потребители, други ръководители на проекти и външни експерти. </a:t>
            </a:r>
            <a:endParaRPr lang="bg-BG" sz="1600" b="0" dirty="0" smtClean="0"/>
          </a:p>
          <a:p>
            <a:pPr lvl="0"/>
            <a:r>
              <a:rPr lang="bg-BG" sz="1600" b="0" dirty="0" smtClean="0"/>
              <a:t>Определянето </a:t>
            </a:r>
            <a:r>
              <a:rPr lang="bg-BG" sz="1600" b="0" dirty="0"/>
              <a:t>на риска е </a:t>
            </a:r>
            <a:r>
              <a:rPr lang="bg-BG" sz="1600" dirty="0"/>
              <a:t>итеративен</a:t>
            </a:r>
            <a:r>
              <a:rPr lang="bg-BG" sz="1600" b="0" dirty="0"/>
              <a:t> процес. Първата итерация може да се осъществи от част от екипа по проекта или от екипа по управление на риска. Целият екип по проекта и основните заинтересовани лица могат да осъществят втората итерация. Щом бъде идентифициран даден риск, се разработват и </a:t>
            </a:r>
            <a:r>
              <a:rPr lang="bg-BG" sz="1600" b="0" dirty="0" smtClean="0"/>
              <a:t>внедряват </a:t>
            </a:r>
            <a:r>
              <a:rPr lang="bg-BG" sz="1600" b="0" dirty="0"/>
              <a:t>прости и ефективни мерки за преодоляването му.</a:t>
            </a:r>
          </a:p>
          <a:p>
            <a:r>
              <a:rPr lang="bg-BG" sz="1600" b="0" dirty="0"/>
              <a:t>Ръководителят на проекта и ръководителят на екипа за риска периодично получават информация на ефективността на плана и наличието на неочаквани влияния и взимат съответните мерки в хода на проекта.</a:t>
            </a:r>
          </a:p>
          <a:p>
            <a:endParaRPr lang="bg-BG" altLang="en-US" sz="16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Анализ на риска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543800" cy="4968552"/>
          </a:xfrm>
        </p:spPr>
        <p:txBody>
          <a:bodyPr/>
          <a:lstStyle/>
          <a:p>
            <a:pPr lvl="0"/>
            <a:r>
              <a:rPr lang="bg-BG" sz="1600" dirty="0"/>
              <a:t>Качествен анализ на риска</a:t>
            </a:r>
            <a:r>
              <a:rPr lang="bg-BG" sz="1600" b="0" dirty="0"/>
              <a:t> - оценка на влиянието и вероятността от даден риск. Този процес </a:t>
            </a:r>
            <a:r>
              <a:rPr lang="bg-BG" sz="1600" b="0" dirty="0" err="1"/>
              <a:t>приоритизира</a:t>
            </a:r>
            <a:r>
              <a:rPr lang="bg-BG" sz="1600" b="0" dirty="0"/>
              <a:t> рисковете според евентуалното им влияние върху целите на проекта. Качественият анализ на риска е един от начините за определяне важността на дадени рискове и насочване на усилията към справяне с тях. Времето за реакция може да е критичен фактор при някои рискове. Оценката на качеството на наличната информация също спомага при преоценката на риска. Качественият анализ на риска изисква оценка на вероятностите и последствията, чрез установени методи и инструменти.</a:t>
            </a:r>
          </a:p>
          <a:p>
            <a:pPr lvl="0"/>
            <a:r>
              <a:rPr lang="bg-BG" sz="1600" dirty="0" smtClean="0"/>
              <a:t>Количествен </a:t>
            </a:r>
            <a:r>
              <a:rPr lang="bg-BG" sz="1600" dirty="0"/>
              <a:t>анализ на риска</a:t>
            </a:r>
            <a:r>
              <a:rPr lang="bg-BG" sz="1600" b="0" dirty="0"/>
              <a:t> </a:t>
            </a:r>
            <a:r>
              <a:rPr lang="bg-BG" sz="1600" b="0" dirty="0" smtClean="0"/>
              <a:t>- </a:t>
            </a:r>
            <a:r>
              <a:rPr lang="bg-BG" sz="1600" b="0" dirty="0"/>
              <a:t>цифровото изражение на вероятността от даден риск и последствията му върху целите на проекта. </a:t>
            </a:r>
            <a:r>
              <a:rPr lang="bg-BG" sz="1600" b="0" dirty="0" smtClean="0"/>
              <a:t>Използва се </a:t>
            </a:r>
            <a:r>
              <a:rPr lang="bg-BG" sz="1600" b="0" dirty="0"/>
              <a:t>техника, базирана на опростяване на симулацията </a:t>
            </a:r>
            <a:r>
              <a:rPr lang="bg-BG" sz="1600" b="0" dirty="0" smtClean="0"/>
              <a:t>(“</a:t>
            </a:r>
            <a:r>
              <a:rPr lang="bg-BG" sz="1600" b="0" dirty="0"/>
              <a:t>Монте Карло</a:t>
            </a:r>
            <a:r>
              <a:rPr lang="bg-BG" sz="1600" b="0" dirty="0" smtClean="0"/>
              <a:t>”) </a:t>
            </a:r>
            <a:r>
              <a:rPr lang="bg-BG" sz="1600" b="0" dirty="0"/>
              <a:t>и анализ на решенията, с </a:t>
            </a:r>
            <a:r>
              <a:rPr lang="bg-BG" sz="1600" b="0" dirty="0" smtClean="0"/>
              <a:t>цел: </a:t>
            </a:r>
            <a:r>
              <a:rPr lang="en-US" sz="1600" b="0" dirty="0" smtClean="0"/>
              <a:t> </a:t>
            </a:r>
            <a:endParaRPr lang="bg-BG" sz="16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Определяне </a:t>
            </a:r>
            <a:r>
              <a:rPr lang="bg-BG" sz="1600" b="0" dirty="0"/>
              <a:t>на вероятността за постигане на дадена цел по </a:t>
            </a:r>
            <a:r>
              <a:rPr lang="bg-BG" sz="1600" b="0" dirty="0" smtClean="0"/>
              <a:t>проекта;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Изчисляване </a:t>
            </a:r>
            <a:r>
              <a:rPr lang="bg-BG" sz="1600" b="0" dirty="0"/>
              <a:t>на вероятностите за излагане на проекта на риск и определяне на резервни разходи и </a:t>
            </a:r>
            <a:r>
              <a:rPr lang="bg-BG" sz="1600" b="0" dirty="0" smtClean="0"/>
              <a:t>график;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Откриване </a:t>
            </a:r>
            <a:r>
              <a:rPr lang="bg-BG" sz="1600" b="0" dirty="0"/>
              <a:t>на рисковете, които изискват най-голямо внимание, чрез изчисляване на относителната им тежест за </a:t>
            </a:r>
            <a:r>
              <a:rPr lang="bg-BG" sz="1600" b="0" dirty="0" smtClean="0"/>
              <a:t>проекта;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Идентифициране </a:t>
            </a:r>
            <a:r>
              <a:rPr lang="bg-BG" sz="1600" b="0" dirty="0"/>
              <a:t>на реалистични и постижими разходи, график или обхват.</a:t>
            </a:r>
          </a:p>
          <a:p>
            <a:endParaRPr lang="bg-BG" altLang="en-US" sz="16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Реакции и контрол на риска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543800" cy="4968552"/>
          </a:xfrm>
        </p:spPr>
        <p:txBody>
          <a:bodyPr/>
          <a:lstStyle/>
          <a:p>
            <a:pPr lvl="0"/>
            <a:r>
              <a:rPr lang="bg-BG" sz="1600" dirty="0"/>
              <a:t>Планирането на </a:t>
            </a:r>
            <a:r>
              <a:rPr lang="bg-BG" sz="1600" dirty="0" smtClean="0"/>
              <a:t>реакциите </a:t>
            </a:r>
            <a:r>
              <a:rPr lang="bg-BG" sz="1600" dirty="0"/>
              <a:t>на риска</a:t>
            </a:r>
            <a:r>
              <a:rPr lang="bg-BG" sz="1600" b="0" dirty="0"/>
              <a:t> е процесът на разработване на варианти и определяне на действия, които увеличават възможностите и намаляват заплахите за осъществяване целите на проекта. </a:t>
            </a:r>
            <a:endParaRPr lang="bg-BG" sz="1600" b="0" dirty="0" smtClean="0"/>
          </a:p>
          <a:p>
            <a:pPr lvl="0"/>
            <a:r>
              <a:rPr lang="bg-BG" sz="1600" b="0" dirty="0" smtClean="0"/>
              <a:t>Той </a:t>
            </a:r>
            <a:r>
              <a:rPr lang="bg-BG" sz="1600" b="0" dirty="0"/>
              <a:t>включва възлагане на отговорности на отделни лица или групи във връзка с действията при отделните рискове. Този процес гарантира адекватна реакция на идентифицираните рискове. Ефективността на планирането на реакции е пряко свързана с увеличаването или намаляването на рисковете по проекта.</a:t>
            </a:r>
          </a:p>
          <a:p>
            <a:pPr lvl="0"/>
            <a:r>
              <a:rPr lang="bg-BG" sz="1600" dirty="0" smtClean="0"/>
              <a:t>Наблюдението или </a:t>
            </a:r>
            <a:r>
              <a:rPr lang="bg-BG" sz="1600" dirty="0"/>
              <a:t>контролът на риска</a:t>
            </a:r>
            <a:r>
              <a:rPr lang="bg-BG" sz="1600" b="0" dirty="0"/>
              <a:t> е процесът по проследяване на идентифицираните рискове, наблюдаване на </a:t>
            </a:r>
            <a:r>
              <a:rPr lang="bg-BG" sz="1600" b="0" dirty="0" smtClean="0"/>
              <a:t>остатъчните </a:t>
            </a:r>
            <a:r>
              <a:rPr lang="bg-BG" sz="1600" b="0" dirty="0"/>
              <a:t>рискове и </a:t>
            </a:r>
            <a:r>
              <a:rPr lang="bg-BG" sz="1600" b="0" dirty="0" smtClean="0"/>
              <a:t>навременното откриване </a:t>
            </a:r>
            <a:r>
              <a:rPr lang="bg-BG" sz="1600" b="0" dirty="0"/>
              <a:t>на </a:t>
            </a:r>
            <a:r>
              <a:rPr lang="bg-BG" sz="1600" b="0" dirty="0" smtClean="0"/>
              <a:t>нови </a:t>
            </a:r>
            <a:r>
              <a:rPr lang="bg-BG" sz="1600" b="0" dirty="0"/>
              <a:t>рискове. </a:t>
            </a:r>
            <a:r>
              <a:rPr lang="bg-BG" sz="1600" b="0" dirty="0" smtClean="0"/>
              <a:t>Той </a:t>
            </a:r>
            <a:r>
              <a:rPr lang="bg-BG" sz="1600" b="0" dirty="0"/>
              <a:t>спомага за осъществяването на плановете за риска и оценката на ефективността им. Това е постоянен процес в хода на проекта. С времето рисковете се променят, появяват се нови, някои очаквани рискове не се материализират. </a:t>
            </a:r>
            <a:r>
              <a:rPr lang="bg-BG" sz="1600" b="0" dirty="0" smtClean="0"/>
              <a:t>Доброто </a:t>
            </a:r>
            <a:r>
              <a:rPr lang="bg-BG" sz="1600" b="0" dirty="0"/>
              <a:t>наблюдение и контрол на рисковете дава информация, която подпомага взимането на ефективни решения преди материализирането на риска.</a:t>
            </a:r>
          </a:p>
          <a:p>
            <a:r>
              <a:rPr lang="bg-BG" sz="1600" b="0" dirty="0"/>
              <a:t>Контролът на риска може да включва избор на алтернативна стратегия, прибягване до резервен план, извършване на коригиращи действия или </a:t>
            </a:r>
            <a:r>
              <a:rPr lang="bg-BG" sz="1600" b="0" dirty="0" err="1"/>
              <a:t>пре-планиране</a:t>
            </a:r>
            <a:r>
              <a:rPr lang="bg-BG" sz="1600" b="0" dirty="0"/>
              <a:t> на проекта. </a:t>
            </a:r>
          </a:p>
          <a:p>
            <a:endParaRPr lang="bg-BG" altLang="en-US" sz="16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7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Процес по управление на риска</a:t>
            </a:r>
            <a:endParaRPr lang="en-US" alt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1052736"/>
            <a:ext cx="49688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Идентифициране на риска</a:t>
            </a:r>
            <a:endParaRPr lang="en-US" alt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ru-RU" altLang="en-US" dirty="0" smtClean="0"/>
              <a:t>10</a:t>
            </a:r>
            <a:r>
              <a:rPr lang="bg-BG" altLang="en-US" dirty="0" smtClean="0"/>
              <a:t>: </a:t>
            </a:r>
            <a:r>
              <a:rPr lang="bg-BG" altLang="en-US" dirty="0"/>
              <a:t>Управление на риска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640" y="1340768"/>
            <a:ext cx="7543800" cy="4800600"/>
          </a:xfrm>
        </p:spPr>
        <p:txBody>
          <a:bodyPr/>
          <a:lstStyle/>
          <a:p>
            <a:r>
              <a:rPr lang="bg-BG" sz="1600" b="0" dirty="0" smtClean="0"/>
              <a:t>Тази стъпка идентифицира потенциалните рискове на проекта. Основни методи за идентифициране на рисковете 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Периодична проверка и анализ на вътрешни и външни фактори, които имат пряка или косвена зависимост с резултатите от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Следене за възникване на събития, свързани с: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други проекти;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промени в законодателството;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отклонения от спецификациите;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предоставяне на информация, необходима на продукт на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взимане на решения;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отделени ресурси и внимание от участниците в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промени в процедурите;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техническата среда;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сигурност на информацията.</a:t>
            </a:r>
          </a:p>
          <a:p>
            <a:r>
              <a:rPr lang="bg-BG" sz="1600" b="0" dirty="0" smtClean="0"/>
              <a:t>Веднъж идентифицирани, рисковете се въвеждат в </a:t>
            </a:r>
            <a:r>
              <a:rPr lang="bg-BG" sz="1600" dirty="0" smtClean="0"/>
              <a:t>Регистъра на рисковете</a:t>
            </a:r>
            <a:r>
              <a:rPr lang="bg-BG" sz="1600" b="0" dirty="0" smtClean="0"/>
              <a:t> (</a:t>
            </a:r>
            <a:r>
              <a:rPr lang="bg-BG" sz="1600" b="0" dirty="0" err="1" smtClean="0"/>
              <a:t>Risk</a:t>
            </a:r>
            <a:r>
              <a:rPr lang="bg-BG" sz="1600" b="0" dirty="0" smtClean="0"/>
              <a:t> </a:t>
            </a:r>
            <a:r>
              <a:rPr lang="bg-BG" sz="1600" b="0" dirty="0" err="1" smtClean="0"/>
              <a:t>register</a:t>
            </a:r>
            <a:r>
              <a:rPr lang="bg-BG" sz="1600" b="0" dirty="0" smtClean="0"/>
              <a:t>). Той съдържа детайли за всички рискове, тяхната оценка, собственици и статус.</a:t>
            </a:r>
          </a:p>
          <a:p>
            <a:endParaRPr lang="bg-BG" sz="1600" b="0" dirty="0"/>
          </a:p>
        </p:txBody>
      </p:sp>
    </p:spTree>
    <p:extLst>
      <p:ext uri="{BB962C8B-B14F-4D97-AF65-F5344CB8AC3E}">
        <p14:creationId xmlns:p14="http://schemas.microsoft.com/office/powerpoint/2010/main" val="65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2494</Words>
  <Application>Microsoft Office PowerPoint</Application>
  <PresentationFormat>On-screen Show (4:3)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Управление на риска</vt:lpstr>
      <vt:lpstr>Управление на риска (2)</vt:lpstr>
      <vt:lpstr>Планиране и идентифициране на риска</vt:lpstr>
      <vt:lpstr>Анализ на риска</vt:lpstr>
      <vt:lpstr>Реакции и контрол на риска</vt:lpstr>
      <vt:lpstr>Процес по управление на риска</vt:lpstr>
      <vt:lpstr>Идентифициране на риска</vt:lpstr>
      <vt:lpstr>Оценка на риска</vt:lpstr>
      <vt:lpstr>Определяне на стратегии за управление на рисковете</vt:lpstr>
      <vt:lpstr>Избор на действие</vt:lpstr>
      <vt:lpstr>План за управление на риска</vt:lpstr>
      <vt:lpstr>Мониторинг и отчитане на риска</vt:lpstr>
      <vt:lpstr>Управление на постигнатата стойност</vt:lpstr>
      <vt:lpstr>Управление на постигнатата стойност (2)</vt:lpstr>
      <vt:lpstr>Управление на постигнатата стойност (3)</vt:lpstr>
      <vt:lpstr>Диаграма за оценка на стойността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222</cp:revision>
  <cp:lastPrinted>2001-08-30T21:48:01Z</cp:lastPrinted>
  <dcterms:created xsi:type="dcterms:W3CDTF">2001-07-30T14:50:21Z</dcterms:created>
  <dcterms:modified xsi:type="dcterms:W3CDTF">2021-01-04T11:16:48Z</dcterms:modified>
</cp:coreProperties>
</file>