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2"/>
  </p:notesMasterIdLst>
  <p:sldIdLst>
    <p:sldId id="258" r:id="rId2"/>
    <p:sldId id="312" r:id="rId3"/>
    <p:sldId id="320" r:id="rId4"/>
    <p:sldId id="323" r:id="rId5"/>
    <p:sldId id="324" r:id="rId6"/>
    <p:sldId id="321" r:id="rId7"/>
    <p:sldId id="326" r:id="rId8"/>
    <p:sldId id="325" r:id="rId9"/>
    <p:sldId id="327" r:id="rId10"/>
    <p:sldId id="328" r:id="rId11"/>
    <p:sldId id="329" r:id="rId12"/>
    <p:sldId id="335" r:id="rId13"/>
    <p:sldId id="330" r:id="rId14"/>
    <p:sldId id="331" r:id="rId15"/>
    <p:sldId id="332" r:id="rId16"/>
    <p:sldId id="333" r:id="rId17"/>
    <p:sldId id="339" r:id="rId18"/>
    <p:sldId id="334" r:id="rId19"/>
    <p:sldId id="336" r:id="rId20"/>
    <p:sldId id="337" r:id="rId21"/>
    <p:sldId id="338" r:id="rId22"/>
    <p:sldId id="340" r:id="rId23"/>
    <p:sldId id="341" r:id="rId24"/>
    <p:sldId id="343" r:id="rId25"/>
    <p:sldId id="342" r:id="rId26"/>
    <p:sldId id="344" r:id="rId27"/>
    <p:sldId id="345" r:id="rId28"/>
    <p:sldId id="346" r:id="rId29"/>
    <p:sldId id="347" r:id="rId30"/>
    <p:sldId id="32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93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7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4897B4CA-D91E-4EF6-80B6-8DAF88CE5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>
              <a:spcBef>
                <a:spcPct val="0"/>
              </a:spcBef>
            </a:pPr>
            <a:fld id="{9B010843-78BF-4AF1-BC9E-449372DC4686}" type="slidenum">
              <a:rPr lang="en-US" altLang="en-US" smtClean="0">
                <a:latin typeface="Times" pitchFamily="1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 smtClean="0">
              <a:latin typeface="Times" pitchFamily="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545F119-1766-4E61-814D-CBE997A4E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3C30-193C-4DB2-8F7F-21FBF18C1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6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53D42-8428-4047-89B3-5401345DB2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5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543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D60FB86-5A75-4401-94B8-EF561F20F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A8E0-21FA-44DD-A8C5-1DFBFE2FC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4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2B5AE2FA-392A-49A8-BB1D-2940D269F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F973A-35BC-4002-BBC7-B927EE44F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6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423AD-3DAE-4623-82FC-9A9196D3A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5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2109-55CC-436C-9010-9B8DC001F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6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4755-2D9D-4AC6-A7B5-390BBE9B7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2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90135-3A83-44E4-A24A-363D6987E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0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6021388"/>
            <a:ext cx="4937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8"/>
          <p:cNvGrpSpPr>
            <a:grpSpLocks/>
          </p:cNvGrpSpPr>
          <p:nvPr userDrawn="1"/>
        </p:nvGrpSpPr>
        <p:grpSpPr bwMode="auto">
          <a:xfrm>
            <a:off x="215900" y="1295400"/>
            <a:ext cx="1074738" cy="5281613"/>
            <a:chOff x="136" y="768"/>
            <a:chExt cx="677" cy="3327"/>
          </a:xfrm>
        </p:grpSpPr>
        <p:pic>
          <p:nvPicPr>
            <p:cNvPr id="1033" name="Picture 10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65F7554A-54AE-46C4-9FB0-BECBA24B7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vetoslav.enkov@gmail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enkov.com/sp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hyperlink" Target="mailto:enkov@uni-plovdiv.b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A2%D0%B5%D1%81%D1%82%D0%B2%D0%B0%D0%BD%D0%B5_%D0%BD%D0%B0_%D1%81%D0%BE%D1%84%D1%82%D1%83%D0%B5%D1%8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s_project/inde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914400" y="5492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1143000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600200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bg-BG" altLang="en-US" sz="3200" dirty="0">
                <a:solidFill>
                  <a:schemeClr val="tx2"/>
                </a:solidFill>
                <a:latin typeface="Arial" charset="0"/>
              </a:rPr>
              <a:t>Управление на Софтуерни Проекти</a:t>
            </a:r>
          </a:p>
          <a:p>
            <a:pPr algn="ctr">
              <a:spcBef>
                <a:spcPct val="0"/>
              </a:spcBef>
            </a:pPr>
            <a:r>
              <a:rPr lang="bg-BG" altLang="en-US" sz="2800" b="0" i="1" dirty="0">
                <a:solidFill>
                  <a:schemeClr val="tx2"/>
                </a:solidFill>
                <a:latin typeface="Arial" charset="0"/>
              </a:rPr>
              <a:t>доц. д-р Светослав Енков</a:t>
            </a:r>
            <a:endParaRPr lang="en-US" altLang="en-US" sz="2000" b="0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331913" y="1748408"/>
            <a:ext cx="7704137" cy="441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385763" indent="-19526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804863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223963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1643063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1002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557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014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471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/>
            <a:r>
              <a:rPr lang="bg-BG" altLang="en-US" sz="4000" dirty="0" smtClean="0"/>
              <a:t>Лекция 1</a:t>
            </a:r>
            <a:r>
              <a:rPr lang="en-US" altLang="en-US" sz="4000" dirty="0" smtClean="0"/>
              <a:t>1</a:t>
            </a:r>
            <a:r>
              <a:rPr lang="bg-BG" altLang="en-US" sz="4000" dirty="0" smtClean="0"/>
              <a:t>.</a:t>
            </a:r>
            <a:r>
              <a:rPr lang="en-US" altLang="en-US" sz="4000" dirty="0" smtClean="0"/>
              <a:t> </a:t>
            </a:r>
            <a:r>
              <a:rPr lang="bg-BG" altLang="en-US" sz="4000" dirty="0" smtClean="0"/>
              <a:t> </a:t>
            </a:r>
            <a:br>
              <a:rPr lang="bg-BG" altLang="en-US" sz="4000" dirty="0" smtClean="0"/>
            </a:br>
            <a:r>
              <a:rPr lang="bg-BG" sz="4000" i="1" dirty="0"/>
              <a:t>Управление </a:t>
            </a:r>
            <a:r>
              <a:rPr lang="bg-BG" sz="4000" i="1" dirty="0" smtClean="0"/>
              <a:t>на качеството</a:t>
            </a:r>
            <a:endParaRPr lang="bg-BG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Управление </a:t>
            </a:r>
            <a:r>
              <a:rPr lang="bg-BG" sz="2000" dirty="0"/>
              <a:t>на качеството. </a:t>
            </a: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Планиране</a:t>
            </a:r>
            <a:r>
              <a:rPr lang="bg-BG" sz="2000" dirty="0"/>
              <a:t>, осигуряване и контрол на качеството.</a:t>
            </a:r>
            <a:endParaRPr lang="bg-BG" sz="11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6381328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 smtClean="0"/>
              <a:t>Дисциплина за специалност Софтуерно Инженерство (редовно обучение) на ФМИ ПУ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Стандарти за управление на качеството</a:t>
            </a:r>
            <a:r>
              <a:rPr lang="bg-BG" altLang="en-US" sz="1200" b="1" dirty="0" smtClean="0"/>
              <a:t> (2)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364704"/>
            <a:ext cx="7543800" cy="4800600"/>
          </a:xfrm>
        </p:spPr>
        <p:txBody>
          <a:bodyPr/>
          <a:lstStyle/>
          <a:p>
            <a:r>
              <a:rPr lang="bg-BG" sz="1600" b="0" dirty="0" smtClean="0"/>
              <a:t>Важно място заема самата структура на стандарта </a:t>
            </a:r>
            <a:r>
              <a:rPr lang="bg-BG" sz="1600" b="0" dirty="0"/>
              <a:t>ISO 9001:2000</a:t>
            </a:r>
            <a:r>
              <a:rPr lang="bg-BG" sz="1600" b="0" dirty="0" smtClean="0"/>
              <a:t>.</a:t>
            </a:r>
          </a:p>
          <a:p>
            <a:r>
              <a:rPr lang="bg-BG" sz="1600" b="0" dirty="0" smtClean="0"/>
              <a:t>Състои се от следните раздели: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Въведение;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Област на приложение;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Препратки към други стандарти и понятия;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Система за управление на качеството;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Отговорности на ръководството;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Мениджмънт на ресурсите;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Реализиране на продукта;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Измерване, анализ и подобряване.</a:t>
            </a:r>
          </a:p>
          <a:p>
            <a:endParaRPr lang="bg-BG" sz="1600" b="0" dirty="0" smtClean="0"/>
          </a:p>
          <a:p>
            <a:r>
              <a:rPr lang="bg-BG" sz="1600" dirty="0" smtClean="0"/>
              <a:t>ISO 9001:2008</a:t>
            </a:r>
            <a:r>
              <a:rPr lang="bg-BG" sz="1600" b="0" dirty="0" smtClean="0"/>
              <a:t>  е международен стандарт, поставящ изискванията към системите за управление, като дадена организация трябва да демонстрира способността си да предоставя непрекъснато продукт/услуга, който да отговаря на клиентските и приложимите нормативни изисквания и да се стреми непрекъснато да повишава удовлетворението на клиента. </a:t>
            </a:r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76586"/>
            <a:ext cx="308730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i="1" dirty="0" smtClean="0"/>
              <a:t>Осигуряване на качеството</a:t>
            </a: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8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Стандарти за управление на качеството</a:t>
            </a:r>
            <a:r>
              <a:rPr lang="bg-BG" altLang="en-US" sz="1200" b="1" dirty="0" smtClean="0"/>
              <a:t> (3)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364704"/>
            <a:ext cx="7543800" cy="4800600"/>
          </a:xfrm>
        </p:spPr>
        <p:txBody>
          <a:bodyPr/>
          <a:lstStyle/>
          <a:p>
            <a:endParaRPr lang="bg-BG" sz="1800" b="0" dirty="0"/>
          </a:p>
          <a:p>
            <a:r>
              <a:rPr lang="bg-BG" sz="1800" b="0" dirty="0" smtClean="0"/>
              <a:t>Стандартът </a:t>
            </a:r>
            <a:r>
              <a:rPr lang="bg-BG" sz="1800" dirty="0"/>
              <a:t>ISO 9001:2008 </a:t>
            </a:r>
            <a:r>
              <a:rPr lang="bg-BG" sz="1800" dirty="0" smtClean="0"/>
              <a:t> </a:t>
            </a:r>
            <a:r>
              <a:rPr lang="bg-BG" sz="1800" b="0" dirty="0" smtClean="0"/>
              <a:t>се базира на осем основни принципа, които са гарант за успешно ръководене и функциониране на една организация: </a:t>
            </a:r>
          </a:p>
          <a:p>
            <a:endParaRPr lang="bg-BG" sz="18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Насоченост към клиента;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Лидерство;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Приобщаване на хората, работещи в организацията;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err="1" smtClean="0"/>
              <a:t>Процесен</a:t>
            </a:r>
            <a:r>
              <a:rPr lang="bg-BG" sz="1800" b="0" dirty="0" smtClean="0"/>
              <a:t> подход;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Системен подход за управление;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Непрекъснато подобряване;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Взимане на решение, основано на факти;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Взаимноизгодни отношения с доставчиците.</a:t>
            </a:r>
          </a:p>
          <a:p>
            <a:endParaRPr lang="bg-BG" altLang="en-US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76586"/>
            <a:ext cx="308730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i="1" dirty="0" smtClean="0"/>
              <a:t>Осигуряване на качеството</a:t>
            </a: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3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Системи за управление на качеството, базирани на процеси </a:t>
            </a:r>
            <a:r>
              <a:rPr lang="bg-BG" altLang="en-US" sz="1400" b="1" dirty="0" smtClean="0"/>
              <a:t>(диаграма)</a:t>
            </a:r>
            <a:endParaRPr lang="en-US" altLang="en-US" sz="1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76586"/>
            <a:ext cx="308730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i="1" dirty="0" smtClean="0"/>
              <a:t>Осигуряване на качеството</a:t>
            </a: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03" y="1628800"/>
            <a:ext cx="5868219" cy="384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Осигуряване на </a:t>
            </a:r>
            <a:br>
              <a:rPr lang="bg-BG" altLang="en-US" b="1" dirty="0" smtClean="0"/>
            </a:br>
            <a:r>
              <a:rPr lang="bg-BG" altLang="en-US" b="1" dirty="0" smtClean="0"/>
              <a:t>качеството на софтуера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364704"/>
            <a:ext cx="7543800" cy="4800600"/>
          </a:xfrm>
        </p:spPr>
        <p:txBody>
          <a:bodyPr/>
          <a:lstStyle/>
          <a:p>
            <a:r>
              <a:rPr lang="bg-BG" sz="1800" dirty="0" smtClean="0"/>
              <a:t>Софтуерното осигуряване на качеството</a:t>
            </a:r>
            <a:r>
              <a:rPr lang="bg-BG" sz="1800" b="0" dirty="0" smtClean="0"/>
              <a:t> (</a:t>
            </a:r>
            <a:r>
              <a:rPr lang="bg-BG" sz="1800" b="0" i="1" dirty="0" smtClean="0"/>
              <a:t>Software Quality </a:t>
            </a:r>
            <a:r>
              <a:rPr lang="bg-BG" sz="1800" b="0" i="1" dirty="0" err="1" smtClean="0"/>
              <a:t>Assurance</a:t>
            </a:r>
            <a:r>
              <a:rPr lang="bg-BG" sz="1800" b="0" i="1" dirty="0" smtClean="0"/>
              <a:t>, SQA</a:t>
            </a:r>
            <a:r>
              <a:rPr lang="bg-BG" sz="1800" b="0" dirty="0" smtClean="0"/>
              <a:t>) се състои от средства за наблюдение на процесите на софтуерното инженерство, както и методите, използвани за осигуряване на качеството. </a:t>
            </a:r>
          </a:p>
          <a:p>
            <a:endParaRPr lang="bg-BG" sz="1800" b="0" dirty="0"/>
          </a:p>
          <a:p>
            <a:r>
              <a:rPr lang="bg-BG" sz="1800" b="0" dirty="0" smtClean="0"/>
              <a:t>Методите, чрез които това се постига, са много и варират, като могат да включват осигуряване на съответствието с изискванията на един или повече стандарти като тези от групата </a:t>
            </a:r>
            <a:r>
              <a:rPr lang="en-US" sz="1800" b="0" dirty="0" smtClean="0"/>
              <a:t>ISO 9000</a:t>
            </a:r>
            <a:r>
              <a:rPr lang="bg-BG" sz="1800" b="0" dirty="0" smtClean="0"/>
              <a:t> или модели като </a:t>
            </a:r>
            <a:r>
              <a:rPr lang="en-US" sz="1800" b="0" dirty="0" smtClean="0"/>
              <a:t>CMMI.</a:t>
            </a:r>
          </a:p>
          <a:p>
            <a:r>
              <a:rPr lang="bg-BG" sz="1800" b="0" dirty="0" smtClean="0"/>
              <a:t>Според терминологията на</a:t>
            </a:r>
            <a:r>
              <a:rPr lang="en-US" sz="1800" b="0" dirty="0" smtClean="0"/>
              <a:t> IEEE</a:t>
            </a:r>
            <a:r>
              <a:rPr lang="bg-BG" sz="1800" b="0" dirty="0" smtClean="0"/>
              <a:t> качеството на софтуера се дефинира в две насоки: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степента, в която дадена система, компонент или процес отговаря на определените изисквания</a:t>
            </a:r>
            <a:r>
              <a:rPr lang="en-US" sz="1800" b="0" dirty="0" smtClean="0"/>
              <a:t>;</a:t>
            </a:r>
            <a:endParaRPr lang="bg-BG" sz="18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степента, в която дадена система, компонент или процес отговаря на клиентските (потребителски) потребности или очаквания.</a:t>
            </a:r>
          </a:p>
          <a:p>
            <a:endParaRPr lang="bg-BG" altLang="en-US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7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История на качеството на софтуера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364704"/>
            <a:ext cx="7543800" cy="4800600"/>
          </a:xfrm>
        </p:spPr>
        <p:txBody>
          <a:bodyPr/>
          <a:lstStyle/>
          <a:p>
            <a:r>
              <a:rPr lang="bg-BG" sz="1600" b="0" dirty="0" smtClean="0"/>
              <a:t>Разделението на термините „отстраняване на грешки“ и „тестване“ (изпитване) първоначално е представено от </a:t>
            </a:r>
            <a:r>
              <a:rPr lang="bg-BG" sz="1600" b="0" dirty="0" err="1" smtClean="0"/>
              <a:t>Glenford</a:t>
            </a:r>
            <a:r>
              <a:rPr lang="bg-BG" sz="1600" b="0" dirty="0" smtClean="0"/>
              <a:t> J. </a:t>
            </a:r>
            <a:r>
              <a:rPr lang="bg-BG" sz="1600" b="0" dirty="0" err="1" smtClean="0"/>
              <a:t>Myers</a:t>
            </a:r>
            <a:r>
              <a:rPr lang="bg-BG" sz="1600" b="0" dirty="0" smtClean="0"/>
              <a:t> през 1979 г. Той е смятал, че успешен тест е този, който успее да открие </a:t>
            </a:r>
            <a:r>
              <a:rPr lang="bg-BG" sz="1600" b="0" dirty="0" err="1" smtClean="0"/>
              <a:t>бъг</a:t>
            </a:r>
            <a:r>
              <a:rPr lang="bg-BG" sz="1600" b="0" dirty="0" smtClean="0"/>
              <a:t>. </a:t>
            </a:r>
          </a:p>
          <a:p>
            <a:endParaRPr lang="bg-BG" sz="1600" b="0" dirty="0"/>
          </a:p>
          <a:p>
            <a:r>
              <a:rPr lang="bg-BG" sz="1600" b="0" dirty="0" smtClean="0"/>
              <a:t>Софтуерната общност предлага да се разделят тези две фундаментални дейности и така </a:t>
            </a:r>
            <a:r>
              <a:rPr lang="bg-BG" sz="1600" b="0" dirty="0" err="1" smtClean="0"/>
              <a:t>Dave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Gelperin</a:t>
            </a:r>
            <a:r>
              <a:rPr lang="bg-BG" sz="1600" b="0" dirty="0" smtClean="0"/>
              <a:t> и </a:t>
            </a:r>
            <a:r>
              <a:rPr lang="bg-BG" sz="1600" b="0" dirty="0" err="1" smtClean="0"/>
              <a:t>William</a:t>
            </a:r>
            <a:r>
              <a:rPr lang="bg-BG" sz="1600" b="0" dirty="0" smtClean="0"/>
              <a:t> C. </a:t>
            </a:r>
            <a:r>
              <a:rPr lang="bg-BG" sz="1600" b="0" dirty="0" err="1" smtClean="0"/>
              <a:t>Hetzel</a:t>
            </a:r>
            <a:r>
              <a:rPr lang="bg-BG" sz="1600" b="0" dirty="0" smtClean="0"/>
              <a:t> класифицират през 1988 г. фазите и целите на софтуерното тестване, разделяйки ги на следните етапи: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До 1956 г. – дотогава тестването било асоциирано с </a:t>
            </a:r>
            <a:r>
              <a:rPr lang="bg-BG" sz="1600" b="0" dirty="0" err="1" smtClean="0"/>
              <a:t>дебъгването</a:t>
            </a:r>
            <a:r>
              <a:rPr lang="bg-BG" sz="1600" b="0" dirty="0" smtClean="0"/>
              <a:t> и не се правила разлика между двата термина;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1957 – 1978 г. – период на демонстрациите, когато тестването и </a:t>
            </a:r>
            <a:r>
              <a:rPr lang="bg-BG" sz="1600" b="0" dirty="0" err="1" smtClean="0"/>
              <a:t>дебъгването</a:t>
            </a:r>
            <a:r>
              <a:rPr lang="bg-BG" sz="1600" b="0" dirty="0" smtClean="0"/>
              <a:t> били изтъквани;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1979 – 1982 г. – „унищожителен“ период, когато главната цел била да се откриват грешки;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1983 – 1987 г. – този период е класифициран като период на оценка. Представя се терминът измерване на качеството;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1988 – 2000 г. – период на предотвратяване – тогава тестовете трябвало да покажат, че софтуерът покрива нужните критерии, засичат се грешки и се предотвратяват бъдещи такива.</a:t>
            </a:r>
          </a:p>
          <a:p>
            <a:endParaRPr lang="bg-BG" altLang="en-US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Роля на тестването на софтуера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364704"/>
            <a:ext cx="7543800" cy="4800600"/>
          </a:xfrm>
        </p:spPr>
        <p:txBody>
          <a:bodyPr/>
          <a:lstStyle/>
          <a:p>
            <a:r>
              <a:rPr lang="bg-BG" altLang="en-US" sz="1600" b="0" dirty="0" smtClean="0"/>
              <a:t>Основната цел на тестването е да се засекат максимален брой софтуерни дефекти, които впоследствие да се коригират. Тестването не гарантира, че крайният продукт ще функционира правилно във всякакви условия, но може да установи конкретно в кои случаи има проблем. Процесът за установяване на проблем често преминава през преглед на сорс-кода на програмата, както и стартирането ѝ в различни среди.</a:t>
            </a:r>
          </a:p>
          <a:p>
            <a:endParaRPr lang="bg-BG" altLang="en-US" sz="1600" b="0" dirty="0" smtClean="0"/>
          </a:p>
          <a:p>
            <a:r>
              <a:rPr lang="bg-BG" altLang="en-US" sz="1600" b="0" dirty="0" smtClean="0"/>
              <a:t>Всеки софтуерен продукт има целева аудитория. Например, софтуер, разработен за видео игри, е коренно различен от софтуер за банкова дейност. Ето защо, когато една компания инвестира в софтуерен продукт, нужно е да се установи дали той е подходящ за целевата аудитория, купувачите или другите заинтересовани страни. Тестването на софтуера е процес, който се опитва да направи тази оценка.</a:t>
            </a:r>
          </a:p>
          <a:p>
            <a:endParaRPr lang="bg-BG" sz="1400" dirty="0" smtClean="0"/>
          </a:p>
          <a:p>
            <a:r>
              <a:rPr lang="bg-BG" sz="1400" dirty="0" smtClean="0"/>
              <a:t>Разлика </a:t>
            </a:r>
            <a:r>
              <a:rPr lang="bg-BG" sz="1400" dirty="0"/>
              <a:t>между </a:t>
            </a:r>
            <a:r>
              <a:rPr lang="bg-BG" sz="1400" dirty="0" err="1"/>
              <a:t>дебъгване</a:t>
            </a:r>
            <a:r>
              <a:rPr lang="bg-BG" sz="1400" dirty="0"/>
              <a:t> и </a:t>
            </a:r>
            <a:r>
              <a:rPr lang="bg-BG" sz="1400" dirty="0" smtClean="0"/>
              <a:t>тестване:</a:t>
            </a:r>
            <a:endParaRPr lang="bg-BG" sz="140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400" dirty="0"/>
              <a:t>Тестване – дейност, която първоначално открива грешки в софтуера;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400" dirty="0" err="1"/>
              <a:t>Дебъгване</a:t>
            </a:r>
            <a:r>
              <a:rPr lang="bg-BG" sz="1400" dirty="0"/>
              <a:t> – дейност при разработването на софтуера, която анализира и премахва причините за грешките.</a:t>
            </a:r>
          </a:p>
          <a:p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5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Роля на тестването на софтуера</a:t>
            </a:r>
            <a:r>
              <a:rPr lang="bg-BG" altLang="en-US" sz="1200" b="1" dirty="0" smtClean="0"/>
              <a:t> (2)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364704"/>
            <a:ext cx="7543800" cy="4800600"/>
          </a:xfrm>
        </p:spPr>
        <p:txBody>
          <a:bodyPr/>
          <a:lstStyle/>
          <a:p>
            <a:endParaRPr lang="bg-BG" altLang="en-US" sz="1600" b="0" dirty="0" smtClean="0"/>
          </a:p>
          <a:p>
            <a:r>
              <a:rPr lang="bg-BG" altLang="en-US" sz="1600" b="0" dirty="0" smtClean="0"/>
              <a:t>Най-общо ролята на тестването може да се разграничи на: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редуциране риска от проблеми;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намаляване в дългосрочен план на разходите, свързани с грешки;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допринасяне за качеството на софтуера;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помага за постигане на съответствие със стандартите:</a:t>
            </a:r>
          </a:p>
          <a:p>
            <a:pPr marL="1090613" lvl="2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договорни или законови изисквания;</a:t>
            </a:r>
          </a:p>
          <a:p>
            <a:pPr marL="1090613" lvl="2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промишлени стандарти.</a:t>
            </a:r>
          </a:p>
          <a:p>
            <a:endParaRPr lang="bg-BG" altLang="en-US" sz="1600" b="0" dirty="0" smtClean="0"/>
          </a:p>
          <a:p>
            <a:r>
              <a:rPr lang="bg-BG" altLang="en-US" sz="1600" b="0" dirty="0" smtClean="0"/>
              <a:t>Други ползи от тестването са: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тестването може да увеличи доверието в качеството на софтуера, ако установи незначителни или никакви грешки;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при наличието на дефекти, качеството на продукта се увеличава при отстраняването на дефектите;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извлечените поуки от предишни грешки подобряват бъдещите резултати.</a:t>
            </a:r>
          </a:p>
          <a:p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Карта с всички процеси, съпътстващи осигуряването на качеството</a:t>
            </a:r>
            <a:endParaRPr lang="bg-BG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364704"/>
            <a:ext cx="7543800" cy="4800600"/>
          </a:xfrm>
        </p:spPr>
        <p:txBody>
          <a:bodyPr/>
          <a:lstStyle/>
          <a:p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3074" name="Picture 2" descr="https://upload.wikimedia.org/wikipedia/commons/8/88/%D0%9E%D1%81%D0%B8%D0%B3.%D0%BA%D0%B0%D1%87%D0%B5%D1%81%D1%82%D0%B2%D0%BE%D1%82%D0%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7391"/>
            <a:ext cx="7738078" cy="45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88224" y="5805264"/>
            <a:ext cx="18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Ivanntakov</a:t>
            </a:r>
            <a:r>
              <a:rPr lang="en-US" sz="1200" dirty="0"/>
              <a:t> / Public domain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29245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Процес на тестване на софтуера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268760"/>
            <a:ext cx="7543800" cy="4800600"/>
          </a:xfrm>
        </p:spPr>
        <p:txBody>
          <a:bodyPr/>
          <a:lstStyle/>
          <a:p>
            <a:r>
              <a:rPr lang="bg-BG" sz="1600" b="0" dirty="0" smtClean="0"/>
              <a:t>Тестването като понятие може да се дефинира в две насоки: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1" dirty="0" smtClean="0"/>
              <a:t>процес на изпитване на софтуера</a:t>
            </a:r>
            <a:r>
              <a:rPr lang="bg-BG" sz="1600" b="0" dirty="0" smtClean="0"/>
              <a:t> – за установяване дали са покрити посочените изисквания и за откриване на грешки;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1" dirty="0" smtClean="0"/>
              <a:t>процес на анализиране на софтуерен продукт</a:t>
            </a:r>
            <a:r>
              <a:rPr lang="bg-BG" sz="1600" b="0" dirty="0" smtClean="0"/>
              <a:t> – за откриване на разликите между съществуващите и необходимите условия (т.е. „</a:t>
            </a:r>
            <a:r>
              <a:rPr lang="bg-BG" sz="1600" b="0" dirty="0" err="1" smtClean="0"/>
              <a:t>бъгове</a:t>
            </a:r>
            <a:r>
              <a:rPr lang="bg-BG" sz="1600" b="0" dirty="0" smtClean="0"/>
              <a:t>“) и за оценка на функциите на продукта.</a:t>
            </a:r>
          </a:p>
          <a:p>
            <a:r>
              <a:rPr lang="bg-BG" sz="1600" b="0" dirty="0" smtClean="0"/>
              <a:t>Основните документи, използвани в процеса на тестването, са: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1" dirty="0" smtClean="0"/>
              <a:t>Тест-стратегия</a:t>
            </a:r>
            <a:r>
              <a:rPr lang="bg-BG" sz="1600" b="0" dirty="0" smtClean="0"/>
              <a:t> – задава общите цели на фирмено ниво. Например: определя се програма за автоматичното тестване, видове тестване и други;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1" dirty="0" smtClean="0"/>
              <a:t>Тест-план</a:t>
            </a:r>
            <a:r>
              <a:rPr lang="bg-BG" sz="1600" b="0" dirty="0" smtClean="0"/>
              <a:t> – дефинира цялостната стратегия на тестването за даден проект; изготвя се от тест-мениджъра.</a:t>
            </a:r>
          </a:p>
          <a:p>
            <a:r>
              <a:rPr lang="bg-BG" sz="1600" b="0" dirty="0" smtClean="0"/>
              <a:t>Тест-мениджърът определя екипите и взаимоотношенията между тях, както и разпределението на задачите за дадения проект. </a:t>
            </a:r>
          </a:p>
          <a:p>
            <a:r>
              <a:rPr lang="bg-BG" sz="1600" b="0" dirty="0" smtClean="0"/>
              <a:t>От друга страна тестването може да се определи като процесът на работа на дадена система или компонент при специфични условия, при което резултатите се наблюдават или записват и се дава оценка на някои страни на системата или компонента. </a:t>
            </a:r>
          </a:p>
          <a:p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1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Методи на тестване на софтуера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268760"/>
            <a:ext cx="7543800" cy="4800600"/>
          </a:xfrm>
        </p:spPr>
        <p:txBody>
          <a:bodyPr/>
          <a:lstStyle/>
          <a:p>
            <a:r>
              <a:rPr lang="bg-BG" sz="1800" b="0" dirty="0" smtClean="0"/>
              <a:t>Софтуерните методи за тестване традиционно се разделят на </a:t>
            </a:r>
            <a:r>
              <a:rPr lang="bg-BG" sz="1800" b="0" dirty="0" err="1" smtClean="0"/>
              <a:t>White</a:t>
            </a:r>
            <a:r>
              <a:rPr lang="bg-BG" sz="1800" b="0" dirty="0" smtClean="0"/>
              <a:t> </a:t>
            </a:r>
            <a:r>
              <a:rPr lang="bg-BG" sz="1800" b="0" dirty="0" err="1" smtClean="0"/>
              <a:t>Box</a:t>
            </a:r>
            <a:r>
              <a:rPr lang="bg-BG" sz="1800" b="0" dirty="0" smtClean="0"/>
              <a:t> и Black </a:t>
            </a:r>
            <a:r>
              <a:rPr lang="bg-BG" sz="1800" b="0" dirty="0" err="1" smtClean="0"/>
              <a:t>Box</a:t>
            </a:r>
            <a:r>
              <a:rPr lang="bg-BG" sz="1800" b="0" dirty="0" smtClean="0"/>
              <a:t> тестване. Тези два метода се използват за описване на подхода на QA инженерите при проектиране на тестовете. </a:t>
            </a:r>
          </a:p>
          <a:p>
            <a:r>
              <a:rPr lang="bg-BG" sz="1800" dirty="0" err="1" smtClean="0"/>
              <a:t>White</a:t>
            </a:r>
            <a:r>
              <a:rPr lang="bg-BG" sz="1800" dirty="0" smtClean="0"/>
              <a:t> </a:t>
            </a:r>
            <a:r>
              <a:rPr lang="bg-BG" sz="1800" dirty="0" err="1" smtClean="0"/>
              <a:t>Box</a:t>
            </a:r>
            <a:r>
              <a:rPr lang="bg-BG" sz="1800" b="0" dirty="0" smtClean="0"/>
              <a:t> тества вътрешната структура или работата на програмата, но не и нейната функционалност. Въпреки че този метод на изпитване може да разкрие много грешки или проблеми, той не може да открие неимплементирани части или липсващи изисквания в кода.</a:t>
            </a:r>
          </a:p>
          <a:p>
            <a:r>
              <a:rPr lang="bg-BG" sz="1800" b="0" dirty="0" smtClean="0"/>
              <a:t>Техниките, използвани в </a:t>
            </a:r>
            <a:r>
              <a:rPr lang="bg-BG" sz="1800" b="0" dirty="0" err="1" smtClean="0"/>
              <a:t>White</a:t>
            </a:r>
            <a:r>
              <a:rPr lang="bg-BG" sz="1800" b="0" dirty="0" smtClean="0"/>
              <a:t> </a:t>
            </a:r>
            <a:r>
              <a:rPr lang="bg-BG" sz="1800" b="0" dirty="0" err="1" smtClean="0"/>
              <a:t>Box</a:t>
            </a:r>
            <a:r>
              <a:rPr lang="bg-BG" sz="1800" b="0" dirty="0" smtClean="0"/>
              <a:t> </a:t>
            </a:r>
            <a:r>
              <a:rPr lang="bg-BG" sz="1800" b="0" dirty="0" err="1" smtClean="0"/>
              <a:t>Test</a:t>
            </a:r>
            <a:r>
              <a:rPr lang="bg-BG" sz="1800" b="0" dirty="0" smtClean="0"/>
              <a:t>, включват: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API </a:t>
            </a:r>
            <a:r>
              <a:rPr lang="bg-BG" sz="1600" b="0" dirty="0" err="1" smtClean="0"/>
              <a:t>testing</a:t>
            </a:r>
            <a:r>
              <a:rPr lang="bg-BG" sz="1600" b="0" dirty="0" smtClean="0"/>
              <a:t> (програмен интерфейс на приложения) – тестване на приложение, използващо публичния и частния </a:t>
            </a:r>
            <a:r>
              <a:rPr lang="bg-BG" sz="1600" b="0" dirty="0" err="1" smtClean="0"/>
              <a:t>APIs</a:t>
            </a:r>
            <a:r>
              <a:rPr lang="bg-BG" sz="1600" dirty="0"/>
              <a:t>;</a:t>
            </a:r>
            <a:endParaRPr lang="bg-BG" sz="16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err="1" smtClean="0"/>
              <a:t>Code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coverage</a:t>
            </a:r>
            <a:r>
              <a:rPr lang="bg-BG" sz="1600" b="0" dirty="0" smtClean="0"/>
              <a:t> – създаване на тестове, за да се отговаря на някои критерии за код покритие (например: създава се тест, за да се изпълни програмата поне веднъж);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err="1" smtClean="0"/>
              <a:t>Fault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injection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methods</a:t>
            </a:r>
            <a:r>
              <a:rPr lang="bg-BG" sz="1600" b="0" dirty="0" smtClean="0"/>
              <a:t> – умишлено се въвеждат грешки, за да се прецени ефективността на изпитване;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err="1" smtClean="0"/>
              <a:t>Mutation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testing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methods</a:t>
            </a:r>
            <a:r>
              <a:rPr lang="bg-BG" sz="1600" b="0" dirty="0" smtClean="0"/>
              <a:t> и </a:t>
            </a:r>
            <a:r>
              <a:rPr lang="bg-BG" sz="1600" b="0" dirty="0" err="1" smtClean="0"/>
              <a:t>Static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testing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methods</a:t>
            </a:r>
            <a:r>
              <a:rPr lang="bg-BG" sz="1600" b="0" dirty="0" smtClean="0"/>
              <a:t>.</a:t>
            </a:r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2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За връзка с лектора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2000" dirty="0" smtClean="0"/>
              <a:t>	доц. д-р Светослав Енков</a:t>
            </a:r>
          </a:p>
          <a:p>
            <a:endParaRPr lang="bg-BG" sz="2000" b="0" dirty="0"/>
          </a:p>
          <a:p>
            <a:r>
              <a:rPr lang="bg-BG" sz="2000" b="0" dirty="0" smtClean="0"/>
              <a:t>	катедра Компютърна Информатика, ФМИ</a:t>
            </a:r>
            <a:r>
              <a:rPr lang="en-US" sz="2000" b="0" dirty="0" smtClean="0"/>
              <a:t>, </a:t>
            </a:r>
            <a:r>
              <a:rPr lang="bg-BG" sz="2000" b="0" dirty="0" smtClean="0"/>
              <a:t>ПУ, </a:t>
            </a:r>
            <a:r>
              <a:rPr lang="bg-BG" sz="2000" b="0" dirty="0" err="1" smtClean="0"/>
              <a:t>каб</a:t>
            </a:r>
            <a:r>
              <a:rPr lang="bg-BG" sz="2000" b="0" dirty="0" smtClean="0"/>
              <a:t>. 437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endParaRPr lang="bg-BG" sz="2000" dirty="0" smtClean="0"/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US" sz="2000">
                <a:hlinkClick r:id="rId2"/>
              </a:rPr>
              <a:t>http://www.enkov.com/spm</a:t>
            </a:r>
            <a:r>
              <a:rPr lang="en-US" sz="200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bg-BG" sz="1600" b="0" dirty="0" smtClean="0"/>
              <a:t>За кореспонденция, използвайте:</a:t>
            </a:r>
            <a:endParaRPr lang="bg-BG" sz="1600" dirty="0" smtClean="0"/>
          </a:p>
          <a:p>
            <a:pPr marL="0" indent="0">
              <a:buNone/>
            </a:pPr>
            <a:r>
              <a:rPr lang="bg-BG" sz="2000" dirty="0">
                <a:sym typeface="Wingdings"/>
              </a:rPr>
              <a:t>	</a:t>
            </a:r>
            <a:r>
              <a:rPr lang="bg-BG" sz="2000" dirty="0" smtClean="0">
                <a:sym typeface="Wingdings"/>
              </a:rPr>
              <a:t></a:t>
            </a:r>
            <a:r>
              <a:rPr lang="en-US" sz="2000" dirty="0" smtClean="0">
                <a:sym typeface="Wingdings"/>
              </a:rPr>
              <a:t> </a:t>
            </a:r>
            <a:r>
              <a:rPr lang="bg-BG" sz="2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hlinkClick r:id="rId3"/>
              </a:rPr>
              <a:t>svetoslav.enkov@gmail.com</a:t>
            </a:r>
            <a:r>
              <a:rPr lang="en-US" sz="1800" dirty="0" smtClean="0">
                <a:solidFill>
                  <a:srgbClr val="00B0F0"/>
                </a:solidFill>
              </a:rPr>
              <a:t>       </a:t>
            </a:r>
            <a:r>
              <a:rPr lang="en-US" sz="1800" dirty="0" smtClean="0">
                <a:solidFill>
                  <a:srgbClr val="00B0F0"/>
                </a:solidFill>
                <a:hlinkClick r:id="rId4"/>
              </a:rPr>
              <a:t>enkov@uni-plovdiv.bg</a:t>
            </a:r>
            <a:r>
              <a:rPr lang="en-US" sz="1800" dirty="0" smtClean="0"/>
              <a:t> </a:t>
            </a:r>
            <a:endParaRPr lang="bg-BG" sz="1800" dirty="0" smtClean="0"/>
          </a:p>
          <a:p>
            <a:pPr marL="0" indent="0">
              <a:buNone/>
            </a:pPr>
            <a:r>
              <a:rPr lang="bg-BG" sz="2000" dirty="0" smtClean="0"/>
              <a:t>                    </a:t>
            </a:r>
          </a:p>
          <a:p>
            <a:pPr marL="0" indent="0">
              <a:buNone/>
            </a:pPr>
            <a:r>
              <a:rPr lang="bg-BG" sz="2000" dirty="0"/>
              <a:t>	 </a:t>
            </a:r>
            <a:r>
              <a:rPr lang="bg-BG" sz="2000" dirty="0" smtClean="0"/>
              <a:t>     </a:t>
            </a:r>
            <a:r>
              <a:rPr lang="en-US" sz="2000" dirty="0" smtClean="0"/>
              <a:t>Svetoslav </a:t>
            </a:r>
            <a:r>
              <a:rPr lang="en-US" sz="2000" dirty="0" err="1" smtClean="0"/>
              <a:t>Enkov</a:t>
            </a:r>
            <a:r>
              <a:rPr lang="en-US" sz="2000" dirty="0" smtClean="0"/>
              <a:t>     </a:t>
            </a:r>
            <a:r>
              <a:rPr lang="bg-BG" sz="2000" dirty="0" smtClean="0"/>
              <a:t>   </a:t>
            </a:r>
            <a:r>
              <a:rPr lang="en-US" sz="2000" dirty="0" smtClean="0"/>
              <a:t>0887 429 709 </a:t>
            </a:r>
            <a:r>
              <a:rPr lang="bg-BG" sz="2000" dirty="0" smtClean="0"/>
              <a:t>   </a:t>
            </a:r>
            <a:r>
              <a:rPr lang="en-US" sz="2000" dirty="0" smtClean="0"/>
              <a:t>  </a:t>
            </a:r>
            <a:r>
              <a:rPr lang="bg-BG" sz="2000" dirty="0" smtClean="0"/>
              <a:t>     </a:t>
            </a:r>
            <a:r>
              <a:rPr lang="en-US" sz="2000" dirty="0" smtClean="0"/>
              <a:t> shark67</a:t>
            </a:r>
            <a:endParaRPr lang="bg-BG" sz="2000" dirty="0" smtClean="0"/>
          </a:p>
          <a:p>
            <a:endParaRPr lang="bg-BG" altLang="en-US" sz="2000" dirty="0" smtClean="0"/>
          </a:p>
          <a:p>
            <a:r>
              <a:rPr lang="bg-BG" altLang="en-US" sz="2000" dirty="0"/>
              <a:t>	</a:t>
            </a:r>
            <a:r>
              <a:rPr lang="bg-BG" altLang="en-US" sz="2000" b="0" dirty="0" smtClean="0"/>
              <a:t>консултации в кабинета само след уговорка</a:t>
            </a:r>
            <a:r>
              <a:rPr lang="en-US" altLang="en-US" sz="2000" b="0" dirty="0" smtClean="0"/>
              <a:t/>
            </a:r>
            <a:br>
              <a:rPr lang="en-US" altLang="en-US" sz="2000" b="0" dirty="0" smtClean="0"/>
            </a:br>
            <a:r>
              <a:rPr lang="bg-BG" altLang="en-US" sz="2000" b="0" dirty="0" smtClean="0"/>
              <a:t>	(предпочитан начин – </a:t>
            </a:r>
            <a:r>
              <a:rPr lang="en-US" altLang="en-US" b="0" dirty="0" smtClean="0"/>
              <a:t>online </a:t>
            </a:r>
            <a:r>
              <a:rPr lang="bg-BG" altLang="en-US" sz="2000" b="0" dirty="0" smtClean="0"/>
              <a:t>консултиране)</a:t>
            </a: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</a:t>
            </a:r>
            <a:r>
              <a:rPr lang="bg-BG" altLang="en-US" dirty="0"/>
              <a:t>ФМИ ПУ, доц. д-р Св. Енков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81" y="4593390"/>
            <a:ext cx="32385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59" y="4581168"/>
            <a:ext cx="36000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8" y="4576395"/>
            <a:ext cx="141442" cy="3240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Методи на тестване на софтуера </a:t>
            </a:r>
            <a:r>
              <a:rPr lang="bg-BG" altLang="en-US" sz="1200" b="1" dirty="0" smtClean="0"/>
              <a:t>(2)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268760"/>
            <a:ext cx="7543800" cy="4800600"/>
          </a:xfrm>
        </p:spPr>
        <p:txBody>
          <a:bodyPr/>
          <a:lstStyle/>
          <a:p>
            <a:endParaRPr lang="bg-BG" sz="1800" dirty="0" smtClean="0"/>
          </a:p>
          <a:p>
            <a:r>
              <a:rPr lang="bg-BG" sz="1800" dirty="0" smtClean="0"/>
              <a:t>Black </a:t>
            </a:r>
            <a:r>
              <a:rPr lang="bg-BG" sz="1800" dirty="0" err="1" smtClean="0"/>
              <a:t>Box</a:t>
            </a:r>
            <a:r>
              <a:rPr lang="bg-BG" sz="1800" b="0" dirty="0" smtClean="0"/>
              <a:t> разглежда функционалността, без тестващият QA инженер да знае дали е правилна имплементацията. Тестващият е наясно само с това, което програмата е трябвало да направи, а не как го прави. Black </a:t>
            </a:r>
            <a:r>
              <a:rPr lang="bg-BG" sz="1800" b="0" dirty="0" err="1" smtClean="0"/>
              <a:t>Box</a:t>
            </a:r>
            <a:r>
              <a:rPr lang="bg-BG" sz="1800" b="0" dirty="0" smtClean="0"/>
              <a:t> тестове имат за цел да тестват функционалността на софтуера в съответствие със зададените изисквания. Това ниво на изпитване обикновено изисква задълбочени тестове. След това се проверява дали за даден вход изходната стойност (или поведение) е: „</a:t>
            </a:r>
            <a:r>
              <a:rPr lang="bg-BG" sz="1800" b="0" dirty="0" err="1" smtClean="0"/>
              <a:t>е</a:t>
            </a:r>
            <a:r>
              <a:rPr lang="bg-BG" sz="1800" b="0" dirty="0" smtClean="0"/>
              <a:t>“ или: „не е“ същата като очакваната стойност, определена в теста.</a:t>
            </a:r>
          </a:p>
          <a:p>
            <a:endParaRPr lang="bg-BG" sz="1800" b="0" dirty="0" smtClean="0"/>
          </a:p>
          <a:p>
            <a:r>
              <a:rPr lang="bg-BG" sz="1800" b="0" dirty="0" smtClean="0"/>
              <a:t>Съществува и трети метод на тестване: </a:t>
            </a:r>
          </a:p>
          <a:p>
            <a:r>
              <a:rPr lang="bg-BG" sz="1800" dirty="0" err="1" smtClean="0"/>
              <a:t>Grey-Box</a:t>
            </a:r>
            <a:r>
              <a:rPr lang="bg-BG" sz="1800" b="0" dirty="0" smtClean="0"/>
              <a:t> включва познаване на вътрешните структури от данни и алгоритми. Тестващият не се изисква да има пълен достъп до изходния код на софтуера. Използва се, когато има тест на два интегрирани модула с код, писани от различни разработчици.</a:t>
            </a:r>
          </a:p>
          <a:p>
            <a:endParaRPr lang="bg-BG" altLang="en-US" sz="1800" b="0" dirty="0" smtClean="0"/>
          </a:p>
          <a:p>
            <a:endParaRPr lang="bg-BG" altLang="en-US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9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Методи на тестване на софтуера </a:t>
            </a:r>
            <a:r>
              <a:rPr lang="bg-BG" altLang="en-US" sz="1200" b="1" dirty="0" smtClean="0"/>
              <a:t>(3)</a:t>
            </a:r>
            <a:endParaRPr lang="en-US" altLang="en-US" sz="1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2050" name="Picture 2" descr="TestMethod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748" y="1366889"/>
            <a:ext cx="5680590" cy="436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6296" y="5877272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Ddraganov003 / Public domain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3761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7 принципа на тестване на софтуера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268760"/>
            <a:ext cx="7543800" cy="48006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bg-BG" sz="1600" b="0" dirty="0" smtClean="0"/>
          </a:p>
          <a:p>
            <a:pPr marL="342900" indent="-342900">
              <a:buFont typeface="+mj-lt"/>
              <a:buAutoNum type="arabicPeriod"/>
            </a:pPr>
            <a:r>
              <a:rPr lang="bg-BG" sz="1600" b="0" dirty="0" smtClean="0"/>
              <a:t>Тестването показва наличието на дефекти – т.е. тестването не доказва липсата на дефекти;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600" b="0" dirty="0" smtClean="0"/>
              <a:t>Изчерпателно тестване е невъзможно – според ресурсите (време, хардуер и т.н.) се избират подходящите тестове;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600" b="0" dirty="0" smtClean="0"/>
              <a:t>Ранно тестване – тестването трябва да започне колкото се може на по-ранен етап – спестяват се време и разходи;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600" b="0" dirty="0" smtClean="0"/>
              <a:t>Групиране на грешките – обикновено малък брой модули съдържат по-големият процент дефекти;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600" b="0" dirty="0" smtClean="0"/>
              <a:t>„Пестицид“ парадокса – повтарящите се тестове губят своята ефективност, което налага постоянната промяна на тестовете;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600" b="0" dirty="0" smtClean="0"/>
              <a:t>Тестването зависи от контекста на софтуера – различният софтуер се тества по различен начин, например, един сайт за електронна търговия се тества по съвсем различен начин от софтуер за авиацията;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600" b="0" dirty="0" smtClean="0"/>
              <a:t>Заблудата „липса на грешки“ – дори да бъдат намерени и отстранени грешките в софтуера, това не означава, че софтуерът ще бъде използваем и ще отговаря на нуждите на клиента.</a:t>
            </a:r>
          </a:p>
          <a:p>
            <a:endParaRPr lang="bg-BG" altLang="en-US" sz="1800" dirty="0" smtClean="0"/>
          </a:p>
          <a:p>
            <a:endParaRPr lang="bg-BG" altLang="en-US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3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Основни етапи, дейности и цели</a:t>
            </a:r>
            <a:br>
              <a:rPr lang="bg-BG" altLang="en-US" b="1" dirty="0" smtClean="0"/>
            </a:br>
            <a:r>
              <a:rPr lang="bg-BG" altLang="en-US" b="1" dirty="0" smtClean="0"/>
              <a:t>при тестване на софтуера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220758"/>
            <a:ext cx="7543800" cy="4800600"/>
          </a:xfrm>
        </p:spPr>
        <p:txBody>
          <a:bodyPr/>
          <a:lstStyle/>
          <a:p>
            <a:r>
              <a:rPr lang="bg-BG" sz="1800" b="0" dirty="0" smtClean="0"/>
              <a:t>Основни етапи и дейности:</a:t>
            </a:r>
          </a:p>
          <a:p>
            <a:pPr marL="728663" lvl="1" indent="-342900">
              <a:buFont typeface="+mj-lt"/>
              <a:buAutoNum type="arabicPeriod"/>
            </a:pPr>
            <a:r>
              <a:rPr lang="bg-BG" sz="1800" b="0" dirty="0" smtClean="0"/>
              <a:t>Планиране и контрол;</a:t>
            </a:r>
          </a:p>
          <a:p>
            <a:pPr marL="728663" lvl="1" indent="-342900">
              <a:buFont typeface="+mj-lt"/>
              <a:buAutoNum type="arabicPeriod"/>
            </a:pPr>
            <a:r>
              <a:rPr lang="bg-BG" sz="1800" b="0" dirty="0" smtClean="0"/>
              <a:t>Избиране на условията за тестването;</a:t>
            </a:r>
          </a:p>
          <a:p>
            <a:pPr marL="728663" lvl="1" indent="-342900">
              <a:buFont typeface="+mj-lt"/>
              <a:buAutoNum type="arabicPeriod"/>
            </a:pPr>
            <a:r>
              <a:rPr lang="bg-BG" sz="1800" b="0" dirty="0" smtClean="0"/>
              <a:t>Проектиране и изпълнение на случаите за тестване;</a:t>
            </a:r>
          </a:p>
          <a:p>
            <a:pPr marL="728663" lvl="1" indent="-342900">
              <a:buFont typeface="+mj-lt"/>
              <a:buAutoNum type="arabicPeriod"/>
            </a:pPr>
            <a:r>
              <a:rPr lang="bg-BG" sz="1800" b="0" dirty="0" smtClean="0"/>
              <a:t>Проверка на резултатите;</a:t>
            </a:r>
          </a:p>
          <a:p>
            <a:pPr marL="728663" lvl="1" indent="-342900">
              <a:buFont typeface="+mj-lt"/>
              <a:buAutoNum type="arabicPeriod"/>
            </a:pPr>
            <a:r>
              <a:rPr lang="bg-BG" sz="1800" b="0" dirty="0" smtClean="0"/>
              <a:t>Оценяване на критериите за изход от програмата;</a:t>
            </a:r>
          </a:p>
          <a:p>
            <a:pPr marL="728663" lvl="1" indent="-342900">
              <a:buFont typeface="+mj-lt"/>
              <a:buAutoNum type="arabicPeriod"/>
            </a:pPr>
            <a:r>
              <a:rPr lang="bg-BG" sz="1800" b="0" dirty="0" smtClean="0"/>
              <a:t>Докладване за процеса на тестване и състоянието на тестваната система;</a:t>
            </a:r>
          </a:p>
          <a:p>
            <a:pPr marL="728663" lvl="1" indent="-342900">
              <a:buFont typeface="+mj-lt"/>
              <a:buAutoNum type="arabicPeriod"/>
            </a:pPr>
            <a:r>
              <a:rPr lang="bg-BG" sz="1800" b="0" dirty="0" smtClean="0"/>
              <a:t>Финализиране или завършване на заключителните действия.</a:t>
            </a:r>
          </a:p>
          <a:p>
            <a:pPr marL="342900" indent="-342900">
              <a:buFont typeface="+mj-lt"/>
              <a:buAutoNum type="arabicPeriod"/>
            </a:pPr>
            <a:endParaRPr lang="bg-BG" sz="1800" b="0" dirty="0"/>
          </a:p>
          <a:p>
            <a:r>
              <a:rPr lang="bg-BG" sz="1800" b="0" dirty="0" smtClean="0"/>
              <a:t>Основни цели при тестването: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Намиране на дефекти, грешки и </a:t>
            </a:r>
            <a:r>
              <a:rPr lang="bg-BG" sz="1800" b="0" dirty="0" err="1" smtClean="0"/>
              <a:t>бъгове</a:t>
            </a:r>
            <a:r>
              <a:rPr lang="bg-BG" sz="1800" b="0" dirty="0" smtClean="0"/>
              <a:t>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Натрупване на увереност относно нивото на качеството;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Предоставяне на информация за вземане на решения;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Предпазва от бъдещи дефекти.</a:t>
            </a:r>
          </a:p>
          <a:p>
            <a:pPr marL="342900" indent="-342900">
              <a:buFont typeface="+mj-lt"/>
              <a:buAutoNum type="arabicPeriod"/>
            </a:pPr>
            <a:endParaRPr lang="bg-BG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6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Етапи на тестовия процес (диаграма)</a:t>
            </a:r>
            <a:endParaRPr lang="en-US" altLang="en-US" sz="1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4098" name="Picture 2" descr="Етапи на тестовия проце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460236" cy="450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44208" y="5733256"/>
            <a:ext cx="1921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Стилиян Кънчев / </a:t>
            </a:r>
            <a:r>
              <a:rPr lang="en-US" sz="1400" dirty="0"/>
              <a:t>CC0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4203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Видове тестване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268760"/>
            <a:ext cx="7543800" cy="4800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Инсталационно тестване – показва дали системата е правилно инсталирана спрямо клиентския хардуер.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Тест за съвместимост – тества се дали продуктът е съвместим със средата, в която ще се ползва. Проверява се дали няма да има конфликт с някоя друга програма, инсталирана на системата.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„Разумно тестване“ и „</a:t>
            </a:r>
            <a:r>
              <a:rPr lang="bg-BG" sz="1800" b="0" dirty="0" err="1" smtClean="0"/>
              <a:t>Пушачен</a:t>
            </a:r>
            <a:r>
              <a:rPr lang="bg-BG" sz="1800" b="0" dirty="0" smtClean="0"/>
              <a:t> тест“ (</a:t>
            </a:r>
            <a:r>
              <a:rPr lang="bg-BG" sz="1800" b="0" dirty="0" err="1" smtClean="0"/>
              <a:t>Smoke</a:t>
            </a:r>
            <a:r>
              <a:rPr lang="bg-BG" sz="1800" b="0" dirty="0" smtClean="0"/>
              <a:t> </a:t>
            </a:r>
            <a:r>
              <a:rPr lang="bg-BG" sz="1800" b="0" dirty="0" err="1" smtClean="0"/>
              <a:t>test</a:t>
            </a:r>
            <a:r>
              <a:rPr lang="bg-BG" sz="1800" b="0" dirty="0" smtClean="0"/>
              <a:t>) – разумното тестване определя дали може да се пристъпи към по-нататъшно тестване. </a:t>
            </a:r>
            <a:r>
              <a:rPr lang="bg-BG" sz="1800" b="0" dirty="0" err="1" smtClean="0"/>
              <a:t>Пушачния</a:t>
            </a:r>
            <a:r>
              <a:rPr lang="bg-BG" sz="1800" b="0" dirty="0" smtClean="0"/>
              <a:t> тест се използва, за да се намери дали има сериозни софтуерни проблеми, преди по-нататъшни действия.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Регресивно тестване – показва дали има съществуващи </a:t>
            </a:r>
            <a:r>
              <a:rPr lang="bg-BG" sz="1800" b="0" dirty="0" err="1" smtClean="0"/>
              <a:t>бъгове</a:t>
            </a:r>
            <a:r>
              <a:rPr lang="bg-BG" sz="1800" b="0" dirty="0" smtClean="0"/>
              <a:t> при добавянето на нов код. Ако програмата допреди е работила коректно и изведнъж започнат да се появяват проблеми, се използва регресивното тестване за откриване на проблема.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Приемно тестване – извършва се от клиента, на негова машина. Клиента използва </a:t>
            </a:r>
            <a:r>
              <a:rPr lang="bg-BG" sz="1800" b="0" dirty="0" err="1" smtClean="0"/>
              <a:t>Пушачен</a:t>
            </a:r>
            <a:r>
              <a:rPr lang="bg-BG" sz="1800" b="0" dirty="0" smtClean="0"/>
              <a:t> тест, за да открие дали има някакви несъответствия в софтуера, спрямо неговите изисквания.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9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Видове тестване </a:t>
            </a:r>
            <a:r>
              <a:rPr lang="bg-BG" altLang="en-US" sz="1200" b="1" dirty="0" smtClean="0"/>
              <a:t>(2)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268760"/>
            <a:ext cx="7543800" cy="4800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Алфа тестване – сформира се отбор от тестери, представяйки си, че са крайния клиент. Това е първичен тест, след който следва Бета тестване.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Бета тестване – използва се след Алфа тестването. Софтуера се предоставя на лица извън програмния отбор, за да може да се вземе </a:t>
            </a:r>
            <a:r>
              <a:rPr lang="bg-BG" sz="1800" b="0" dirty="0" err="1" smtClean="0"/>
              <a:t>фийдбек</a:t>
            </a:r>
            <a:r>
              <a:rPr lang="bg-BG" sz="1800" b="0" dirty="0" smtClean="0"/>
              <a:t> и от тях.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Функциониращо срещу нефункциониращо тестване – функциониращото тестване се използва, когато дадена операция има конкретен резултат. Тества се дали резултата отговаря на документацията на софтуера. Нефункциониращото тестване се използва в случаи, когато програмата има непредвидимо поведение.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Разрушително тестване – използва се, за да се види, дали програмата работи коректно в условия на грешка. Умишлено се причинява грешка, след което се наблюдава поведението на софтуера.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1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Видове тестване </a:t>
            </a:r>
            <a:r>
              <a:rPr lang="bg-BG" altLang="en-US" sz="1200" b="1" dirty="0" smtClean="0"/>
              <a:t>(3)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196752"/>
            <a:ext cx="7543800" cy="4800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700" b="0" dirty="0" smtClean="0"/>
              <a:t>Тестване на изпълнението – тества се скоростта на изпълнение в конкретна среда. Работи се с големи по обем данни, също се симулира работа в стресова среда.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700" b="0" dirty="0" smtClean="0"/>
              <a:t>Потребителско тестване – тества се дали интерфейса на програмата е достатъчно разбираем.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700" b="0" dirty="0" smtClean="0"/>
              <a:t>Тестване за достъпност – използва се, за да се провери дали всякакви среди са подходящи за програмата и дали всеки потребител би могъл да ползва програмата.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700" b="0" dirty="0" smtClean="0"/>
              <a:t>Тест по сигурността – важен тест, който предотвратява бъдещи опити за злонамерени действия срещу програмата. Много важен тест, когато се работи с поверителна информация.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700" b="0" dirty="0" smtClean="0"/>
              <a:t>Интернационализация и локализация – тест, който проверява дали софтуера би работил нормално в различна часова зона, на друг език (без да има превод, само с </a:t>
            </a:r>
            <a:r>
              <a:rPr lang="bg-BG" sz="1700" b="0" dirty="0" err="1" smtClean="0"/>
              <a:t>псевдо-локализация</a:t>
            </a:r>
            <a:r>
              <a:rPr lang="bg-BG" sz="1700" b="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700" b="0" dirty="0" smtClean="0"/>
              <a:t>Развиващ тест – използва се още преди софтуера да се предостави на QA за тест. Премахват се множество грешки, оправят се синхронизации – по този начин QA имат по-малко работа, така се спестяват време и разходи.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6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Автоматизирано тестване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60648" y="1292696"/>
            <a:ext cx="7543800" cy="4800600"/>
          </a:xfrm>
        </p:spPr>
        <p:txBody>
          <a:bodyPr/>
          <a:lstStyle/>
          <a:p>
            <a:r>
              <a:rPr lang="bg-BG" sz="1800" b="0" dirty="0" smtClean="0"/>
              <a:t>Чрез </a:t>
            </a:r>
            <a:r>
              <a:rPr lang="bg-BG" sz="1800" b="0" dirty="0"/>
              <a:t>софтуера за автоматизирано тестване се проверяват за </a:t>
            </a:r>
            <a:r>
              <a:rPr lang="bg-BG" sz="1800" b="0" dirty="0" err="1"/>
              <a:t>бъгове</a:t>
            </a:r>
            <a:r>
              <a:rPr lang="bg-BG" sz="1800" b="0" dirty="0"/>
              <a:t> множество еднотипни задачи. Използвайки такъв </a:t>
            </a:r>
            <a:r>
              <a:rPr lang="bg-BG" sz="1800" b="0" dirty="0" smtClean="0"/>
              <a:t>софтуер, </a:t>
            </a:r>
            <a:r>
              <a:rPr lang="bg-BG" sz="1800" b="0" dirty="0"/>
              <a:t>се намалява времето и усилията за тестване. Недостатъците на този софтуер са невъзможността на автоматизираната програма да оцени удобството за потребителя и откриването само на </a:t>
            </a:r>
            <a:r>
              <a:rPr lang="bg-BG" sz="1800" b="0" dirty="0" err="1" smtClean="0"/>
              <a:t>бъговете</a:t>
            </a:r>
            <a:r>
              <a:rPr lang="bg-BG" sz="1800" b="0" dirty="0" smtClean="0"/>
              <a:t>, които са </a:t>
            </a:r>
            <a:r>
              <a:rPr lang="bg-BG" sz="1800" b="0" dirty="0"/>
              <a:t>включени за тестване. </a:t>
            </a:r>
          </a:p>
          <a:p>
            <a:endParaRPr lang="bg-BG" sz="1800" b="0" dirty="0" smtClean="0"/>
          </a:p>
          <a:p>
            <a:r>
              <a:rPr lang="en-US" sz="1800" b="0" dirty="0" smtClean="0"/>
              <a:t>Selenium </a:t>
            </a:r>
            <a:r>
              <a:rPr lang="bg-BG" sz="1800" b="0" dirty="0"/>
              <a:t>е </a:t>
            </a:r>
            <a:r>
              <a:rPr lang="en-US" sz="1800" b="0" dirty="0" err="1"/>
              <a:t>javascript</a:t>
            </a:r>
            <a:r>
              <a:rPr lang="en-US" sz="1800" b="0" dirty="0"/>
              <a:t> </a:t>
            </a:r>
            <a:r>
              <a:rPr lang="bg-BG" sz="1800" b="0" dirty="0"/>
              <a:t>базиран софтуер за тестване на уеб приложения. Тестовете които използва </a:t>
            </a:r>
            <a:r>
              <a:rPr lang="en-US" sz="1800" b="0" dirty="0"/>
              <a:t>Selenium </a:t>
            </a:r>
            <a:r>
              <a:rPr lang="bg-BG" sz="1800" b="0" dirty="0"/>
              <a:t>могат да бъдат на езиците </a:t>
            </a:r>
            <a:r>
              <a:rPr lang="en-US" sz="1800" b="0" dirty="0"/>
              <a:t>C#, PHP, Java, Ruby, Python, Perl, </a:t>
            </a:r>
            <a:r>
              <a:rPr lang="en-US" sz="1800" b="0" dirty="0" err="1"/>
              <a:t>Javascript</a:t>
            </a:r>
            <a:r>
              <a:rPr lang="en-US" sz="1800" b="0" dirty="0"/>
              <a:t>. Selenium </a:t>
            </a:r>
            <a:r>
              <a:rPr lang="bg-BG" sz="1800" b="0" dirty="0"/>
              <a:t>софтуерът има различни </a:t>
            </a:r>
            <a:r>
              <a:rPr lang="bg-BG" sz="1800" b="0" dirty="0" smtClean="0"/>
              <a:t>разновидности (</a:t>
            </a:r>
            <a:r>
              <a:rPr lang="en-US" sz="1800" b="0" dirty="0" smtClean="0"/>
              <a:t>Selenium </a:t>
            </a:r>
            <a:r>
              <a:rPr lang="en-US" sz="1800" b="0" dirty="0"/>
              <a:t>WebDriver, Selenium Grid, Selenium Remote Control, Selenium IDE). </a:t>
            </a:r>
            <a:endParaRPr lang="bg-BG" sz="1800" b="0" dirty="0" smtClean="0"/>
          </a:p>
          <a:p>
            <a:r>
              <a:rPr lang="en-US" sz="1800" b="0" dirty="0" smtClean="0"/>
              <a:t>Selenium IDE</a:t>
            </a:r>
            <a:r>
              <a:rPr lang="bg-BG" sz="1800" b="0" dirty="0" smtClean="0"/>
              <a:t>,</a:t>
            </a:r>
            <a:r>
              <a:rPr lang="en-US" sz="1800" b="0" dirty="0" smtClean="0"/>
              <a:t> </a:t>
            </a:r>
            <a:r>
              <a:rPr lang="bg-BG" sz="1800" b="0" dirty="0" smtClean="0"/>
              <a:t>например, </a:t>
            </a:r>
            <a:r>
              <a:rPr lang="bg-BG" sz="1800" b="0" dirty="0"/>
              <a:t>се инсталира като приставка и </a:t>
            </a:r>
            <a:r>
              <a:rPr lang="bg-BG" sz="1800" b="0" dirty="0" smtClean="0"/>
              <a:t>работи, </a:t>
            </a:r>
            <a:r>
              <a:rPr lang="bg-BG" sz="1800" b="0" dirty="0"/>
              <a:t>използвайки браузъра </a:t>
            </a:r>
            <a:r>
              <a:rPr lang="en-US" sz="1800" b="0" dirty="0"/>
              <a:t>Mozilla Firefox. </a:t>
            </a:r>
            <a:endParaRPr lang="bg-BG" sz="1800" b="0" dirty="0" smtClean="0"/>
          </a:p>
          <a:p>
            <a:r>
              <a:rPr lang="en-US" sz="1800" b="0" dirty="0" smtClean="0"/>
              <a:t>Selenium </a:t>
            </a:r>
            <a:r>
              <a:rPr lang="en-US" sz="1800" b="0" dirty="0"/>
              <a:t>Grid </a:t>
            </a:r>
            <a:r>
              <a:rPr lang="bg-BG" sz="1800" b="0" dirty="0"/>
              <a:t>дава възможността за тестване под различни браузъри и операционни системи. </a:t>
            </a:r>
          </a:p>
          <a:p>
            <a:endParaRPr lang="bg-BG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/>
              <a:t>Софтуерно осигуряване на качеството</a:t>
            </a:r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3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Тестване на софтуера (детайли)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60648" y="1292696"/>
            <a:ext cx="7543800" cy="4800600"/>
          </a:xfrm>
        </p:spPr>
        <p:txBody>
          <a:bodyPr/>
          <a:lstStyle/>
          <a:p>
            <a:r>
              <a:rPr lang="bg-BG" sz="1800" b="0" dirty="0" smtClean="0"/>
              <a:t>За повече детайли, може да разгледате страницата в </a:t>
            </a:r>
            <a:r>
              <a:rPr lang="en-US" sz="1800" b="0" dirty="0" smtClean="0"/>
              <a:t>Wikipedia </a:t>
            </a:r>
            <a:r>
              <a:rPr lang="bg-BG" sz="1800" b="0" dirty="0" smtClean="0"/>
              <a:t>за</a:t>
            </a:r>
          </a:p>
          <a:p>
            <a:r>
              <a:rPr lang="bg-BG" sz="1800" b="0" dirty="0" smtClean="0"/>
              <a:t>Тестване на софтуера и по-конкретно следните точки:</a:t>
            </a:r>
          </a:p>
          <a:p>
            <a:endParaRPr lang="bg-BG" sz="1800" b="0" dirty="0" smtClean="0"/>
          </a:p>
          <a:p>
            <a:pPr marL="190500" lvl="1" indent="0">
              <a:buNone/>
            </a:pPr>
            <a:r>
              <a:rPr lang="bg-BG" sz="1400" b="0" dirty="0" smtClean="0"/>
              <a:t>3. Методи за тестване</a:t>
            </a:r>
          </a:p>
          <a:p>
            <a:pPr marL="190500" lvl="1" indent="0">
              <a:buNone/>
            </a:pPr>
            <a:r>
              <a:rPr lang="bg-BG" sz="1400" b="0" dirty="0" smtClean="0"/>
              <a:t>    3.1 Статични и динамични тестове</a:t>
            </a:r>
          </a:p>
          <a:p>
            <a:pPr marL="190500" lvl="1" indent="0">
              <a:buNone/>
            </a:pPr>
            <a:r>
              <a:rPr lang="bg-BG" sz="1400" b="0" dirty="0" smtClean="0"/>
              <a:t>    3.2 Принципът на кутията</a:t>
            </a:r>
          </a:p>
          <a:p>
            <a:pPr marL="190500" lvl="1" indent="0">
              <a:buNone/>
            </a:pPr>
            <a:r>
              <a:rPr lang="bg-BG" sz="1400" b="0" dirty="0" smtClean="0"/>
              <a:t>3.2.2 Затворена кутия (</a:t>
            </a:r>
            <a:r>
              <a:rPr lang="bg-BG" sz="1400" b="0" dirty="0" err="1" smtClean="0"/>
              <a:t>Black-Box</a:t>
            </a:r>
            <a:r>
              <a:rPr lang="bg-BG" sz="1400" b="0" dirty="0" smtClean="0"/>
              <a:t>)</a:t>
            </a:r>
          </a:p>
          <a:p>
            <a:pPr marL="190500" lvl="1" indent="0">
              <a:buNone/>
            </a:pPr>
            <a:r>
              <a:rPr lang="bg-BG" sz="1400" b="0" dirty="0" smtClean="0"/>
              <a:t>3.2.3 Частично отворена кутия (</a:t>
            </a:r>
            <a:r>
              <a:rPr lang="bg-BG" sz="1400" b="0" dirty="0" err="1" smtClean="0"/>
              <a:t>Grey-box</a:t>
            </a:r>
            <a:r>
              <a:rPr lang="bg-BG" sz="1400" b="0" dirty="0" smtClean="0"/>
              <a:t>)</a:t>
            </a:r>
          </a:p>
          <a:p>
            <a:pPr marL="190500" lvl="1" indent="0">
              <a:buNone/>
            </a:pPr>
            <a:endParaRPr lang="bg-BG" sz="1400" b="0" dirty="0" smtClean="0"/>
          </a:p>
          <a:p>
            <a:pPr marL="190500" lvl="1" indent="0">
              <a:buNone/>
            </a:pPr>
            <a:r>
              <a:rPr lang="bg-BG" sz="1400" b="0" dirty="0" smtClean="0"/>
              <a:t>4. Нива на тестване</a:t>
            </a:r>
          </a:p>
          <a:p>
            <a:pPr marL="190500" lvl="1" indent="0">
              <a:buNone/>
            </a:pPr>
            <a:r>
              <a:rPr lang="bg-BG" sz="1400" b="0" dirty="0" smtClean="0"/>
              <a:t>    4.1 Тестове на ниво отделни градивни единици (</a:t>
            </a:r>
            <a:r>
              <a:rPr lang="bg-BG" sz="1400" b="0" dirty="0" err="1" smtClean="0"/>
              <a:t>unit</a:t>
            </a:r>
            <a:r>
              <a:rPr lang="bg-BG" sz="1400" b="0" dirty="0" smtClean="0"/>
              <a:t> </a:t>
            </a:r>
            <a:r>
              <a:rPr lang="bg-BG" sz="1400" b="0" dirty="0" err="1" smtClean="0"/>
              <a:t>testing</a:t>
            </a:r>
            <a:r>
              <a:rPr lang="bg-BG" sz="1400" b="0" dirty="0" smtClean="0"/>
              <a:t>)</a:t>
            </a:r>
          </a:p>
          <a:p>
            <a:pPr marL="190500" lvl="1" indent="0">
              <a:buNone/>
            </a:pPr>
            <a:r>
              <a:rPr lang="bg-BG" sz="1400" b="0" dirty="0" smtClean="0"/>
              <a:t>    4.2 Тестове на ниво интеграция (</a:t>
            </a:r>
            <a:r>
              <a:rPr lang="bg-BG" sz="1400" b="0" dirty="0" err="1" smtClean="0"/>
              <a:t>Integration</a:t>
            </a:r>
            <a:r>
              <a:rPr lang="bg-BG" sz="1400" b="0" dirty="0" smtClean="0"/>
              <a:t> </a:t>
            </a:r>
            <a:r>
              <a:rPr lang="bg-BG" sz="1400" b="0" dirty="0" err="1" smtClean="0"/>
              <a:t>testing</a:t>
            </a:r>
            <a:r>
              <a:rPr lang="bg-BG" sz="1400" b="0" dirty="0" smtClean="0"/>
              <a:t>)</a:t>
            </a:r>
          </a:p>
          <a:p>
            <a:pPr marL="190500" lvl="1" indent="0">
              <a:buNone/>
            </a:pPr>
            <a:r>
              <a:rPr lang="bg-BG" sz="1400" b="0" dirty="0" smtClean="0"/>
              <a:t>    4.3 Тестове на системно ниво (</a:t>
            </a:r>
            <a:r>
              <a:rPr lang="bg-BG" sz="1400" b="0" dirty="0" err="1" smtClean="0"/>
              <a:t>System</a:t>
            </a:r>
            <a:r>
              <a:rPr lang="bg-BG" sz="1400" b="0" dirty="0" smtClean="0"/>
              <a:t> </a:t>
            </a:r>
            <a:r>
              <a:rPr lang="bg-BG" sz="1400" b="0" dirty="0" err="1" smtClean="0"/>
              <a:t>testing</a:t>
            </a:r>
            <a:r>
              <a:rPr lang="bg-BG" sz="1400" b="0" dirty="0" smtClean="0"/>
              <a:t>)</a:t>
            </a:r>
          </a:p>
          <a:p>
            <a:pPr marL="190500" lvl="1" indent="0">
              <a:buNone/>
            </a:pPr>
            <a:r>
              <a:rPr lang="bg-BG" sz="1400" b="0" dirty="0" smtClean="0"/>
              <a:t>    4.4 Приемни тестове (</a:t>
            </a:r>
            <a:r>
              <a:rPr lang="bg-BG" sz="1400" b="0" dirty="0" err="1" smtClean="0"/>
              <a:t>Acceptance</a:t>
            </a:r>
            <a:r>
              <a:rPr lang="bg-BG" sz="1400" b="0" dirty="0" smtClean="0"/>
              <a:t> </a:t>
            </a:r>
            <a:r>
              <a:rPr lang="bg-BG" sz="1400" b="0" dirty="0" err="1" smtClean="0"/>
              <a:t>testing</a:t>
            </a:r>
            <a:r>
              <a:rPr lang="bg-BG" sz="1400" b="0" dirty="0" smtClean="0"/>
              <a:t>)</a:t>
            </a:r>
          </a:p>
          <a:p>
            <a:pPr marL="190500" lvl="1" indent="0">
              <a:buNone/>
            </a:pPr>
            <a:endParaRPr lang="bg-BG" sz="1400" b="0" dirty="0" smtClean="0"/>
          </a:p>
          <a:p>
            <a:pPr marL="190500" lvl="1" indent="0">
              <a:buNone/>
            </a:pPr>
            <a:r>
              <a:rPr lang="bg-BG" sz="1400" b="0" dirty="0" smtClean="0"/>
              <a:t>5. Видове тестове</a:t>
            </a:r>
          </a:p>
          <a:p>
            <a:pPr marL="190500" lvl="1" indent="0">
              <a:buNone/>
            </a:pPr>
            <a:r>
              <a:rPr lang="bg-BG" sz="1400" b="0" dirty="0" smtClean="0"/>
              <a:t>6. Процес на тестване</a:t>
            </a:r>
            <a:endParaRPr lang="bg-BG" sz="1400" dirty="0"/>
          </a:p>
          <a:p>
            <a:pPr marL="190500" lvl="1" indent="0" algn="r">
              <a:buNone/>
            </a:pPr>
            <a:endParaRPr lang="bg-BG" sz="600" dirty="0" smtClean="0">
              <a:hlinkClick r:id="rId2"/>
            </a:endParaRPr>
          </a:p>
          <a:p>
            <a:pPr marL="190500" lvl="1" indent="0" algn="r">
              <a:buNone/>
            </a:pPr>
            <a:r>
              <a:rPr lang="en-US" sz="600" dirty="0" smtClean="0">
                <a:hlinkClick r:id="rId2"/>
              </a:rPr>
              <a:t>https</a:t>
            </a:r>
            <a:r>
              <a:rPr lang="en-US" sz="600" dirty="0">
                <a:hlinkClick r:id="rId2"/>
              </a:rPr>
              <a:t>://bg.wikipedia.org/wiki/%D0%A2%D0%B5%D1%81%D1%82%D0%B2%D0%B0%D0%BD%D0%B5_%D0%BD%D0%B0_%</a:t>
            </a:r>
            <a:r>
              <a:rPr lang="en-US" sz="600" dirty="0" smtClean="0">
                <a:hlinkClick r:id="rId2"/>
              </a:rPr>
              <a:t>D1%81%D0%BE%D1%84%D1%82%D1%83%D0%B5%D1%80</a:t>
            </a:r>
            <a:r>
              <a:rPr lang="bg-BG" sz="600" dirty="0" smtClean="0"/>
              <a:t> </a:t>
            </a:r>
            <a:endParaRPr lang="bg-BG" sz="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63999" y="6376586"/>
            <a:ext cx="339603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dirty="0" smtClean="0"/>
              <a:t>Тестване на софтуера</a:t>
            </a:r>
            <a:endParaRPr lang="bg-BG" b="1" dirty="0"/>
          </a:p>
          <a:p>
            <a:pPr>
              <a:defRPr/>
            </a:pP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5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Дефиниция за качество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99592" y="1341438"/>
            <a:ext cx="7543800" cy="4800600"/>
          </a:xfrm>
        </p:spPr>
        <p:txBody>
          <a:bodyPr/>
          <a:lstStyle/>
          <a:p>
            <a:r>
              <a:rPr lang="bg-BG" sz="1800" b="0" dirty="0" smtClean="0"/>
              <a:t>Американското общество за качество дефинира качеството с две значения: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характеристиките на продукт или услуга, които са породени от техните възможности да задоволят установени или подразбиращи се нужди;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продукт или услуга без недостатъци.</a:t>
            </a:r>
          </a:p>
          <a:p>
            <a:endParaRPr lang="bg-BG" sz="1800" b="0" dirty="0" smtClean="0"/>
          </a:p>
          <a:p>
            <a:r>
              <a:rPr lang="bg-BG" sz="1800" b="0" dirty="0" smtClean="0"/>
              <a:t>Качеството на продукт или услуга се отнася към разбирането </a:t>
            </a:r>
            <a:r>
              <a:rPr lang="bg-BG" sz="1800" b="0" smtClean="0"/>
              <a:t>на </a:t>
            </a:r>
            <a:r>
              <a:rPr lang="bg-BG" sz="1800" b="0" smtClean="0"/>
              <a:t>степента, </a:t>
            </a:r>
            <a:r>
              <a:rPr lang="bg-BG" sz="1800" b="0" dirty="0" smtClean="0"/>
              <a:t>до която продукта или услугата покрива очакванията на клиента. Качеството няма специфично значение</a:t>
            </a:r>
            <a:r>
              <a:rPr lang="en-US" sz="1800" b="0" dirty="0" smtClean="0"/>
              <a:t>,</a:t>
            </a:r>
            <a:r>
              <a:rPr lang="bg-BG" sz="1800" b="0" dirty="0" smtClean="0"/>
              <a:t> ако не е свързано с определена функция и/или обект. Качеството е осезаем, условен и субективен атрибут. </a:t>
            </a:r>
          </a:p>
          <a:p>
            <a:r>
              <a:rPr lang="bg-BG" sz="1800" b="0" dirty="0" smtClean="0"/>
              <a:t>В индустрията се твърди, че качеството води до продуктивност. Подобрената продуктивност е източник на приходи, възможност за работа и технологични нововъведения. </a:t>
            </a:r>
          </a:p>
          <a:p>
            <a:endParaRPr lang="bg-BG" altLang="en-US" sz="18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90372" y="6376586"/>
            <a:ext cx="308730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i="1" dirty="0" smtClean="0"/>
              <a:t>Качество (бизнес)</a:t>
            </a:r>
            <a:endParaRPr lang="bg-BG" b="1" i="1" dirty="0"/>
          </a:p>
        </p:txBody>
      </p:sp>
    </p:spTree>
    <p:extLst>
      <p:ext uri="{BB962C8B-B14F-4D97-AF65-F5344CB8AC3E}">
        <p14:creationId xmlns:p14="http://schemas.microsoft.com/office/powerpoint/2010/main" val="2014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dirty="0" smtClean="0"/>
              <a:t>Литература (обща към всички лекции)</a:t>
            </a:r>
            <a:endParaRPr lang="en-US" alt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88640" y="1341438"/>
            <a:ext cx="7543800" cy="480060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b="0" dirty="0" smtClean="0"/>
              <a:t>Project </a:t>
            </a:r>
            <a:r>
              <a:rPr lang="en-US" sz="1800" b="0" dirty="0"/>
              <a:t>Management Institute, A Guide to the Project Management Body of Knowledge (PMBOK® Guide)–Sixth Edition, 2017.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Adolfo </a:t>
            </a:r>
            <a:r>
              <a:rPr lang="en-US" sz="1800" b="0" dirty="0" err="1"/>
              <a:t>Villafiorita</a:t>
            </a:r>
            <a:r>
              <a:rPr lang="en-US" sz="1800" b="0" dirty="0"/>
              <a:t>, Introduction to Software Project Management, </a:t>
            </a:r>
            <a:r>
              <a:rPr lang="en-US" sz="1800" b="0" dirty="0" err="1"/>
              <a:t>Auerbach</a:t>
            </a:r>
            <a:r>
              <a:rPr lang="en-US" sz="1800" b="0" dirty="0"/>
              <a:t> Publications, 2014.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Anna P. Murray, The Complete Software Project Manager, 1st Edition, Wiley, 2016.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Robert K. </a:t>
            </a:r>
            <a:r>
              <a:rPr lang="en-US" sz="1800" b="0" dirty="0" err="1"/>
              <a:t>Wysocki</a:t>
            </a:r>
            <a:r>
              <a:rPr lang="en-US" sz="1800" b="0" dirty="0"/>
              <a:t>, Effective Project Management: Traditional, Agile, Extreme, 7th Edition, Wiley, 2013.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Bob Hughes, Mike </a:t>
            </a:r>
            <a:r>
              <a:rPr lang="en-US" sz="1800" b="0" dirty="0" err="1"/>
              <a:t>Cotterell</a:t>
            </a:r>
            <a:r>
              <a:rPr lang="en-US" sz="1800" b="0" dirty="0"/>
              <a:t>, Software Project Management, 5th edition, McGraw-Hill Education, 2009.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Per Kroll, Philippe </a:t>
            </a:r>
            <a:r>
              <a:rPr lang="en-US" sz="1800" b="0" dirty="0" err="1"/>
              <a:t>Kruchten</a:t>
            </a:r>
            <a:r>
              <a:rPr lang="en-US" sz="1800" b="0" dirty="0"/>
              <a:t>, Grady </a:t>
            </a:r>
            <a:r>
              <a:rPr lang="en-US" sz="1800" b="0" dirty="0" err="1"/>
              <a:t>Booch</a:t>
            </a:r>
            <a:r>
              <a:rPr lang="en-US" sz="1800" b="0" dirty="0"/>
              <a:t>, The Rational Unified Process Made Easy, Addison-Wesley, 2003.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Walker Royce, Software Project Management: A Unified Framework, Addison-Wesley, 1998.</a:t>
            </a:r>
          </a:p>
          <a:p>
            <a:pPr marL="342900" indent="-342900">
              <a:buFont typeface="+mj-lt"/>
              <a:buAutoNum type="arabicPeriod"/>
            </a:pPr>
            <a:r>
              <a:rPr lang="bg-BG" altLang="en-US" sz="1800" b="0" dirty="0"/>
              <a:t>Ръководство за </a:t>
            </a:r>
            <a:r>
              <a:rPr lang="en-US" altLang="en-US" sz="1800" b="0" dirty="0"/>
              <a:t>MS Project 2013 - </a:t>
            </a:r>
            <a:r>
              <a:rPr lang="en-US" altLang="en-US" sz="1200" b="0" dirty="0">
                <a:hlinkClick r:id="rId2"/>
              </a:rPr>
              <a:t>https://www.tutorialspoint.com/ms_project/index.htm</a:t>
            </a:r>
            <a:endParaRPr lang="en-US" altLang="en-US" sz="1200" b="0" dirty="0"/>
          </a:p>
          <a:p>
            <a:endParaRPr lang="en-US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81328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bg-BG" altLang="en-US" dirty="0" smtClean="0"/>
              <a:t>Литература за ползване</a:t>
            </a: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24CA-3347-4845-977D-482A64641D4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</p:spTree>
    <p:extLst>
      <p:ext uri="{BB962C8B-B14F-4D97-AF65-F5344CB8AC3E}">
        <p14:creationId xmlns:p14="http://schemas.microsoft.com/office/powerpoint/2010/main" val="29266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качеството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196752"/>
            <a:ext cx="7543800" cy="4800600"/>
          </a:xfrm>
        </p:spPr>
        <p:txBody>
          <a:bodyPr/>
          <a:lstStyle/>
          <a:p>
            <a:r>
              <a:rPr lang="bg-BG" sz="2000" b="0" dirty="0"/>
              <a:t>Целта на процесите по управление на качеството е да бъдат задоволени нуждите, заради които се реализира проектът. </a:t>
            </a:r>
            <a:endParaRPr lang="bg-BG" sz="2000" b="0" dirty="0" smtClean="0"/>
          </a:p>
          <a:p>
            <a:endParaRPr lang="bg-BG" sz="2000" b="0" dirty="0" smtClean="0"/>
          </a:p>
          <a:p>
            <a:r>
              <a:rPr lang="bg-BG" sz="2000" b="0" dirty="0" smtClean="0"/>
              <a:t>Тези </a:t>
            </a:r>
            <a:r>
              <a:rPr lang="bg-BG" sz="2000" b="0" dirty="0"/>
              <a:t>процеси включват всички дейности от цялостното управление на проекта, които определят политиката, целите и отговорностите по качеството и ги осъществяват чрез планиране на качеството, гарантиране на качеството, качествен контрол и подобряване на качеството в рамките на системата за качество.</a:t>
            </a:r>
          </a:p>
          <a:p>
            <a:endParaRPr lang="bg-BG" sz="2000" b="0" dirty="0" smtClean="0"/>
          </a:p>
          <a:p>
            <a:r>
              <a:rPr lang="bg-BG" sz="1800" b="0" dirty="0" smtClean="0"/>
              <a:t>В миналото са се опитвали да подобрят качеството, предимно чрез намаляване на дефектите на цената на повишени разходи, повишено време за изпълнение и по-дълъг цикъл на производство. Не е било допустимо да се мисли за постигане на по-малко дефекти с по-ниски разходи, в по-кратки срокове и цикли на производство.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36007" y="6309320"/>
            <a:ext cx="3396033" cy="42441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</p:txBody>
      </p:sp>
    </p:spTree>
    <p:extLst>
      <p:ext uri="{BB962C8B-B14F-4D97-AF65-F5344CB8AC3E}">
        <p14:creationId xmlns:p14="http://schemas.microsoft.com/office/powerpoint/2010/main" val="30920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качеството</a:t>
            </a:r>
            <a:r>
              <a:rPr lang="bg-BG" altLang="en-US" sz="1200" b="1" dirty="0" smtClean="0"/>
              <a:t> (2)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60648" y="1196752"/>
            <a:ext cx="7543800" cy="4800600"/>
          </a:xfrm>
        </p:spPr>
        <p:txBody>
          <a:bodyPr/>
          <a:lstStyle/>
          <a:p>
            <a:r>
              <a:rPr lang="bg-BG" sz="1800" b="0" dirty="0" smtClean="0"/>
              <a:t>Когато модерните техники за постигане на качество са били приложени коректно, се е стигнало до идеята, че всички аспекти на качеството, включително удовлетворението на клиента и по-малкото дефекти, по-кратките срокове и обща себестойност, е трябвало да бъдат подобрени като стойности. И ако един от тези аспекти не е подобрен, трябва да остане стабилен, постоянен и да намалява като стойност. Модерното разбиране за качество има характеристиката, че създава И-базирани ползи, а не ИЛИ-базирани. </a:t>
            </a:r>
          </a:p>
          <a:p>
            <a:r>
              <a:rPr lang="bg-BG" sz="1800" b="0" dirty="0" smtClean="0"/>
              <a:t>Най-прогресивната гледна точка за качеството е, че то се определя изцяло от клиента или крайния потребител и е базирано на оценката на клиентския опит с продукта или услугата. Клиентският опит е съвкупността от всички допирни точки, които клиентите имат с продукта или услугата и по дефиниция е комбинация от всички тях. Например, всеки път когато някой купува продукт, той остава с впечатление, базирано на това как е продаден, как е доставен, как е изработен, каква поддръжка получава по-късно и т.н. </a:t>
            </a:r>
            <a:endParaRPr lang="en-US" altLang="en-US" sz="18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90372" y="6376586"/>
            <a:ext cx="308730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i="1" dirty="0" smtClean="0"/>
              <a:t>Качество (бизнес)</a:t>
            </a:r>
            <a:endParaRPr lang="bg-BG" b="1" i="1" dirty="0"/>
          </a:p>
        </p:txBody>
      </p:sp>
    </p:spTree>
    <p:extLst>
      <p:ext uri="{BB962C8B-B14F-4D97-AF65-F5344CB8AC3E}">
        <p14:creationId xmlns:p14="http://schemas.microsoft.com/office/powerpoint/2010/main" val="16710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Процеси в управление на качеството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340768"/>
            <a:ext cx="7543800" cy="4800600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2000" dirty="0"/>
              <a:t>Планиране на качеството</a:t>
            </a:r>
            <a:r>
              <a:rPr lang="bg-BG" sz="2000" b="0" dirty="0"/>
              <a:t> - идентифициране на стандартите за качество за конкретния проект и начините за спазването им. Това е един от ключовите процеси при </a:t>
            </a:r>
            <a:r>
              <a:rPr lang="bg-BG" sz="2000" b="0" dirty="0" smtClean="0"/>
              <a:t>управлението </a:t>
            </a:r>
            <a:r>
              <a:rPr lang="bg-BG" sz="2000" b="0" dirty="0"/>
              <a:t>на качеството и </a:t>
            </a:r>
            <a:r>
              <a:rPr lang="bg-BG" sz="2000" b="0" dirty="0" smtClean="0"/>
              <a:t>се </a:t>
            </a:r>
            <a:r>
              <a:rPr lang="bg-BG" sz="2000" b="0" dirty="0"/>
              <a:t>извършва редовно, успоредно с останалите процеси по планиране на проекта.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2000" dirty="0"/>
              <a:t>Гарантиране на качеството</a:t>
            </a:r>
            <a:r>
              <a:rPr lang="bg-BG" sz="2000" b="0" dirty="0"/>
              <a:t> - всички планирани и систематични действия в рамките на системата за качество, които дават увереност, че проектът ще отговаря на съответните стандарти. </a:t>
            </a:r>
            <a:r>
              <a:rPr lang="bg-BG" sz="2000" b="0" dirty="0" smtClean="0"/>
              <a:t>Това се извършва </a:t>
            </a:r>
            <a:r>
              <a:rPr lang="bg-BG" sz="2000" b="0" dirty="0"/>
              <a:t>в хода на целия проект от вътрешни </a:t>
            </a:r>
            <a:r>
              <a:rPr lang="bg-BG" sz="2000" b="0" i="1" dirty="0"/>
              <a:t>Специалисти по качеството</a:t>
            </a:r>
            <a:r>
              <a:rPr lang="bg-BG" sz="20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Качествен контрол</a:t>
            </a:r>
            <a:r>
              <a:rPr lang="bg-BG" sz="2000" b="0" dirty="0"/>
              <a:t> - проследяване на конкретни резултати, за да се определи дали отговарят на зададените стандарти и да се набележат начини за отстраняване на причините за незадоволителните резултати. </a:t>
            </a:r>
            <a:r>
              <a:rPr lang="bg-BG" sz="2000" b="0" dirty="0" smtClean="0"/>
              <a:t>Това се извършва </a:t>
            </a:r>
            <a:r>
              <a:rPr lang="bg-BG" sz="2000" b="0" dirty="0"/>
              <a:t>в хода на целия проект. </a:t>
            </a:r>
            <a:endParaRPr lang="en-US" altLang="en-US" sz="20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36007" y="6309320"/>
            <a:ext cx="3396033" cy="42441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6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Резултати от процесите </a:t>
            </a:r>
            <a:br>
              <a:rPr lang="bg-BG" altLang="en-US" b="1" dirty="0" smtClean="0"/>
            </a:br>
            <a:r>
              <a:rPr lang="bg-BG" altLang="en-US" b="1" dirty="0" smtClean="0"/>
              <a:t>по управление на качеството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268760"/>
            <a:ext cx="7543800" cy="4800600"/>
          </a:xfrm>
        </p:spPr>
        <p:txBody>
          <a:bodyPr/>
          <a:lstStyle/>
          <a:p>
            <a:pPr lvl="0"/>
            <a:r>
              <a:rPr lang="bg-BG" sz="2000" b="0" dirty="0"/>
              <a:t>Резултатите </a:t>
            </a:r>
            <a:r>
              <a:rPr lang="bg-BG" sz="2000" b="0" dirty="0" smtClean="0"/>
              <a:t>включват, </a:t>
            </a:r>
            <a:r>
              <a:rPr lang="bg-BG" sz="2000" b="0" dirty="0"/>
              <a:t>както доставката на конкретен резултат/продукт, така и резултати от управлението на проекта (изпълнение на бюджета и графика). </a:t>
            </a:r>
            <a:endParaRPr lang="bg-BG" sz="2000" b="0" dirty="0" smtClean="0"/>
          </a:p>
          <a:p>
            <a:pPr lvl="0"/>
            <a:r>
              <a:rPr lang="bg-BG" sz="2000" b="0" dirty="0" smtClean="0"/>
              <a:t/>
            </a:r>
            <a:br>
              <a:rPr lang="bg-BG" sz="2000" b="0" dirty="0" smtClean="0"/>
            </a:br>
            <a:r>
              <a:rPr lang="bg-BG" sz="2000" b="0" dirty="0" smtClean="0"/>
              <a:t>Трябва </a:t>
            </a:r>
            <a:r>
              <a:rPr lang="bg-BG" sz="2000" b="0" dirty="0"/>
              <a:t>да се </a:t>
            </a:r>
            <a:r>
              <a:rPr lang="bg-BG" sz="2000" b="0" dirty="0" smtClean="0"/>
              <a:t>прави разлика </a:t>
            </a:r>
            <a:r>
              <a:rPr lang="bg-BG" sz="2000" b="0" dirty="0"/>
              <a:t>между: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1800" b="1" dirty="0" smtClean="0"/>
              <a:t>Предотвратяване</a:t>
            </a:r>
            <a:r>
              <a:rPr lang="bg-BG" sz="1800" b="0" dirty="0" smtClean="0"/>
              <a:t> </a:t>
            </a:r>
            <a:r>
              <a:rPr lang="bg-BG" sz="1800" b="0" dirty="0"/>
              <a:t>(недопускане на грешки в процеса) и </a:t>
            </a:r>
            <a:r>
              <a:rPr lang="bg-BG" sz="1800" b="1" dirty="0"/>
              <a:t>проверка</a:t>
            </a:r>
            <a:r>
              <a:rPr lang="bg-BG" sz="1800" b="0" dirty="0"/>
              <a:t> (недопускане на грешки от страна на </a:t>
            </a:r>
            <a:r>
              <a:rPr lang="bg-BG" sz="1800" b="0" dirty="0" smtClean="0"/>
              <a:t>клиента).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1800" b="1" dirty="0" smtClean="0"/>
              <a:t>Изпробване </a:t>
            </a:r>
            <a:r>
              <a:rPr lang="bg-BG" sz="1800" b="1" dirty="0"/>
              <a:t>на атрибути</a:t>
            </a:r>
            <a:r>
              <a:rPr lang="bg-BG" sz="1800" b="0" dirty="0"/>
              <a:t> (резултатът </a:t>
            </a:r>
            <a:r>
              <a:rPr lang="bg-BG" sz="1800" b="0" i="1" dirty="0"/>
              <a:t>отговаря</a:t>
            </a:r>
            <a:r>
              <a:rPr lang="bg-BG" sz="1800" b="0" dirty="0"/>
              <a:t> или </a:t>
            </a:r>
            <a:r>
              <a:rPr lang="bg-BG" sz="1800" b="0" i="1" dirty="0"/>
              <a:t>не отговаря</a:t>
            </a:r>
            <a:r>
              <a:rPr lang="bg-BG" sz="1800" b="0" dirty="0"/>
              <a:t>) и </a:t>
            </a:r>
            <a:r>
              <a:rPr lang="bg-BG" sz="1800" b="1" dirty="0"/>
              <a:t>изпробване на променливи</a:t>
            </a:r>
            <a:r>
              <a:rPr lang="bg-BG" sz="1800" b="0" dirty="0"/>
              <a:t> (резултатите се </a:t>
            </a:r>
            <a:r>
              <a:rPr lang="bg-BG" sz="1800" b="0" i="1" dirty="0"/>
              <a:t>измерват</a:t>
            </a:r>
            <a:r>
              <a:rPr lang="bg-BG" sz="1800" b="0" dirty="0"/>
              <a:t> по прогресивна скала за степен на съответствие</a:t>
            </a:r>
            <a:r>
              <a:rPr lang="bg-BG" sz="1800" b="0" dirty="0" smtClean="0"/>
              <a:t>).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1800" b="1" dirty="0" smtClean="0"/>
              <a:t>Специални </a:t>
            </a:r>
            <a:r>
              <a:rPr lang="bg-BG" sz="1800" b="1" dirty="0"/>
              <a:t>причини</a:t>
            </a:r>
            <a:r>
              <a:rPr lang="bg-BG" sz="1800" b="0" dirty="0"/>
              <a:t> (необичайни събития) и </a:t>
            </a:r>
            <a:r>
              <a:rPr lang="bg-BG" sz="1800" b="1" dirty="0"/>
              <a:t>случайни причини</a:t>
            </a:r>
            <a:r>
              <a:rPr lang="bg-BG" sz="1800" b="0" dirty="0"/>
              <a:t> (нормално отклонение от процеса). </a:t>
            </a:r>
            <a:endParaRPr lang="bg-BG" sz="1800" b="0" dirty="0" smtClean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1800" b="1" dirty="0" smtClean="0"/>
              <a:t>Допустимост</a:t>
            </a:r>
            <a:r>
              <a:rPr lang="bg-BG" sz="1800" b="0" dirty="0" smtClean="0"/>
              <a:t> </a:t>
            </a:r>
            <a:r>
              <a:rPr lang="bg-BG" sz="1800" b="0" dirty="0"/>
              <a:t>(резултатът е приемлив, ако попада в посочения обхват на допустимост) и </a:t>
            </a:r>
            <a:r>
              <a:rPr lang="bg-BG" sz="1800" b="1" dirty="0"/>
              <a:t>контролни граници</a:t>
            </a:r>
            <a:r>
              <a:rPr lang="bg-BG" sz="1800" b="0" dirty="0"/>
              <a:t> (процесът е под контрол, ако резултатът е в рамките на контролните граници).</a:t>
            </a:r>
          </a:p>
          <a:p>
            <a:r>
              <a:rPr lang="bg-BG" sz="2000" b="0" dirty="0"/>
              <a:t/>
            </a:r>
            <a:br>
              <a:rPr lang="bg-BG" sz="2000" b="0" dirty="0"/>
            </a:br>
            <a:endParaRPr lang="en-US" altLang="en-US" sz="20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36007" y="6309320"/>
            <a:ext cx="3396033" cy="42441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Контрол на качеството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88640" y="1196752"/>
            <a:ext cx="7543800" cy="4800600"/>
          </a:xfrm>
        </p:spPr>
        <p:txBody>
          <a:bodyPr/>
          <a:lstStyle/>
          <a:p>
            <a:pPr lvl="0"/>
            <a:r>
              <a:rPr lang="bg-BG" sz="2000" dirty="0"/>
              <a:t>Контрол на качеството</a:t>
            </a:r>
            <a:r>
              <a:rPr lang="bg-BG" sz="2000" b="0" dirty="0"/>
              <a:t> - проследяване на специфичните за проекта резултати и оценка на тяхното съответствие с приетите </a:t>
            </a:r>
            <a:r>
              <a:rPr lang="bg-BG" sz="2000" b="0" dirty="0" smtClean="0"/>
              <a:t>стандарти; </a:t>
            </a:r>
            <a:r>
              <a:rPr lang="bg-BG" sz="2000" b="0" dirty="0"/>
              <a:t>и идентифициране на </a:t>
            </a:r>
            <a:r>
              <a:rPr lang="bg-BG" sz="2000" b="0" dirty="0" smtClean="0"/>
              <a:t>пътищата </a:t>
            </a:r>
            <a:r>
              <a:rPr lang="bg-BG" sz="2000" b="0" dirty="0"/>
              <a:t>за елиминиране на причините за незадоволително </a:t>
            </a:r>
            <a:r>
              <a:rPr lang="bg-BG" sz="2000" b="0" dirty="0" smtClean="0"/>
              <a:t>изпълнение.</a:t>
            </a:r>
          </a:p>
          <a:p>
            <a:pPr lvl="0"/>
            <a:endParaRPr lang="bg-BG" sz="2000" b="0" dirty="0"/>
          </a:p>
          <a:p>
            <a:r>
              <a:rPr lang="bg-BG" sz="1800" dirty="0" smtClean="0"/>
              <a:t>Осигуряване на качеството</a:t>
            </a:r>
            <a:r>
              <a:rPr lang="bg-BG" sz="1800" b="0" dirty="0" smtClean="0"/>
              <a:t> (</a:t>
            </a:r>
            <a:r>
              <a:rPr lang="bg-BG" sz="1800" b="0" i="1" dirty="0" smtClean="0"/>
              <a:t>Quality </a:t>
            </a:r>
            <a:r>
              <a:rPr lang="bg-BG" sz="1800" b="0" i="1" dirty="0" err="1" smtClean="0"/>
              <a:t>Assurance</a:t>
            </a:r>
            <a:r>
              <a:rPr lang="bg-BG" sz="1800" b="0" i="1" dirty="0" smtClean="0"/>
              <a:t>, QA</a:t>
            </a:r>
            <a:r>
              <a:rPr lang="bg-BG" sz="1800" b="0" dirty="0" smtClean="0"/>
              <a:t>) e систематичното наблюдение и оценяване на различни аспекти на един проект, услуга или оборудване, с цел максимално увеличение на вероятността поне минималните стандарти на качеството да бъдат постигнати в софтуерния процес. Осигуряването на качеството не може </a:t>
            </a:r>
            <a:r>
              <a:rPr lang="bg-BG" sz="1800" b="0" i="1" dirty="0" smtClean="0"/>
              <a:t>абсолютно да гарантира</a:t>
            </a:r>
            <a:r>
              <a:rPr lang="bg-BG" sz="1800" b="0" dirty="0" smtClean="0"/>
              <a:t> производството на „качествени“ продукти. </a:t>
            </a:r>
          </a:p>
          <a:p>
            <a:endParaRPr lang="bg-BG" sz="1800" b="0" dirty="0" smtClean="0"/>
          </a:p>
          <a:p>
            <a:r>
              <a:rPr lang="bg-BG" sz="1800" b="0" dirty="0" smtClean="0"/>
              <a:t>Двата принципа, включени в QA, са „</a:t>
            </a:r>
            <a:r>
              <a:rPr lang="bg-BG" sz="1800" dirty="0" smtClean="0"/>
              <a:t>Годно за определената цел</a:t>
            </a:r>
            <a:r>
              <a:rPr lang="bg-BG" sz="1800" b="0" dirty="0" smtClean="0"/>
              <a:t>“ – продуктът трябва да бъде подходящ за предназначената цел; и „</a:t>
            </a:r>
            <a:r>
              <a:rPr lang="bg-BG" sz="1800" dirty="0" smtClean="0"/>
              <a:t>Точно от първия път</a:t>
            </a:r>
            <a:r>
              <a:rPr lang="bg-BG" sz="1800" b="0" dirty="0" smtClean="0"/>
              <a:t>“ – грешките трябва да бъдат елиминирани. </a:t>
            </a:r>
          </a:p>
          <a:p>
            <a:pPr lvl="0"/>
            <a:endParaRPr lang="bg-BG" sz="2000" b="0" dirty="0"/>
          </a:p>
          <a:p>
            <a:endParaRPr lang="bg-BG" altLang="en-US" sz="2000" b="0" dirty="0" smtClean="0"/>
          </a:p>
          <a:p>
            <a:endParaRPr lang="en-US" altLang="en-US" sz="20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36007" y="6309320"/>
            <a:ext cx="3396033" cy="42441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Стандарти за управление на качеството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543800" cy="4800600"/>
          </a:xfrm>
        </p:spPr>
        <p:txBody>
          <a:bodyPr/>
          <a:lstStyle/>
          <a:p>
            <a:endParaRPr lang="bg-BG" sz="1600" b="0" dirty="0" smtClean="0"/>
          </a:p>
          <a:p>
            <a:r>
              <a:rPr lang="bg-BG" sz="1600" b="0" dirty="0" smtClean="0"/>
              <a:t>Стандартите </a:t>
            </a:r>
            <a:r>
              <a:rPr lang="bg-BG" sz="1600" dirty="0" smtClean="0"/>
              <a:t>ISO 9000</a:t>
            </a:r>
            <a:r>
              <a:rPr lang="bg-BG" sz="1600" b="0" dirty="0" smtClean="0"/>
              <a:t> са приети в над 90 страни в света и могат да се приложат към всяко предприятие, независимо от големината му и сферата му на дейност. Системата стандарти е разработена от Международната организация по стандартизации и е базирана на разработките на Британския институт по стандартите BS 5750. Самата организация ISO не извършва сертификация по ISO 9000. С това се занимават специално сформирани </a:t>
            </a:r>
            <a:r>
              <a:rPr lang="bg-BG" sz="1600" b="0" dirty="0" err="1" smtClean="0"/>
              <a:t>одиторски</a:t>
            </a:r>
            <a:r>
              <a:rPr lang="bg-BG" sz="1600" b="0" dirty="0" smtClean="0"/>
              <a:t> организации в отделните страни. </a:t>
            </a:r>
          </a:p>
          <a:p>
            <a:endParaRPr lang="bg-BG" sz="1600" b="0" dirty="0"/>
          </a:p>
          <a:p>
            <a:r>
              <a:rPr lang="bg-BG" sz="1600" b="0" dirty="0" smtClean="0"/>
              <a:t>През 1987 г. международната </a:t>
            </a:r>
            <a:r>
              <a:rPr lang="bg-BG" sz="1600" b="0" dirty="0" err="1" smtClean="0"/>
              <a:t>стандартизационна</a:t>
            </a:r>
            <a:r>
              <a:rPr lang="bg-BG" sz="1600" b="0" dirty="0" smtClean="0"/>
              <a:t> организация ISO публикува част от серията стандарти ISO 9000. </a:t>
            </a:r>
          </a:p>
          <a:p>
            <a:endParaRPr lang="bg-BG" sz="1600" b="0" dirty="0" smtClean="0"/>
          </a:p>
          <a:p>
            <a:r>
              <a:rPr lang="bg-BG" sz="1600" b="0" dirty="0" smtClean="0"/>
              <a:t>Стандартът </a:t>
            </a:r>
            <a:r>
              <a:rPr lang="bg-BG" sz="1600" dirty="0" smtClean="0"/>
              <a:t>ISO 9001:2000</a:t>
            </a:r>
            <a:r>
              <a:rPr lang="bg-BG" sz="1600" b="0" dirty="0" smtClean="0"/>
              <a:t> предоставя тествани и изпробвани в практиката способи и модели, позволяващи такова системно развитие на организационните процеси, които позволяват производството на продукт достоен да задоволи изискванията и потребностите на клиентите. Изискванията за системата за управление на качеството при EN ISO 9001:2000 са стандартизирани. </a:t>
            </a:r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76586"/>
            <a:ext cx="3087303" cy="289878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– </a:t>
            </a:r>
            <a:r>
              <a:rPr lang="bg-BG" b="1" i="1" dirty="0" smtClean="0"/>
              <a:t>Осигуряване на качеството</a:t>
            </a:r>
            <a:endParaRPr lang="bg-BG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5635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11</a:t>
            </a:r>
            <a:r>
              <a:rPr lang="bg-BG" altLang="en-US" dirty="0"/>
              <a:t>: Управление на качеството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8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MISPM">
  <a:themeElements>
    <a:clrScheme name="Lloseng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losengMaster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3935</Words>
  <Application>Microsoft Office PowerPoint</Application>
  <PresentationFormat>On-screen Show (4:3)</PresentationFormat>
  <Paragraphs>323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Times</vt:lpstr>
      <vt:lpstr>Times New Roman</vt:lpstr>
      <vt:lpstr>Wingdings</vt:lpstr>
      <vt:lpstr>FMISPM</vt:lpstr>
      <vt:lpstr>PowerPoint Presentation</vt:lpstr>
      <vt:lpstr>За връзка с лектора</vt:lpstr>
      <vt:lpstr>Дефиниция за качество</vt:lpstr>
      <vt:lpstr>Управление на качеството</vt:lpstr>
      <vt:lpstr>Управление на качеството (2)</vt:lpstr>
      <vt:lpstr>Процеси в управление на качеството</vt:lpstr>
      <vt:lpstr>Резултати от процесите  по управление на качеството</vt:lpstr>
      <vt:lpstr>Контрол на качеството</vt:lpstr>
      <vt:lpstr>Стандарти за управление на качеството</vt:lpstr>
      <vt:lpstr>Стандарти за управление на качеството (2)</vt:lpstr>
      <vt:lpstr>Стандарти за управление на качеството (3)</vt:lpstr>
      <vt:lpstr>Системи за управление на качеството, базирани на процеси (диаграма)</vt:lpstr>
      <vt:lpstr>Осигуряване на  качеството на софтуера</vt:lpstr>
      <vt:lpstr>История на качеството на софтуера</vt:lpstr>
      <vt:lpstr>Роля на тестването на софтуера</vt:lpstr>
      <vt:lpstr>Роля на тестването на софтуера (2)</vt:lpstr>
      <vt:lpstr>Карта с всички процеси, съпътстващи осигуряването на качеството</vt:lpstr>
      <vt:lpstr>Процес на тестване на софтуера</vt:lpstr>
      <vt:lpstr>Методи на тестване на софтуера</vt:lpstr>
      <vt:lpstr>Методи на тестване на софтуера (2)</vt:lpstr>
      <vt:lpstr>Методи на тестване на софтуера (3)</vt:lpstr>
      <vt:lpstr>7 принципа на тестване на софтуера</vt:lpstr>
      <vt:lpstr>Основни етапи, дейности и цели при тестване на софтуера</vt:lpstr>
      <vt:lpstr>Етапи на тестовия процес (диаграма)</vt:lpstr>
      <vt:lpstr>Видове тестване</vt:lpstr>
      <vt:lpstr>Видове тестване (2)</vt:lpstr>
      <vt:lpstr>Видове тестване (3)</vt:lpstr>
      <vt:lpstr>Автоматизирано тестване</vt:lpstr>
      <vt:lpstr>Тестване на софтуера (детайли)</vt:lpstr>
      <vt:lpstr>Литература (обща към всички лекции)</vt:lpstr>
    </vt:vector>
  </TitlesOfParts>
  <Company>SITE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Laganiere</dc:creator>
  <cp:lastModifiedBy>Svetoslav Enkov</cp:lastModifiedBy>
  <cp:revision>228</cp:revision>
  <cp:lastPrinted>2001-08-30T21:48:01Z</cp:lastPrinted>
  <dcterms:created xsi:type="dcterms:W3CDTF">2001-07-30T14:50:21Z</dcterms:created>
  <dcterms:modified xsi:type="dcterms:W3CDTF">2021-02-23T13:28:19Z</dcterms:modified>
</cp:coreProperties>
</file>