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4"/>
  </p:notesMasterIdLst>
  <p:sldIdLst>
    <p:sldId id="258" r:id="rId2"/>
    <p:sldId id="312" r:id="rId3"/>
    <p:sldId id="320" r:id="rId4"/>
    <p:sldId id="328" r:id="rId5"/>
    <p:sldId id="329" r:id="rId6"/>
    <p:sldId id="330" r:id="rId7"/>
    <p:sldId id="331" r:id="rId8"/>
    <p:sldId id="332" r:id="rId9"/>
    <p:sldId id="333" r:id="rId10"/>
    <p:sldId id="323" r:id="rId11"/>
    <p:sldId id="327" r:id="rId12"/>
    <p:sldId id="322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93" autoAdjust="0"/>
    <p:restoredTop sz="94660" autoAdjust="0"/>
  </p:normalViewPr>
  <p:slideViewPr>
    <p:cSldViewPr>
      <p:cViewPr varScale="1">
        <p:scale>
          <a:sx n="161" d="100"/>
          <a:sy n="161" d="100"/>
        </p:scale>
        <p:origin x="171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fld id="{4897B4CA-D91E-4EF6-80B6-8DAF88CE56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65605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>
              <a:spcBef>
                <a:spcPct val="0"/>
              </a:spcBef>
            </a:pPr>
            <a:fld id="{9B010843-78BF-4AF1-BC9E-449372DC4686}" type="slidenum">
              <a:rPr lang="en-US" altLang="en-US" smtClean="0">
                <a:latin typeface="Times" pitchFamily="1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dirty="0" smtClean="0">
              <a:latin typeface="Times" pitchFamily="1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676400" y="6432550"/>
            <a:ext cx="1981200" cy="263525"/>
          </a:xfrm>
        </p:spPr>
        <p:txBody>
          <a:bodyPr/>
          <a:lstStyle>
            <a:lvl1pPr eaLnBrk="0" hangingPunct="0"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© </a:t>
            </a:r>
            <a:r>
              <a:rPr lang="bg-BG" altLang="en-US"/>
              <a:t>ФМИ ПУ, доц. д-р Св. Енков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356350"/>
            <a:ext cx="4114800" cy="457200"/>
          </a:xfrm>
        </p:spPr>
        <p:txBody>
          <a:bodyPr/>
          <a:lstStyle>
            <a:lvl1pPr algn="ct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bg-BG" altLang="en-US"/>
              <a:t>Лекция </a:t>
            </a:r>
            <a:r>
              <a:rPr lang="en-US" altLang="en-US"/>
              <a:t>1: </a:t>
            </a:r>
            <a:r>
              <a:rPr lang="bg-BG" altLang="en-US"/>
              <a:t>Въведение и основни понятия</a:t>
            </a: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56350"/>
            <a:ext cx="457200" cy="457200"/>
          </a:xfrm>
        </p:spPr>
        <p:txBody>
          <a:bodyPr/>
          <a:lstStyle>
            <a:lvl1pPr algn="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fld id="{5545F119-1766-4E61-814D-CBE997A4EE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31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23C30-193C-4DB2-8F7F-21FBF18C11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67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53D42-8428-4047-89B3-5401345DB2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057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340768"/>
            <a:ext cx="75438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676400" y="6432550"/>
            <a:ext cx="1981200" cy="263525"/>
          </a:xfrm>
        </p:spPr>
        <p:txBody>
          <a:bodyPr/>
          <a:lstStyle>
            <a:lvl1pPr eaLnBrk="0" hangingPunct="0"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© </a:t>
            </a:r>
            <a:r>
              <a:rPr lang="bg-BG" altLang="en-US"/>
              <a:t>ФМИ ПУ, доц. д-р Св. Енков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356350"/>
            <a:ext cx="4114800" cy="457200"/>
          </a:xfrm>
        </p:spPr>
        <p:txBody>
          <a:bodyPr/>
          <a:lstStyle>
            <a:lvl1pPr algn="ct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bg-BG" altLang="en-US"/>
              <a:t>Лекция </a:t>
            </a:r>
            <a:r>
              <a:rPr lang="en-US" altLang="en-US"/>
              <a:t>1: </a:t>
            </a:r>
            <a:r>
              <a:rPr lang="bg-BG" altLang="en-US"/>
              <a:t>Въведение и основни понятия</a:t>
            </a: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56350"/>
            <a:ext cx="457200" cy="457200"/>
          </a:xfrm>
        </p:spPr>
        <p:txBody>
          <a:bodyPr/>
          <a:lstStyle>
            <a:lvl1pPr algn="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fld id="{5D60FB86-5A75-4401-94B8-EF561F20F4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00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AA8E0-21FA-44DD-A8C5-1DFBFE2FC0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947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371600"/>
            <a:ext cx="3695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371600"/>
            <a:ext cx="3695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676400" y="6432550"/>
            <a:ext cx="1981200" cy="263525"/>
          </a:xfrm>
        </p:spPr>
        <p:txBody>
          <a:bodyPr/>
          <a:lstStyle>
            <a:lvl1pPr eaLnBrk="0" hangingPunct="0"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© </a:t>
            </a:r>
            <a:r>
              <a:rPr lang="bg-BG" altLang="en-US"/>
              <a:t>ФМИ ПУ, доц. д-р Св. Енков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356350"/>
            <a:ext cx="4114800" cy="457200"/>
          </a:xfrm>
        </p:spPr>
        <p:txBody>
          <a:bodyPr/>
          <a:lstStyle>
            <a:lvl1pPr algn="ct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bg-BG" altLang="en-US"/>
              <a:t>Лекция </a:t>
            </a:r>
            <a:r>
              <a:rPr lang="en-US" altLang="en-US"/>
              <a:t>1: </a:t>
            </a:r>
            <a:r>
              <a:rPr lang="bg-BG" altLang="en-US"/>
              <a:t>Въведение и основни понятия</a:t>
            </a: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56350"/>
            <a:ext cx="457200" cy="457200"/>
          </a:xfrm>
        </p:spPr>
        <p:txBody>
          <a:bodyPr/>
          <a:lstStyle>
            <a:lvl1pPr algn="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fld id="{2B5AE2FA-392A-49A8-BB1D-2940D269FA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515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F973A-35BC-4002-BBC7-B927EE44FB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165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423AD-3DAE-4623-82FC-9A9196D3AA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855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D2109-55CC-436C-9010-9B8DC001F6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868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E4755-2D9D-4AC6-A7B5-390BBE9B7C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828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90135-3A83-44E4-A24A-363D6987E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108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6021388"/>
            <a:ext cx="49371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8"/>
          <p:cNvGrpSpPr>
            <a:grpSpLocks/>
          </p:cNvGrpSpPr>
          <p:nvPr userDrawn="1"/>
        </p:nvGrpSpPr>
        <p:grpSpPr bwMode="auto">
          <a:xfrm>
            <a:off x="215900" y="1295400"/>
            <a:ext cx="1074738" cy="5281613"/>
            <a:chOff x="136" y="768"/>
            <a:chExt cx="677" cy="3327"/>
          </a:xfrm>
        </p:grpSpPr>
        <p:pic>
          <p:nvPicPr>
            <p:cNvPr id="1033" name="Picture 10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" y="768"/>
              <a:ext cx="516" cy="3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78447">
              <a:off x="330" y="3631"/>
              <a:ext cx="483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371600"/>
            <a:ext cx="7543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76400" y="6477000"/>
            <a:ext cx="19812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© </a:t>
            </a:r>
            <a:r>
              <a:rPr lang="bg-BG" altLang="en-US"/>
              <a:t>ФМИ ПУ, доц. д-р Св. Енков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bg-BG" altLang="en-US"/>
              <a:t>Лекция </a:t>
            </a:r>
            <a:r>
              <a:rPr lang="en-US" altLang="en-US"/>
              <a:t>1: </a:t>
            </a:r>
            <a:r>
              <a:rPr lang="bg-BG" altLang="en-US"/>
              <a:t>Въведение и основни понятия</a:t>
            </a: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fld id="{65F7554A-54AE-46C4-9FB0-BECBA24B7F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9526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2pPr>
      <a:lvl3pPr marL="804863" indent="-228600" algn="l" rtl="0" eaLnBrk="0" fontAlgn="base" hangingPunct="0">
        <a:spcBef>
          <a:spcPct val="20000"/>
        </a:spcBef>
        <a:spcAft>
          <a:spcPct val="0"/>
        </a:spcAft>
        <a:buChar char="—"/>
        <a:defRPr sz="2400">
          <a:solidFill>
            <a:schemeClr val="tx1"/>
          </a:solidFill>
          <a:latin typeface="+mn-lt"/>
        </a:defRPr>
      </a:lvl3pPr>
      <a:lvl4pPr marL="1223963" indent="-228600" algn="l" rtl="0" eaLnBrk="0" fontAlgn="base" hangingPunct="0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4pPr>
      <a:lvl5pPr marL="16430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002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5574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146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4718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ms_project/index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vetoslav.enkov@gmail.com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://www.enkov.com/sp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hyperlink" Target="mailto:enkov@uni-plovdiv.b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914400" y="54927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pitchFamily="1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1" charset="0"/>
              </a:defRPr>
            </a:lvl2pPr>
            <a:lvl3pPr marL="1143000" indent="-228600" eaLnBrk="0" hangingPunct="0">
              <a:spcBef>
                <a:spcPct val="20000"/>
              </a:spcBef>
              <a:buChar char="—"/>
              <a:defRPr sz="2400">
                <a:solidFill>
                  <a:schemeClr val="tx1"/>
                </a:solidFill>
                <a:latin typeface="Times" pitchFamily="1" charset="0"/>
              </a:defRPr>
            </a:lvl3pPr>
            <a:lvl4pPr marL="1600200" indent="-228600" eaLnBrk="0" hangingPunct="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Times" pitchFamily="1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bg-BG" altLang="en-US" sz="3200" dirty="0">
                <a:solidFill>
                  <a:schemeClr val="tx2"/>
                </a:solidFill>
                <a:latin typeface="Arial" charset="0"/>
              </a:rPr>
              <a:t>Управление на Софтуерни Проекти</a:t>
            </a:r>
          </a:p>
          <a:p>
            <a:pPr algn="ctr">
              <a:spcBef>
                <a:spcPct val="0"/>
              </a:spcBef>
            </a:pPr>
            <a:r>
              <a:rPr lang="bg-BG" altLang="en-US" sz="2800" b="0" i="1" dirty="0">
                <a:solidFill>
                  <a:schemeClr val="tx2"/>
                </a:solidFill>
                <a:latin typeface="Arial" charset="0"/>
              </a:rPr>
              <a:t>доц. д-р Светослав Енков</a:t>
            </a:r>
            <a:endParaRPr lang="en-US" altLang="en-US" sz="2000" b="0" i="1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1331913" y="1748408"/>
            <a:ext cx="7704137" cy="4416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pitchFamily="1" charset="0"/>
              </a:defRPr>
            </a:lvl1pPr>
            <a:lvl2pPr marL="385763" indent="-195263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1" charset="0"/>
              </a:defRPr>
            </a:lvl2pPr>
            <a:lvl3pPr marL="804863" indent="-228600" eaLnBrk="0" hangingPunct="0">
              <a:spcBef>
                <a:spcPct val="20000"/>
              </a:spcBef>
              <a:buChar char="—"/>
              <a:defRPr sz="2400">
                <a:solidFill>
                  <a:schemeClr val="tx1"/>
                </a:solidFill>
                <a:latin typeface="Times" pitchFamily="1" charset="0"/>
              </a:defRPr>
            </a:lvl3pPr>
            <a:lvl4pPr marL="1223963" indent="-228600" eaLnBrk="0" hangingPunct="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Times" pitchFamily="1" charset="0"/>
              </a:defRPr>
            </a:lvl4pPr>
            <a:lvl5pPr marL="1643063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5pPr>
            <a:lvl6pPr marL="210026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6pPr>
            <a:lvl7pPr marL="255746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7pPr>
            <a:lvl8pPr marL="301466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8pPr>
            <a:lvl9pPr marL="347186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9pPr>
          </a:lstStyle>
          <a:p>
            <a:pPr algn="ctr"/>
            <a:r>
              <a:rPr lang="bg-BG" altLang="en-US" sz="4000" dirty="0" smtClean="0"/>
              <a:t>Лекция 1</a:t>
            </a:r>
            <a:r>
              <a:rPr lang="en-US" altLang="en-US" sz="4000" dirty="0" smtClean="0"/>
              <a:t>2</a:t>
            </a:r>
            <a:r>
              <a:rPr lang="bg-BG" altLang="en-US" sz="4000" dirty="0" smtClean="0"/>
              <a:t>.</a:t>
            </a:r>
            <a:r>
              <a:rPr lang="en-US" altLang="en-US" sz="4000" dirty="0" smtClean="0"/>
              <a:t> </a:t>
            </a:r>
            <a:r>
              <a:rPr lang="bg-BG" altLang="en-US" sz="4000" dirty="0" smtClean="0"/>
              <a:t> </a:t>
            </a:r>
            <a:br>
              <a:rPr lang="bg-BG" altLang="en-US" sz="4000" dirty="0" smtClean="0"/>
            </a:br>
            <a:r>
              <a:rPr lang="bg-BG" sz="4000" i="1" dirty="0"/>
              <a:t>Управление </a:t>
            </a:r>
            <a:r>
              <a:rPr lang="bg-BG" sz="4000" i="1" dirty="0" smtClean="0"/>
              <a:t>на хората и на комуникацията</a:t>
            </a:r>
            <a:endParaRPr lang="bg-BG" sz="2000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bg-BG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000" dirty="0"/>
              <a:t>Управление на хората</a:t>
            </a:r>
            <a:r>
              <a:rPr lang="ru-RU" sz="2000" dirty="0"/>
              <a:t>.</a:t>
            </a:r>
            <a:r>
              <a:rPr lang="bg-BG" sz="2000" dirty="0"/>
              <a:t> </a:t>
            </a:r>
            <a:endParaRPr lang="bg-BG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000" dirty="0" smtClean="0"/>
              <a:t>Изисквания </a:t>
            </a:r>
            <a:r>
              <a:rPr lang="bg-BG" sz="2000" dirty="0"/>
              <a:t>към хората – умения и лични качества. </a:t>
            </a:r>
            <a:endParaRPr lang="bg-BG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000" dirty="0" smtClean="0"/>
              <a:t>Стилове </a:t>
            </a:r>
            <a:r>
              <a:rPr lang="bg-BG" sz="2000" dirty="0"/>
              <a:t>на управление. </a:t>
            </a:r>
            <a:endParaRPr lang="bg-BG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000" dirty="0" smtClean="0"/>
              <a:t>Организационни </a:t>
            </a:r>
            <a:r>
              <a:rPr lang="bg-BG" sz="2000" dirty="0"/>
              <a:t>структури на проектите. </a:t>
            </a:r>
            <a:endParaRPr lang="bg-BG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000" dirty="0" smtClean="0"/>
              <a:t>Управление </a:t>
            </a:r>
            <a:r>
              <a:rPr lang="bg-BG" sz="2000" dirty="0"/>
              <a:t>на комуникацията</a:t>
            </a:r>
            <a:r>
              <a:rPr lang="bg-BG" sz="2000" dirty="0" smtClean="0"/>
              <a:t>.</a:t>
            </a:r>
            <a:endParaRPr lang="bg-BG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1619672" y="6381328"/>
            <a:ext cx="7488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b="1" dirty="0" smtClean="0"/>
              <a:t>Дисциплина за специалност Софтуерно Инженерство (редовно обучение) на ФМИ ПУ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Управление на комуникацията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42988" y="1220688"/>
            <a:ext cx="7543800" cy="4800600"/>
          </a:xfrm>
        </p:spPr>
        <p:txBody>
          <a:bodyPr/>
          <a:lstStyle/>
          <a:p>
            <a:r>
              <a:rPr lang="bg-BG" sz="1800" b="0" dirty="0"/>
              <a:t>Процесите по управление на комуникациите осигуряват навременното и адекватно генериране, събиране, разпространение, съхранение и унищожаване на информацията по проекта. </a:t>
            </a:r>
            <a:endParaRPr lang="bg-BG" sz="1800" b="0" dirty="0" smtClean="0"/>
          </a:p>
          <a:p>
            <a:r>
              <a:rPr lang="bg-BG" sz="1800" b="0" dirty="0" smtClean="0"/>
              <a:t>Те </a:t>
            </a:r>
            <a:r>
              <a:rPr lang="bg-BG" sz="1800" b="0" dirty="0"/>
              <a:t>осъществяват критичната за успеха връзка между хора, идеи и данни. Всеки участник в проекта трябва да е готов да изпраща и приема комуникации и трябва да разбира как каналът на </a:t>
            </a:r>
            <a:r>
              <a:rPr lang="bg-BG" sz="1800" b="0" dirty="0" smtClean="0"/>
              <a:t>комуникация</a:t>
            </a:r>
            <a:r>
              <a:rPr lang="bg-BG" sz="1800" b="0" dirty="0"/>
              <a:t>, в която участва, се отразява на целия проект.</a:t>
            </a:r>
          </a:p>
          <a:p>
            <a:pPr lvl="0"/>
            <a:r>
              <a:rPr lang="bg-BG" sz="1800" b="0" dirty="0" smtClean="0"/>
              <a:t>Планиране </a:t>
            </a:r>
            <a:r>
              <a:rPr lang="bg-BG" sz="1800" b="0" dirty="0"/>
              <a:t>на комуникациите - определяне на нуждите на заинтересованите страни от информация и комуникации: кой </a:t>
            </a:r>
            <a:r>
              <a:rPr lang="bg-BG" sz="1800" b="0" dirty="0" smtClean="0"/>
              <a:t>от </a:t>
            </a:r>
            <a:r>
              <a:rPr lang="bg-BG" sz="1800" b="0" dirty="0"/>
              <a:t>каква информация се нуждае, как ще я получи и от кого. </a:t>
            </a:r>
            <a:endParaRPr lang="bg-BG" sz="1800" b="0" dirty="0" smtClean="0"/>
          </a:p>
          <a:p>
            <a:endParaRPr lang="bg-BG" sz="1800" b="0" dirty="0" smtClean="0"/>
          </a:p>
          <a:p>
            <a:r>
              <a:rPr lang="bg-BG" sz="1800" b="0" dirty="0" smtClean="0"/>
              <a:t>Нуждата </a:t>
            </a:r>
            <a:r>
              <a:rPr lang="bg-BG" sz="1800" b="0" dirty="0"/>
              <a:t>от предоставяне на информация за проекта е общовалидна, но информационните нужди и методите на разпространение са различни за всеки проект. </a:t>
            </a:r>
            <a:r>
              <a:rPr lang="bg-BG" sz="1800" b="0" dirty="0" smtClean="0"/>
              <a:t>Идентифицирането </a:t>
            </a:r>
            <a:r>
              <a:rPr lang="bg-BG" sz="1800" b="0" dirty="0"/>
              <a:t>на нуждата от информация и разпространяването </a:t>
            </a:r>
            <a:r>
              <a:rPr lang="bg-BG" sz="1800" b="0" dirty="0"/>
              <a:t>ѝ</a:t>
            </a:r>
            <a:r>
              <a:rPr lang="bg-BG" sz="1800" b="0" dirty="0" smtClean="0"/>
              <a:t> </a:t>
            </a:r>
            <a:r>
              <a:rPr lang="bg-BG" sz="1800" b="0" dirty="0"/>
              <a:t>по подходящ начин е важен фактор за успех на проекта.</a:t>
            </a:r>
          </a:p>
          <a:p>
            <a:pPr lvl="0"/>
            <a:endParaRPr lang="bg-BG" sz="2000" b="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52898" y="6309320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12</a:t>
            </a:r>
            <a:r>
              <a:rPr lang="bg-BG" altLang="en-US" dirty="0"/>
              <a:t>: Управление на хората и на комуникацията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5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Управление на комуникацията</a:t>
            </a:r>
            <a:br>
              <a:rPr lang="bg-BG" altLang="en-US" b="1" dirty="0" smtClean="0"/>
            </a:br>
            <a:r>
              <a:rPr lang="bg-BG" altLang="en-US" b="1" dirty="0" smtClean="0"/>
              <a:t>(процеси)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42988" y="1341438"/>
            <a:ext cx="7543800" cy="4800600"/>
          </a:xfrm>
        </p:spPr>
        <p:txBody>
          <a:bodyPr/>
          <a:lstStyle/>
          <a:p>
            <a:pPr lvl="0"/>
            <a:r>
              <a:rPr lang="bg-BG" sz="1800" dirty="0" smtClean="0"/>
              <a:t>Разпространение </a:t>
            </a:r>
            <a:r>
              <a:rPr lang="bg-BG" sz="1800" dirty="0"/>
              <a:t>на информацията</a:t>
            </a:r>
            <a:r>
              <a:rPr lang="bg-BG" sz="1800" b="0" dirty="0"/>
              <a:t> </a:t>
            </a:r>
            <a:r>
              <a:rPr lang="bg-BG" sz="1800" b="0" dirty="0" smtClean="0"/>
              <a:t>– това е своевременното </a:t>
            </a:r>
            <a:r>
              <a:rPr lang="bg-BG" sz="1800" b="0" dirty="0"/>
              <a:t>достигане на информацията до заинтересованите страни. Включва прилагането на Плана за комуникация и откликването на неочаквани искания на информация</a:t>
            </a:r>
            <a:r>
              <a:rPr lang="bg-BG" sz="1800" b="0" dirty="0" smtClean="0"/>
              <a:t>.</a:t>
            </a:r>
          </a:p>
          <a:p>
            <a:pPr lvl="0"/>
            <a:r>
              <a:rPr lang="bg-BG" sz="1800" dirty="0" smtClean="0"/>
              <a:t>Отчитане </a:t>
            </a:r>
            <a:r>
              <a:rPr lang="bg-BG" sz="1800" dirty="0"/>
              <a:t>на изпълнението</a:t>
            </a:r>
            <a:r>
              <a:rPr lang="bg-BG" sz="1800" b="0" dirty="0"/>
              <a:t> - събиране и разпространение на данни за изпълнението, показателни за използването на ресурсите за постигане на целите на проекта. Този процес включва: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800" b="1" dirty="0" smtClean="0"/>
              <a:t>Отчитане </a:t>
            </a:r>
            <a:r>
              <a:rPr lang="bg-BG" sz="1800" b="1" dirty="0"/>
              <a:t>на състоянието</a:t>
            </a:r>
            <a:r>
              <a:rPr lang="bg-BG" sz="1800" b="0" dirty="0"/>
              <a:t> — описва докъде е стигнал проектът в дадения </a:t>
            </a:r>
            <a:r>
              <a:rPr lang="bg-BG" sz="1800" b="0" dirty="0" smtClean="0"/>
              <a:t>момент;</a:t>
            </a:r>
            <a:endParaRPr lang="bg-BG" sz="1800" b="0" dirty="0"/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800" b="1" dirty="0" smtClean="0"/>
              <a:t>Отчитане </a:t>
            </a:r>
            <a:r>
              <a:rPr lang="bg-BG" sz="1800" b="1" dirty="0"/>
              <a:t>на напредъка</a:t>
            </a:r>
            <a:r>
              <a:rPr lang="bg-BG" sz="1800" b="0" dirty="0"/>
              <a:t> — описва какво е постигнал екипът по </a:t>
            </a:r>
            <a:r>
              <a:rPr lang="bg-BG" sz="1800" b="0" dirty="0" smtClean="0"/>
              <a:t>проекта</a:t>
            </a:r>
            <a:r>
              <a:rPr lang="bg-BG" sz="1800" dirty="0"/>
              <a:t>;</a:t>
            </a:r>
            <a:endParaRPr lang="bg-BG" sz="1800" b="0" dirty="0" smtClean="0"/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 </a:t>
            </a:r>
            <a:r>
              <a:rPr lang="bg-BG" sz="1800" b="1" dirty="0" smtClean="0"/>
              <a:t>Прогнозиране</a:t>
            </a:r>
            <a:r>
              <a:rPr lang="bg-BG" sz="1800" b="0" dirty="0" smtClean="0"/>
              <a:t> </a:t>
            </a:r>
            <a:r>
              <a:rPr lang="bg-BG" sz="1800" b="0" dirty="0"/>
              <a:t>— предполага бъдещото състояние и напредък по </a:t>
            </a:r>
            <a:r>
              <a:rPr lang="bg-BG" sz="1800" b="0" dirty="0" smtClean="0"/>
              <a:t>проекта</a:t>
            </a:r>
            <a:r>
              <a:rPr lang="bg-BG" sz="1800" dirty="0"/>
              <a:t>;</a:t>
            </a:r>
            <a:endParaRPr lang="bg-BG" sz="1800" b="0" dirty="0" smtClean="0"/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800" b="1" dirty="0" smtClean="0"/>
              <a:t>Отчитане </a:t>
            </a:r>
            <a:r>
              <a:rPr lang="bg-BG" sz="1800" b="1" dirty="0"/>
              <a:t>на изпълнението</a:t>
            </a:r>
            <a:r>
              <a:rPr lang="bg-BG" sz="1800" b="0" dirty="0"/>
              <a:t> - данни за обхвата, графика, разходите и качеството</a:t>
            </a:r>
            <a:r>
              <a:rPr lang="bg-BG" sz="1800" b="0" dirty="0" smtClean="0"/>
              <a:t>.</a:t>
            </a:r>
          </a:p>
          <a:p>
            <a:endParaRPr lang="en-US" altLang="en-US" sz="1800" b="0" dirty="0" smtClean="0"/>
          </a:p>
          <a:p>
            <a:endParaRPr lang="en-US" altLang="en-US" sz="1800" b="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52898" y="6309320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12</a:t>
            </a:r>
            <a:r>
              <a:rPr lang="bg-BG" altLang="en-US" dirty="0"/>
              <a:t>: Управление на хората и на комуникацията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675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dirty="0" smtClean="0"/>
              <a:t>Литература (обща към всички лекции)</a:t>
            </a:r>
            <a:endParaRPr lang="en-US" altLang="en-US" dirty="0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988640" y="1341438"/>
            <a:ext cx="7543800" cy="4800600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US" sz="1800" b="0" dirty="0" smtClean="0"/>
              <a:t>Project </a:t>
            </a:r>
            <a:r>
              <a:rPr lang="en-US" sz="1800" b="0" dirty="0"/>
              <a:t>Management Institute, A Guide to the Project Management Body of Knowledge (PMBOK® Guide)–Sixth Edition, 2017.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b="0" dirty="0"/>
              <a:t>Adolfo </a:t>
            </a:r>
            <a:r>
              <a:rPr lang="en-US" sz="1800" b="0" dirty="0" err="1"/>
              <a:t>Villafiorita</a:t>
            </a:r>
            <a:r>
              <a:rPr lang="en-US" sz="1800" b="0" dirty="0"/>
              <a:t>, Introduction to Software Project Management, </a:t>
            </a:r>
            <a:r>
              <a:rPr lang="en-US" sz="1800" b="0" dirty="0" err="1"/>
              <a:t>Auerbach</a:t>
            </a:r>
            <a:r>
              <a:rPr lang="en-US" sz="1800" b="0" dirty="0"/>
              <a:t> Publications, 2014.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b="0" dirty="0"/>
              <a:t>Anna P. Murray, The Complete Software Project Manager, 1st Edition, Wiley, 2016.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b="0" dirty="0"/>
              <a:t>Robert K. </a:t>
            </a:r>
            <a:r>
              <a:rPr lang="en-US" sz="1800" b="0" dirty="0" err="1"/>
              <a:t>Wysocki</a:t>
            </a:r>
            <a:r>
              <a:rPr lang="en-US" sz="1800" b="0" dirty="0"/>
              <a:t>, Effective Project Management: Traditional, Agile, Extreme, 7th Edition, Wiley, 2013.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b="0" dirty="0"/>
              <a:t>Bob Hughes, Mike </a:t>
            </a:r>
            <a:r>
              <a:rPr lang="en-US" sz="1800" b="0" dirty="0" err="1"/>
              <a:t>Cotterell</a:t>
            </a:r>
            <a:r>
              <a:rPr lang="en-US" sz="1800" b="0" dirty="0"/>
              <a:t>, Software Project Management, 5th edition, McGraw-Hill Education, 2009.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b="0" dirty="0"/>
              <a:t>Per Kroll, Philippe </a:t>
            </a:r>
            <a:r>
              <a:rPr lang="en-US" sz="1800" b="0" dirty="0" err="1"/>
              <a:t>Kruchten</a:t>
            </a:r>
            <a:r>
              <a:rPr lang="en-US" sz="1800" b="0" dirty="0"/>
              <a:t>, Grady </a:t>
            </a:r>
            <a:r>
              <a:rPr lang="en-US" sz="1800" b="0" dirty="0" err="1"/>
              <a:t>Booch</a:t>
            </a:r>
            <a:r>
              <a:rPr lang="en-US" sz="1800" b="0" dirty="0"/>
              <a:t>, The Rational Unified Process Made Easy, Addison-Wesley, 2003.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b="0" dirty="0"/>
              <a:t>Walker Royce, Software Project Management: A Unified Framework, Addison-Wesley, 1998.</a:t>
            </a:r>
          </a:p>
          <a:p>
            <a:pPr marL="342900" indent="-342900">
              <a:buFont typeface="+mj-lt"/>
              <a:buAutoNum type="arabicPeriod"/>
            </a:pPr>
            <a:r>
              <a:rPr lang="bg-BG" altLang="en-US" sz="1800" b="0" dirty="0" smtClean="0"/>
              <a:t>Ръководство </a:t>
            </a:r>
            <a:r>
              <a:rPr lang="bg-BG" altLang="en-US" sz="1800" b="0" dirty="0"/>
              <a:t>за </a:t>
            </a:r>
            <a:r>
              <a:rPr lang="en-US" altLang="en-US" sz="1800" b="0" dirty="0"/>
              <a:t>MS Project 2013 - </a:t>
            </a:r>
            <a:r>
              <a:rPr lang="en-US" altLang="en-US" sz="1200" b="0" dirty="0">
                <a:hlinkClick r:id="rId2"/>
              </a:rPr>
              <a:t>https://www.tutorialspoint.com/ms_project/index.htm</a:t>
            </a:r>
            <a:endParaRPr lang="en-US" altLang="en-US" sz="1200" b="0" dirty="0"/>
          </a:p>
          <a:p>
            <a:endParaRPr lang="en-US" alt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76400" y="6381328"/>
            <a:ext cx="1981200" cy="263525"/>
          </a:xfrm>
        </p:spPr>
        <p:txBody>
          <a:bodyPr/>
          <a:lstStyle/>
          <a:p>
            <a:pPr>
              <a:defRPr/>
            </a:pPr>
            <a:r>
              <a:rPr lang="bg-BG" altLang="en-US" dirty="0" smtClean="0"/>
              <a:t>Литература за ползване</a:t>
            </a:r>
            <a:endParaRPr lang="bg-BG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924CA-3347-4845-977D-482A64641D47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52898" y="6309320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12</a:t>
            </a:r>
            <a:r>
              <a:rPr lang="bg-BG" altLang="en-US" dirty="0"/>
              <a:t>: Управление на хората и на комуникацията</a:t>
            </a:r>
          </a:p>
        </p:txBody>
      </p:sp>
    </p:spTree>
    <p:extLst>
      <p:ext uri="{BB962C8B-B14F-4D97-AF65-F5344CB8AC3E}">
        <p14:creationId xmlns:p14="http://schemas.microsoft.com/office/powerpoint/2010/main" val="292666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За връзка с лектора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42988" y="1341438"/>
            <a:ext cx="7543800" cy="4800600"/>
          </a:xfrm>
        </p:spPr>
        <p:txBody>
          <a:bodyPr/>
          <a:lstStyle/>
          <a:p>
            <a:r>
              <a:rPr lang="bg-BG" altLang="en-US" sz="2000" dirty="0" smtClean="0"/>
              <a:t>	доц. д-р Светослав Енков</a:t>
            </a:r>
          </a:p>
          <a:p>
            <a:endParaRPr lang="bg-BG" sz="2000" b="0" dirty="0"/>
          </a:p>
          <a:p>
            <a:r>
              <a:rPr lang="bg-BG" sz="2000" b="0" dirty="0" smtClean="0"/>
              <a:t>	катедра Компютърна Информатика, ФМИ</a:t>
            </a:r>
            <a:r>
              <a:rPr lang="en-US" sz="2000" b="0" dirty="0" smtClean="0"/>
              <a:t>, </a:t>
            </a:r>
            <a:r>
              <a:rPr lang="bg-BG" sz="2000" b="0" dirty="0" smtClean="0"/>
              <a:t>ПУ, </a:t>
            </a:r>
            <a:r>
              <a:rPr lang="bg-BG" sz="2000" b="0" dirty="0" err="1" smtClean="0"/>
              <a:t>каб</a:t>
            </a:r>
            <a:r>
              <a:rPr lang="bg-BG" sz="2000" b="0" dirty="0" smtClean="0"/>
              <a:t>. 437</a:t>
            </a:r>
          </a:p>
          <a:p>
            <a:pPr marL="0" indent="0">
              <a:buNone/>
            </a:pPr>
            <a:r>
              <a:rPr lang="bg-BG" sz="2000" dirty="0"/>
              <a:t>	</a:t>
            </a:r>
            <a:endParaRPr lang="bg-BG" sz="2000" dirty="0" smtClean="0"/>
          </a:p>
          <a:p>
            <a:pPr marL="0" indent="0">
              <a:buNone/>
            </a:pPr>
            <a:r>
              <a:rPr lang="bg-BG" sz="2000" dirty="0"/>
              <a:t>	</a:t>
            </a:r>
            <a:r>
              <a:rPr lang="en-US" sz="2000">
                <a:hlinkClick r:id="rId2"/>
              </a:rPr>
              <a:t>http://www.enkov.com/spm</a:t>
            </a:r>
            <a:r>
              <a:rPr lang="en-US" sz="2000" smtClean="0"/>
              <a:t>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bg-BG" sz="1600" b="0" dirty="0" smtClean="0"/>
              <a:t>За кореспонденция, използвайте:</a:t>
            </a:r>
            <a:endParaRPr lang="bg-BG" sz="1600" dirty="0" smtClean="0"/>
          </a:p>
          <a:p>
            <a:pPr marL="0" indent="0">
              <a:buNone/>
            </a:pPr>
            <a:r>
              <a:rPr lang="bg-BG" sz="2000" dirty="0">
                <a:sym typeface="Wingdings"/>
              </a:rPr>
              <a:t>	</a:t>
            </a:r>
            <a:r>
              <a:rPr lang="bg-BG" sz="2000" dirty="0" smtClean="0">
                <a:sym typeface="Wingdings"/>
              </a:rPr>
              <a:t></a:t>
            </a:r>
            <a:r>
              <a:rPr lang="en-US" sz="2000" dirty="0" smtClean="0">
                <a:sym typeface="Wingdings"/>
              </a:rPr>
              <a:t> </a:t>
            </a:r>
            <a:r>
              <a:rPr lang="bg-BG" sz="2000" dirty="0" smtClean="0">
                <a:solidFill>
                  <a:srgbClr val="00B0F0"/>
                </a:solidFill>
                <a:sym typeface="Wingdings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hlinkClick r:id="rId3"/>
              </a:rPr>
              <a:t>svetoslav.enkov@gmail.com</a:t>
            </a:r>
            <a:r>
              <a:rPr lang="en-US" sz="1800" dirty="0" smtClean="0">
                <a:solidFill>
                  <a:srgbClr val="00B0F0"/>
                </a:solidFill>
              </a:rPr>
              <a:t>       </a:t>
            </a:r>
            <a:r>
              <a:rPr lang="en-US" sz="1800" dirty="0" smtClean="0">
                <a:solidFill>
                  <a:srgbClr val="00B0F0"/>
                </a:solidFill>
                <a:hlinkClick r:id="rId4"/>
              </a:rPr>
              <a:t>enkov@uni-plovdiv.bg</a:t>
            </a:r>
            <a:r>
              <a:rPr lang="en-US" sz="1800" dirty="0" smtClean="0"/>
              <a:t> </a:t>
            </a:r>
            <a:endParaRPr lang="bg-BG" sz="1800" dirty="0" smtClean="0"/>
          </a:p>
          <a:p>
            <a:pPr marL="0" indent="0">
              <a:buNone/>
            </a:pPr>
            <a:r>
              <a:rPr lang="bg-BG" sz="2000" dirty="0" smtClean="0"/>
              <a:t>                    </a:t>
            </a:r>
          </a:p>
          <a:p>
            <a:pPr marL="0" indent="0">
              <a:buNone/>
            </a:pPr>
            <a:r>
              <a:rPr lang="bg-BG" sz="2000" dirty="0"/>
              <a:t>	 </a:t>
            </a:r>
            <a:r>
              <a:rPr lang="bg-BG" sz="2000" dirty="0" smtClean="0"/>
              <a:t>     </a:t>
            </a:r>
            <a:r>
              <a:rPr lang="en-US" sz="2000" dirty="0" smtClean="0"/>
              <a:t>Svetoslav </a:t>
            </a:r>
            <a:r>
              <a:rPr lang="en-US" sz="2000" dirty="0" err="1" smtClean="0"/>
              <a:t>Enkov</a:t>
            </a:r>
            <a:r>
              <a:rPr lang="en-US" sz="2000" dirty="0" smtClean="0"/>
              <a:t>     </a:t>
            </a:r>
            <a:r>
              <a:rPr lang="bg-BG" sz="2000" dirty="0" smtClean="0"/>
              <a:t>   </a:t>
            </a:r>
            <a:r>
              <a:rPr lang="en-US" sz="2000" dirty="0" smtClean="0"/>
              <a:t>0887 429 709 </a:t>
            </a:r>
            <a:r>
              <a:rPr lang="bg-BG" sz="2000" dirty="0" smtClean="0"/>
              <a:t>   </a:t>
            </a:r>
            <a:r>
              <a:rPr lang="en-US" sz="2000" dirty="0" smtClean="0"/>
              <a:t>  </a:t>
            </a:r>
            <a:r>
              <a:rPr lang="bg-BG" sz="2000" dirty="0" smtClean="0"/>
              <a:t>     </a:t>
            </a:r>
            <a:r>
              <a:rPr lang="en-US" sz="2000" dirty="0" smtClean="0"/>
              <a:t> shark67</a:t>
            </a:r>
            <a:endParaRPr lang="bg-BG" sz="2000" dirty="0" smtClean="0"/>
          </a:p>
          <a:p>
            <a:endParaRPr lang="bg-BG" altLang="en-US" sz="2000" dirty="0" smtClean="0"/>
          </a:p>
          <a:p>
            <a:r>
              <a:rPr lang="bg-BG" altLang="en-US" sz="2000" dirty="0"/>
              <a:t>	</a:t>
            </a:r>
            <a:r>
              <a:rPr lang="bg-BG" altLang="en-US" sz="2000" b="0" dirty="0" smtClean="0"/>
              <a:t>консултации в кабинета само след уговорка</a:t>
            </a:r>
            <a:r>
              <a:rPr lang="en-US" altLang="en-US" sz="2000" b="0" dirty="0" smtClean="0"/>
              <a:t/>
            </a:r>
            <a:br>
              <a:rPr lang="en-US" altLang="en-US" sz="2000" b="0" dirty="0" smtClean="0"/>
            </a:br>
            <a:r>
              <a:rPr lang="bg-BG" altLang="en-US" sz="2000" b="0" dirty="0" smtClean="0"/>
              <a:t>	(предпочитан начин – </a:t>
            </a:r>
            <a:r>
              <a:rPr lang="en-US" altLang="en-US" b="0" dirty="0" smtClean="0"/>
              <a:t>online </a:t>
            </a:r>
            <a:r>
              <a:rPr lang="bg-BG" altLang="en-US" sz="2000" b="0" dirty="0" smtClean="0"/>
              <a:t>консултиране)</a:t>
            </a:r>
            <a:endParaRPr lang="en-US" alt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76400" y="6405563"/>
            <a:ext cx="2319536" cy="2635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© </a:t>
            </a:r>
            <a:r>
              <a:rPr lang="bg-BG" altLang="en-US" dirty="0"/>
              <a:t>ФМИ ПУ, доц. д-р Св. Енков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281" y="4593390"/>
            <a:ext cx="323850" cy="323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659" y="4581168"/>
            <a:ext cx="360000" cy="36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518" y="4576395"/>
            <a:ext cx="141442" cy="3240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52898" y="6309320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12</a:t>
            </a:r>
            <a:r>
              <a:rPr lang="bg-BG" altLang="en-US" dirty="0"/>
              <a:t>: Управление на хората и на комуникацията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Управление </a:t>
            </a:r>
            <a:r>
              <a:rPr lang="bg-BG" altLang="en-US" b="1" dirty="0"/>
              <a:t>на човешките ресурси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42988" y="1341438"/>
            <a:ext cx="7543800" cy="4800600"/>
          </a:xfrm>
        </p:spPr>
        <p:txBody>
          <a:bodyPr/>
          <a:lstStyle/>
          <a:p>
            <a:r>
              <a:rPr lang="bg-BG" sz="2000" b="0" dirty="0"/>
              <a:t>Управлението на човешките ресурси включва процесите, които осигуряват най- ефективното използване на хората, участващи в проекта. То обхваща всички заинтересовани страни </a:t>
            </a:r>
            <a:r>
              <a:rPr lang="bg-BG" sz="2000" b="0" dirty="0" smtClean="0"/>
              <a:t>– донори/спонсори, </a:t>
            </a:r>
            <a:r>
              <a:rPr lang="bg-BG" sz="2000" b="0" dirty="0"/>
              <a:t>клиенти, партньори, индивидуални изпълнители и др</a:t>
            </a:r>
            <a:r>
              <a:rPr lang="bg-BG" sz="2000" b="0" dirty="0" smtClean="0"/>
              <a:t>.</a:t>
            </a:r>
            <a:endParaRPr lang="en-US" sz="2000" b="0" dirty="0" smtClean="0"/>
          </a:p>
          <a:p>
            <a:r>
              <a:rPr lang="bg-BG" sz="2000" b="0" dirty="0" smtClean="0"/>
              <a:t>Състои </a:t>
            </a:r>
            <a:r>
              <a:rPr lang="bg-BG" sz="2000" b="0" dirty="0"/>
              <a:t>се от: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sz="2000" b="0" dirty="0"/>
              <a:t>Организационно планиране — идентифициране, документиране и определяне на роли, отговорности и канали за </a:t>
            </a:r>
            <a:r>
              <a:rPr lang="bg-BG" sz="2000" b="0" dirty="0" smtClean="0"/>
              <a:t>отчитане</a:t>
            </a:r>
            <a:r>
              <a:rPr lang="en-US" sz="2000" b="0" dirty="0" smtClean="0"/>
              <a:t>;</a:t>
            </a:r>
            <a:endParaRPr lang="bg-BG" sz="2000" b="0" dirty="0"/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sz="2000" b="0" dirty="0"/>
              <a:t>Набиране на персонал — осигуряване на необходимите човешки ресурси и включването им в работата по </a:t>
            </a:r>
            <a:r>
              <a:rPr lang="bg-BG" sz="2000" b="0" dirty="0" smtClean="0"/>
              <a:t>проекта</a:t>
            </a:r>
            <a:r>
              <a:rPr lang="en-US" sz="2000" b="0" dirty="0" smtClean="0"/>
              <a:t>;</a:t>
            </a:r>
            <a:endParaRPr lang="bg-BG" sz="2000" b="0" dirty="0"/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sz="2000" b="0" dirty="0"/>
              <a:t>Развитие на екипа — развиване на индивидуални и групови умения, с цел подобряване на изпълнението.</a:t>
            </a:r>
          </a:p>
          <a:p>
            <a:endParaRPr lang="en-US" altLang="en-US" sz="2000" b="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52898" y="6309320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12</a:t>
            </a:r>
            <a:r>
              <a:rPr lang="bg-BG" altLang="en-US" dirty="0"/>
              <a:t>: Управление на хората и на комуникацията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494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Персонал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42988" y="1341438"/>
            <a:ext cx="7543800" cy="4800600"/>
          </a:xfrm>
        </p:spPr>
        <p:txBody>
          <a:bodyPr/>
          <a:lstStyle/>
          <a:p>
            <a:r>
              <a:rPr lang="bg-BG" sz="2000" b="0" dirty="0" smtClean="0"/>
              <a:t>В даден софтуерен проект обикновено има следните групи персонал, ангажиран в управлението и реализацията на проекта: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000" b="0" dirty="0" smtClean="0"/>
              <a:t>Старши мениджъри - дефинират бизнес задачите, те често имат значимо влияние върху проекта;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000" b="0" dirty="0" smtClean="0"/>
              <a:t>Мениджъри на проекта (Project </a:t>
            </a:r>
            <a:r>
              <a:rPr lang="bg-BG" sz="2000" b="0" dirty="0" err="1" smtClean="0"/>
              <a:t>managers</a:t>
            </a:r>
            <a:r>
              <a:rPr lang="bg-BG" sz="2000" b="0" dirty="0" smtClean="0"/>
              <a:t>) - планират, мотивират, организират и контролират програмистите, които правят софтуера;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000" b="0" dirty="0" smtClean="0"/>
              <a:t>Програмисти (разработчици) - доставят уменията, необходими за създаването на продукта или приложението;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000" b="0" dirty="0" smtClean="0"/>
              <a:t>Клиенти (поръчители) - специфицират изискванията за софтуера;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000" b="0" dirty="0" smtClean="0"/>
              <a:t>Крайни потребители - използват продукта</a:t>
            </a:r>
            <a:r>
              <a:rPr lang="bg-BG" sz="2000" dirty="0" smtClean="0"/>
              <a:t>.</a:t>
            </a:r>
            <a:br>
              <a:rPr lang="bg-BG" sz="2000" dirty="0" smtClean="0"/>
            </a:br>
            <a:endParaRPr lang="bg-BG" altLang="en-US" sz="2000" b="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52898" y="6309320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12</a:t>
            </a:r>
            <a:r>
              <a:rPr lang="bg-BG" altLang="en-US" dirty="0"/>
              <a:t>: Управление на хората и на комуникацията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28713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altLang="en-US" b="1" i="1" dirty="0" smtClean="0"/>
              <a:t>Лекции по СТ доц. д-р Ася Стоянова </a:t>
            </a:r>
            <a:br>
              <a:rPr lang="bg-BG" altLang="en-US" b="1" i="1" dirty="0" smtClean="0"/>
            </a:br>
            <a:r>
              <a:rPr lang="bg-BG" altLang="en-US" b="1" i="1" dirty="0" smtClean="0"/>
              <a:t>(Управление на проекта)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3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Мениджър на проекта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42988" y="1341438"/>
            <a:ext cx="7543800" cy="4800600"/>
          </a:xfrm>
        </p:spPr>
        <p:txBody>
          <a:bodyPr/>
          <a:lstStyle/>
          <a:p>
            <a:endParaRPr lang="bg-BG" sz="2000" b="0" dirty="0" smtClean="0"/>
          </a:p>
          <a:p>
            <a:r>
              <a:rPr lang="bg-BG" sz="2000" b="0" dirty="0" smtClean="0"/>
              <a:t>Характеристики на ръководителя на екипа: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sz="2000" b="0" dirty="0" smtClean="0"/>
              <a:t>Мотивиран;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sz="2000" b="0" dirty="0" smtClean="0"/>
              <a:t>Организатор;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sz="2000" b="0" dirty="0" smtClean="0"/>
              <a:t>Идеен и новатор.</a:t>
            </a:r>
            <a:br>
              <a:rPr lang="bg-BG" sz="2000" b="0" dirty="0" smtClean="0"/>
            </a:br>
            <a:endParaRPr lang="bg-BG" sz="2000" b="0" dirty="0" smtClean="0"/>
          </a:p>
          <a:p>
            <a:pPr lvl="1" indent="0">
              <a:buNone/>
            </a:pPr>
            <a:endParaRPr lang="bg-BG" sz="2000" dirty="0" smtClean="0"/>
          </a:p>
          <a:p>
            <a:pPr lvl="1" indent="0">
              <a:buNone/>
            </a:pPr>
            <a:r>
              <a:rPr lang="bg-BG" sz="2000" b="0" dirty="0" smtClean="0"/>
              <a:t>Отличителни характеристики:</a:t>
            </a:r>
          </a:p>
          <a:p>
            <a:pPr marL="728663" lvl="1" indent="-342900"/>
            <a:r>
              <a:rPr lang="bg-BG" sz="2000" b="0" dirty="0" smtClean="0"/>
              <a:t>Трябва да умее да решава проблемите;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sz="2000" b="0" dirty="0" smtClean="0"/>
              <a:t>Да е ръководна личност;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sz="2000" b="0" dirty="0" smtClean="0"/>
              <a:t>Да поема премерени рискове;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sz="2000" b="0" dirty="0" smtClean="0"/>
              <a:t>Да има влияние в екипа</a:t>
            </a:r>
            <a:r>
              <a:rPr lang="bg-BG" sz="2000" dirty="0"/>
              <a:t>.</a:t>
            </a:r>
            <a:r>
              <a:rPr lang="bg-BG" sz="2000" dirty="0" smtClean="0"/>
              <a:t/>
            </a:r>
            <a:br>
              <a:rPr lang="bg-BG" sz="2000" dirty="0" smtClean="0"/>
            </a:br>
            <a:endParaRPr lang="bg-BG" altLang="en-US" sz="2000" b="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52898" y="6309320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12</a:t>
            </a:r>
            <a:r>
              <a:rPr lang="bg-BG" altLang="en-US" dirty="0"/>
              <a:t>: Управление на хората и на комуникацията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28713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altLang="en-US" b="1" i="1" dirty="0" smtClean="0"/>
              <a:t>Лекции по СТ доц. д-р Ася Стоянова </a:t>
            </a:r>
            <a:br>
              <a:rPr lang="bg-BG" altLang="en-US" b="1" i="1" dirty="0" smtClean="0"/>
            </a:br>
            <a:r>
              <a:rPr lang="bg-BG" altLang="en-US" b="1" i="1" dirty="0" smtClean="0"/>
              <a:t>(Управление на проекта)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174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Екип на проекта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42988" y="1341438"/>
            <a:ext cx="7543800" cy="4800600"/>
          </a:xfrm>
        </p:spPr>
        <p:txBody>
          <a:bodyPr/>
          <a:lstStyle/>
          <a:p>
            <a:endParaRPr lang="bg-BG" sz="2000" b="0" dirty="0" smtClean="0"/>
          </a:p>
          <a:p>
            <a:endParaRPr lang="bg-BG" sz="2000" b="0" dirty="0"/>
          </a:p>
          <a:p>
            <a:r>
              <a:rPr lang="bg-BG" sz="2000" b="0" dirty="0" smtClean="0"/>
              <a:t>Най-добрата структура на екипа зависи от: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sz="2000" b="0" dirty="0" smtClean="0"/>
              <a:t>стила на управление в съответната организация;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sz="2000" b="0" dirty="0" smtClean="0"/>
              <a:t>броя на хората в екипа;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sz="2000" b="0" dirty="0" smtClean="0"/>
              <a:t>нивото на техните умения.</a:t>
            </a:r>
            <a:br>
              <a:rPr lang="bg-BG" sz="2000" b="0" dirty="0" smtClean="0"/>
            </a:br>
            <a:endParaRPr lang="bg-BG" sz="2000" b="0" dirty="0" smtClean="0"/>
          </a:p>
          <a:p>
            <a:r>
              <a:rPr lang="bg-BG" sz="2000" b="0" dirty="0" smtClean="0"/>
              <a:t>Предлагат се три основни </a:t>
            </a:r>
            <a:r>
              <a:rPr lang="bg-BG" sz="2000" dirty="0" smtClean="0"/>
              <a:t>организации на екипа</a:t>
            </a:r>
            <a:r>
              <a:rPr lang="bg-BG" sz="2000" b="0" dirty="0" smtClean="0"/>
              <a:t>: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sz="2000" b="1" dirty="0" smtClean="0"/>
              <a:t>Демократично децентрализиран</a:t>
            </a:r>
            <a:r>
              <a:rPr lang="bg-BG" sz="2000" b="0" dirty="0" smtClean="0"/>
              <a:t> (DD);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sz="2000" b="1" dirty="0" smtClean="0"/>
              <a:t>Децентрализиран контрол</a:t>
            </a:r>
            <a:r>
              <a:rPr lang="bg-BG" sz="2000" b="0" dirty="0" smtClean="0"/>
              <a:t> (CD);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sz="2000" b="1" dirty="0" smtClean="0"/>
              <a:t>Централизиран контрол</a:t>
            </a:r>
            <a:r>
              <a:rPr lang="bg-BG" sz="2000" b="0" dirty="0" smtClean="0"/>
              <a:t> (CC)</a:t>
            </a:r>
            <a:r>
              <a:rPr lang="bg-BG" sz="2000" dirty="0"/>
              <a:t>.</a:t>
            </a:r>
            <a:r>
              <a:rPr lang="bg-BG" sz="2000" dirty="0" smtClean="0"/>
              <a:t/>
            </a:r>
            <a:br>
              <a:rPr lang="bg-BG" sz="2000" dirty="0" smtClean="0"/>
            </a:br>
            <a:endParaRPr lang="bg-BG" altLang="en-US" sz="2000" b="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52898" y="6309320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12</a:t>
            </a:r>
            <a:r>
              <a:rPr lang="bg-BG" altLang="en-US" dirty="0"/>
              <a:t>: Управление на хората и на комуникацията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28713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altLang="en-US" b="1" i="1" dirty="0" smtClean="0"/>
              <a:t>Лекции по СТ доц. д-р Ася Стоянова </a:t>
            </a:r>
            <a:br>
              <a:rPr lang="bg-BG" altLang="en-US" b="1" i="1" dirty="0" smtClean="0"/>
            </a:br>
            <a:r>
              <a:rPr lang="bg-BG" altLang="en-US" b="1" i="1" dirty="0" smtClean="0"/>
              <a:t>(Управление на проекта)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659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Структура на екипа на проекта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42988" y="1341438"/>
            <a:ext cx="7543800" cy="4800600"/>
          </a:xfrm>
        </p:spPr>
        <p:txBody>
          <a:bodyPr/>
          <a:lstStyle/>
          <a:p>
            <a:endParaRPr lang="bg-BG" sz="2000" b="0" dirty="0" smtClean="0"/>
          </a:p>
          <a:p>
            <a:r>
              <a:rPr lang="bg-BG" sz="2000" b="0" dirty="0" smtClean="0"/>
              <a:t>Има седем проектни характеристики, които трябва да се обмислят,  когато се планира структурата на софтуерния екип: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sz="2000" b="0" dirty="0" smtClean="0"/>
              <a:t>трудността на проблема, който трябва да бъде решен;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sz="2000" b="0" dirty="0" smtClean="0"/>
              <a:t>размера на резултантната програма(и) в редове код или функционални точки;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sz="2000" b="0" dirty="0" smtClean="0"/>
              <a:t>времето, през което екипа ще работи заедно;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sz="2000" b="0" dirty="0" smtClean="0"/>
              <a:t>степента, до която проблема може да бъде разделен в отделни модули;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sz="2000" b="0" dirty="0" smtClean="0"/>
              <a:t>изискванията за качество и надеждност на системата;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sz="2000" b="0" dirty="0" smtClean="0"/>
              <a:t>неизменяемост на датата на доставка;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sz="2000" b="0" dirty="0" smtClean="0"/>
              <a:t>степента на комуникация, изискана за проекта.</a:t>
            </a:r>
            <a:r>
              <a:rPr lang="bg-BG" sz="2000" dirty="0" smtClean="0"/>
              <a:t> </a:t>
            </a:r>
            <a:endParaRPr lang="bg-BG" altLang="en-US" sz="2000" b="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52898" y="6309320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12</a:t>
            </a:r>
            <a:r>
              <a:rPr lang="bg-BG" altLang="en-US" dirty="0"/>
              <a:t>: Управление на хората и на комуникацията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28713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altLang="en-US" b="1" i="1" dirty="0" smtClean="0"/>
              <a:t>Лекции по СТ доц. д-р Ася Стоянова </a:t>
            </a:r>
            <a:br>
              <a:rPr lang="bg-BG" altLang="en-US" b="1" i="1" dirty="0" smtClean="0"/>
            </a:br>
            <a:r>
              <a:rPr lang="bg-BG" altLang="en-US" b="1" i="1" dirty="0" smtClean="0"/>
              <a:t>(Управление на проекта)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281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Комуникация в екипа на проекта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42988" y="1341438"/>
            <a:ext cx="7543800" cy="4800600"/>
          </a:xfrm>
        </p:spPr>
        <p:txBody>
          <a:bodyPr/>
          <a:lstStyle/>
          <a:p>
            <a:endParaRPr lang="bg-BG" sz="2000" b="0" dirty="0" smtClean="0"/>
          </a:p>
          <a:p>
            <a:endParaRPr lang="bg-BG" sz="2000" b="0" dirty="0"/>
          </a:p>
          <a:p>
            <a:r>
              <a:rPr lang="bg-BG" sz="2000" b="0" dirty="0" smtClean="0"/>
              <a:t>Комуникационни механизми:</a:t>
            </a:r>
            <a:br>
              <a:rPr lang="bg-BG" sz="2000" b="0" dirty="0" smtClean="0"/>
            </a:br>
            <a:endParaRPr lang="bg-BG" sz="2000" b="0" dirty="0" smtClean="0"/>
          </a:p>
          <a:p>
            <a:endParaRPr lang="bg-BG" sz="2000" b="0" dirty="0" smtClean="0"/>
          </a:p>
          <a:p>
            <a:r>
              <a:rPr lang="bg-BG" sz="2000" dirty="0" smtClean="0"/>
              <a:t>Формални</a:t>
            </a:r>
            <a:r>
              <a:rPr lang="bg-BG" sz="2000" b="0" dirty="0" smtClean="0"/>
              <a:t> (официални) – написани документи, срещи и други сравнително не-интерактивни и общи комуникационни канали.</a:t>
            </a:r>
          </a:p>
          <a:p>
            <a:r>
              <a:rPr lang="bg-BG" sz="2000" b="0" dirty="0" smtClean="0"/>
              <a:t/>
            </a:r>
            <a:br>
              <a:rPr lang="bg-BG" sz="2000" b="0" dirty="0" smtClean="0"/>
            </a:br>
            <a:r>
              <a:rPr lang="bg-BG" sz="2000" dirty="0" smtClean="0"/>
              <a:t>Неформални</a:t>
            </a:r>
            <a:r>
              <a:rPr lang="bg-BG" sz="2000" b="0" dirty="0" smtClean="0"/>
              <a:t> (неофициални) – членовете на екипа си разпространяват идеи, молят за помощ, когато възникне проблем и си комуникират един с друг всекидневно.</a:t>
            </a:r>
            <a:r>
              <a:rPr lang="bg-BG" sz="2000" dirty="0" smtClean="0"/>
              <a:t> </a:t>
            </a:r>
            <a:br>
              <a:rPr lang="bg-BG" sz="2000" dirty="0" smtClean="0"/>
            </a:br>
            <a:endParaRPr lang="bg-BG" altLang="en-US" sz="2000" b="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52898" y="6309320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12</a:t>
            </a:r>
            <a:r>
              <a:rPr lang="bg-BG" altLang="en-US" dirty="0"/>
              <a:t>: Управление на хората и на комуникацията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28713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altLang="en-US" b="1" i="1" dirty="0" smtClean="0"/>
              <a:t>Лекции по СТ доц. д-р Ася Стоянова </a:t>
            </a:r>
            <a:br>
              <a:rPr lang="bg-BG" altLang="en-US" b="1" i="1" dirty="0" smtClean="0"/>
            </a:br>
            <a:r>
              <a:rPr lang="bg-BG" altLang="en-US" b="1" i="1" dirty="0" smtClean="0"/>
              <a:t>(Управление на проекта)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979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Комуникация в екипа на проекта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60648" y="1220688"/>
            <a:ext cx="7543800" cy="4800600"/>
          </a:xfrm>
        </p:spPr>
        <p:txBody>
          <a:bodyPr/>
          <a:lstStyle/>
          <a:p>
            <a:r>
              <a:rPr lang="bg-BG" sz="1800" dirty="0" smtClean="0"/>
              <a:t>Формален обективен подход </a:t>
            </a:r>
            <a:r>
              <a:rPr lang="bg-BG" sz="1800" b="0" dirty="0" smtClean="0"/>
              <a:t>– включва документация, </a:t>
            </a:r>
            <a:r>
              <a:rPr lang="bg-BG" sz="1800" b="0" dirty="0" err="1" smtClean="0"/>
              <a:t>source</a:t>
            </a:r>
            <a:r>
              <a:rPr lang="bg-BG" sz="1800" b="0" dirty="0" smtClean="0"/>
              <a:t> код, технически записки, проектни </a:t>
            </a:r>
            <a:r>
              <a:rPr lang="bg-BG" sz="1800" b="0" dirty="0" err="1" smtClean="0"/>
              <a:t>milestones</a:t>
            </a:r>
            <a:r>
              <a:rPr lang="bg-BG" sz="1800" b="0" dirty="0" smtClean="0"/>
              <a:t>, разписания и средства за контролиране на проекта, изисквания за промени и свързана с тях документация, доклади за проследяване на грешки и съхранени данни.</a:t>
            </a:r>
            <a:br>
              <a:rPr lang="bg-BG" sz="1800" b="0" dirty="0" smtClean="0"/>
            </a:br>
            <a:r>
              <a:rPr lang="bg-BG" sz="1800" dirty="0" smtClean="0"/>
              <a:t>Формални вътрешно-персонални процедури  </a:t>
            </a:r>
            <a:r>
              <a:rPr lang="bg-BG" sz="1800" b="0" dirty="0" smtClean="0"/>
              <a:t>– фокусират се</a:t>
            </a:r>
            <a:br>
              <a:rPr lang="bg-BG" sz="1800" b="0" dirty="0" smtClean="0"/>
            </a:br>
            <a:r>
              <a:rPr lang="bg-BG" sz="1800" b="0" dirty="0" smtClean="0"/>
              <a:t>върху дейностите прилагани върху софтуерния продукт за</a:t>
            </a:r>
            <a:br>
              <a:rPr lang="bg-BG" sz="1800" b="0" dirty="0" smtClean="0"/>
            </a:br>
            <a:r>
              <a:rPr lang="bg-BG" sz="1800" b="0" dirty="0" smtClean="0"/>
              <a:t>осигуряване на качеството му. Това включва срещи за</a:t>
            </a:r>
            <a:br>
              <a:rPr lang="bg-BG" sz="1800" b="0" dirty="0" smtClean="0"/>
            </a:br>
            <a:r>
              <a:rPr lang="bg-BG" sz="1800" b="0" dirty="0" smtClean="0"/>
              <a:t>проверка на статуса и проверка на проекта и кода.</a:t>
            </a:r>
            <a:br>
              <a:rPr lang="bg-BG" sz="1800" b="0" dirty="0" smtClean="0"/>
            </a:br>
            <a:r>
              <a:rPr lang="bg-BG" sz="1800" dirty="0" smtClean="0"/>
              <a:t>Неформални вътрешно-персонални процедури  </a:t>
            </a:r>
            <a:r>
              <a:rPr lang="bg-BG" sz="1800" b="0" dirty="0" smtClean="0"/>
              <a:t>– включват групови срещи за разпространяване на информация и решаване на проблеми.</a:t>
            </a:r>
          </a:p>
          <a:p>
            <a:r>
              <a:rPr lang="bg-BG" sz="1800" dirty="0" smtClean="0"/>
              <a:t>Електронна комуникация </a:t>
            </a:r>
            <a:r>
              <a:rPr lang="bg-BG" sz="1800" b="0" dirty="0" smtClean="0"/>
              <a:t>– включва </a:t>
            </a:r>
            <a:r>
              <a:rPr lang="bg-BG" sz="1800" b="0" dirty="0" err="1" smtClean="0"/>
              <a:t>e-mail</a:t>
            </a:r>
            <a:r>
              <a:rPr lang="bg-BG" sz="1800" b="0" dirty="0" smtClean="0"/>
              <a:t>, електронни</a:t>
            </a:r>
            <a:br>
              <a:rPr lang="bg-BG" sz="1800" b="0" dirty="0" smtClean="0"/>
            </a:br>
            <a:r>
              <a:rPr lang="bg-BG" sz="1800" b="0" dirty="0" smtClean="0"/>
              <a:t>бюлетини и </a:t>
            </a:r>
            <a:r>
              <a:rPr lang="bg-BG" sz="1800" b="0" dirty="0" err="1" smtClean="0"/>
              <a:t>видеоконферентни</a:t>
            </a:r>
            <a:r>
              <a:rPr lang="bg-BG" sz="1800" b="0" dirty="0" smtClean="0"/>
              <a:t> системи.</a:t>
            </a:r>
          </a:p>
          <a:p>
            <a:r>
              <a:rPr lang="bg-BG" sz="1800" dirty="0" smtClean="0"/>
              <a:t>Вътрешно-персонална мрежа </a:t>
            </a:r>
            <a:r>
              <a:rPr lang="bg-BG" sz="1800" b="0" dirty="0" smtClean="0"/>
              <a:t>– неформална дискусия с</a:t>
            </a:r>
            <a:br>
              <a:rPr lang="bg-BG" sz="1800" b="0" dirty="0" smtClean="0"/>
            </a:br>
            <a:r>
              <a:rPr lang="bg-BG" sz="1800" b="0" dirty="0" smtClean="0"/>
              <a:t>членовете на екипа и тези извън проекта, които могат да имат</a:t>
            </a:r>
            <a:br>
              <a:rPr lang="bg-BG" sz="1800" b="0" dirty="0" smtClean="0"/>
            </a:br>
            <a:r>
              <a:rPr lang="bg-BG" sz="1800" b="0" dirty="0" smtClean="0"/>
              <a:t>опит или усет, че могат да помогнат на екипа.</a:t>
            </a:r>
            <a:r>
              <a:rPr lang="bg-BG" sz="1800" dirty="0" smtClean="0"/>
              <a:t> </a:t>
            </a:r>
            <a:br>
              <a:rPr lang="bg-BG" sz="1800" dirty="0" smtClean="0"/>
            </a:br>
            <a:endParaRPr lang="bg-BG" altLang="en-US" sz="1800" b="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52898" y="6309320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12</a:t>
            </a:r>
            <a:r>
              <a:rPr lang="bg-BG" altLang="en-US" dirty="0"/>
              <a:t>: Управление на хората и на комуникацията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28713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altLang="en-US" b="1" i="1" dirty="0" smtClean="0"/>
              <a:t>Лекции по СТ доц. д-р Ася Стоянова </a:t>
            </a:r>
            <a:br>
              <a:rPr lang="bg-BG" altLang="en-US" b="1" i="1" dirty="0" smtClean="0"/>
            </a:br>
            <a:r>
              <a:rPr lang="bg-BG" altLang="en-US" b="1" i="1" dirty="0" smtClean="0"/>
              <a:t>(Управление на проекта)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060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MISPM">
  <a:themeElements>
    <a:clrScheme name="Lloseng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losengMaster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loseng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losengMast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1245</TotalTime>
  <Words>1338</Words>
  <Application>Microsoft Office PowerPoint</Application>
  <PresentationFormat>On-screen Show (4:3)</PresentationFormat>
  <Paragraphs>136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</vt:lpstr>
      <vt:lpstr>Times New Roman</vt:lpstr>
      <vt:lpstr>Wingdings</vt:lpstr>
      <vt:lpstr>FMISPM</vt:lpstr>
      <vt:lpstr>PowerPoint Presentation</vt:lpstr>
      <vt:lpstr>За връзка с лектора</vt:lpstr>
      <vt:lpstr>Управление на човешките ресурси</vt:lpstr>
      <vt:lpstr>Персонал</vt:lpstr>
      <vt:lpstr>Мениджър на проекта</vt:lpstr>
      <vt:lpstr>Екип на проекта</vt:lpstr>
      <vt:lpstr>Структура на екипа на проекта</vt:lpstr>
      <vt:lpstr>Комуникация в екипа на проекта</vt:lpstr>
      <vt:lpstr>Комуникация в екипа на проекта</vt:lpstr>
      <vt:lpstr>Управление на комуникацията</vt:lpstr>
      <vt:lpstr>Управление на комуникацията (процеси)</vt:lpstr>
      <vt:lpstr>Литература (обща към всички лекции)</vt:lpstr>
    </vt:vector>
  </TitlesOfParts>
  <Company>SITE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Laganiere</dc:creator>
  <cp:lastModifiedBy>Svetoslav Enkov</cp:lastModifiedBy>
  <cp:revision>202</cp:revision>
  <cp:lastPrinted>2001-08-30T21:48:01Z</cp:lastPrinted>
  <dcterms:created xsi:type="dcterms:W3CDTF">2001-07-30T14:50:21Z</dcterms:created>
  <dcterms:modified xsi:type="dcterms:W3CDTF">2021-02-27T13:38:46Z</dcterms:modified>
</cp:coreProperties>
</file>