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7" r:id="rId1"/>
  </p:sldMasterIdLst>
  <p:sldIdLst>
    <p:sldId id="256" r:id="rId2"/>
    <p:sldId id="282" r:id="rId3"/>
    <p:sldId id="283" r:id="rId4"/>
    <p:sldId id="284" r:id="rId5"/>
    <p:sldId id="285" r:id="rId6"/>
    <p:sldId id="286" r:id="rId7"/>
    <p:sldId id="291" r:id="rId8"/>
    <p:sldId id="287" r:id="rId9"/>
    <p:sldId id="288" r:id="rId10"/>
    <p:sldId id="289" r:id="rId11"/>
    <p:sldId id="290" r:id="rId12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63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Емил Хаджиколев" initials="Е. Х." lastIdx="1" clrIdx="0">
    <p:extLst>
      <p:ext uri="{19B8F6BF-5375-455C-9EA6-DF929625EA0E}">
        <p15:presenceInfo xmlns:p15="http://schemas.microsoft.com/office/powerpoint/2012/main" userId="Емил Хаджиколев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62" y="102"/>
      </p:cViewPr>
      <p:guideLst>
        <p:guide orient="horz" pos="2160"/>
        <p:guide pos="26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28.10.2020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620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28.10.2020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3578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28.10.2020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776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28.10.2020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8661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28.10.2020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6713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28.10.2020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0317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28.10.2020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72146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28.10.2020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5977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28.10.2020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030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28.10.2020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948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28.10.2020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63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592FB-E808-44BB-925D-B8BEA9DFF4ED}" type="datetimeFigureOut">
              <a:rPr lang="bg-BG" smtClean="0"/>
              <a:pPr/>
              <a:t>28.10.2020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2611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8" r:id="rId1"/>
    <p:sldLayoutId id="2147484239" r:id="rId2"/>
    <p:sldLayoutId id="2147484240" r:id="rId3"/>
    <p:sldLayoutId id="2147484241" r:id="rId4"/>
    <p:sldLayoutId id="2147484242" r:id="rId5"/>
    <p:sldLayoutId id="2147484243" r:id="rId6"/>
    <p:sldLayoutId id="2147484244" r:id="rId7"/>
    <p:sldLayoutId id="2147484245" r:id="rId8"/>
    <p:sldLayoutId id="2147484246" r:id="rId9"/>
    <p:sldLayoutId id="2147484247" r:id="rId10"/>
    <p:sldLayoutId id="21474842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99622"/>
            <a:ext cx="9144000" cy="3311887"/>
          </a:xfrm>
        </p:spPr>
        <p:txBody>
          <a:bodyPr>
            <a:noAutofit/>
          </a:bodyPr>
          <a:lstStyle/>
          <a:p>
            <a:r>
              <a:rPr lang="bg-BG" sz="5400" dirty="0"/>
              <a:t>Програмиране (със </a:t>
            </a:r>
            <a:r>
              <a:rPr lang="en-US" sz="5400" dirty="0"/>
              <a:t>C++</a:t>
            </a:r>
            <a:r>
              <a:rPr lang="bg-BG" sz="5400" dirty="0"/>
              <a:t>)</a:t>
            </a:r>
            <a:br>
              <a:rPr lang="en-US" sz="5400" dirty="0"/>
            </a:br>
            <a:br>
              <a:rPr lang="en-US" sz="3600" dirty="0"/>
            </a:br>
            <a:br>
              <a:rPr lang="en-US" sz="3600" dirty="0"/>
            </a:br>
            <a:r>
              <a:rPr lang="bg-BG" sz="5400" dirty="0"/>
              <a:t>7</a:t>
            </a:r>
            <a:r>
              <a:rPr lang="en-US" sz="5400" dirty="0"/>
              <a:t>. </a:t>
            </a:r>
            <a:r>
              <a:rPr lang="bg-BG" sz="5400" dirty="0"/>
              <a:t>Логически данни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69963"/>
            <a:ext cx="9144000" cy="1102936"/>
          </a:xfrm>
        </p:spPr>
        <p:txBody>
          <a:bodyPr>
            <a:normAutofit/>
          </a:bodyPr>
          <a:lstStyle/>
          <a:p>
            <a:r>
              <a:rPr lang="bg-BG" sz="2800" dirty="0"/>
              <a:t>Доц. д-р Емил Хаджиколев</a:t>
            </a:r>
          </a:p>
        </p:txBody>
      </p:sp>
    </p:spTree>
    <p:extLst>
      <p:ext uri="{BB962C8B-B14F-4D97-AF65-F5344CB8AC3E}">
        <p14:creationId xmlns:p14="http://schemas.microsoft.com/office/powerpoint/2010/main" val="3349090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Условен оператор ?: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Чрез тройния условен оператор ?: се изчислява един от два възможни израза, в зависимост от истинността на някакво логическо условие.</a:t>
            </a:r>
          </a:p>
          <a:p>
            <a:r>
              <a:rPr lang="bg-BG" b="1" dirty="0"/>
              <a:t>Синтаксисът</a:t>
            </a:r>
            <a:r>
              <a:rPr lang="bg-BG" dirty="0"/>
              <a:t> на тройния оператор е следният: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bg-BG" b="1" dirty="0"/>
              <a:t>&lt;логическо условие&gt; ? &lt;израз_</a:t>
            </a:r>
            <a:r>
              <a:rPr lang="en-US" b="1" dirty="0"/>
              <a:t>true</a:t>
            </a:r>
            <a:r>
              <a:rPr lang="bg-BG" b="1" dirty="0"/>
              <a:t>&gt; : &lt;израз_</a:t>
            </a:r>
            <a:r>
              <a:rPr lang="en-US" b="1" dirty="0"/>
              <a:t>false</a:t>
            </a:r>
            <a:r>
              <a:rPr lang="bg-BG" b="1" dirty="0"/>
              <a:t>&gt;;</a:t>
            </a:r>
          </a:p>
          <a:p>
            <a:r>
              <a:rPr lang="bg-BG" dirty="0"/>
              <a:t>Първият операнд е логическо условие. Другите два операнда са изрази, чийто резултатен тип обикновено е един и същ (но това не е задължително). Ако логическото условие има стойност </a:t>
            </a:r>
            <a:r>
              <a:rPr lang="en-US" dirty="0"/>
              <a:t>true</a:t>
            </a:r>
            <a:r>
              <a:rPr lang="bg-BG" dirty="0"/>
              <a:t>, оператора връща като резултат стойността на израза след ?, иначе – израза след :.</a:t>
            </a:r>
          </a:p>
          <a:p>
            <a:r>
              <a:rPr lang="bg-BG" dirty="0"/>
              <a:t>Когато резултатът от изпълнението на условния оператор се присвоява на променлива, двата израза трябва са от тип, съвместим с типа на променливата.</a:t>
            </a:r>
          </a:p>
        </p:txBody>
      </p:sp>
    </p:spTree>
    <p:extLst>
      <p:ext uri="{BB962C8B-B14F-4D97-AF65-F5344CB8AC3E}">
        <p14:creationId xmlns:p14="http://schemas.microsoft.com/office/powerpoint/2010/main" val="957528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Подобрение на примера (с условен оператор)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&lt;string&gt;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Функция за оценяване дали участник отговаря на условията за участие: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За участие в състезание се допускат лица, които са навършили 12 години или са с придружител.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Параметри са </a:t>
            </a:r>
            <a:r>
              <a:rPr lang="bg-BG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име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възраст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ru-RU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"има ли придружител?".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testPerson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have_companion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accept =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12 || 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have_companion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bg-BG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info =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(accept ?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bg-BG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не"</a:t>
            </a:r>
            <a:r>
              <a:rPr lang="bg-BG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bg-BG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bg-BG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bg-BG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може да участва в конкурса. Възраст: "</a:t>
            </a:r>
            <a:r>
              <a:rPr lang="bg-BG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bg-BG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bg-BG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bg-BG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to_string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 </a:t>
            </a:r>
            <a:r>
              <a:rPr lang="bg-BG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Придружител: "</a:t>
            </a:r>
            <a:r>
              <a:rPr lang="bg-BG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bg-BG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bg-BG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have_companion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?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bg-BG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да"</a:t>
            </a:r>
            <a:r>
              <a:rPr lang="bg-BG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bg-BG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"не"</a:t>
            </a:r>
            <a:r>
              <a:rPr lang="bg-BG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bg-BG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bg-BG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bg-BG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"."</a:t>
            </a:r>
            <a:r>
              <a:rPr lang="bg-BG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info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bg-BG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pPr marL="457200" lvl="1" indent="0">
              <a:buNone/>
            </a:pP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bg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bg-BG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testPerson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bg-BG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Иван"</a:t>
            </a:r>
            <a:r>
              <a:rPr lang="bg-BG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12,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testPerson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bg-BG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Мария"</a:t>
            </a:r>
            <a:r>
              <a:rPr lang="bg-BG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12,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testPerson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bg-BG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Петър"</a:t>
            </a:r>
            <a:r>
              <a:rPr lang="bg-BG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13,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bg-BG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bg-BG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bg-BG" sz="1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640" y="4622873"/>
            <a:ext cx="6793651" cy="116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95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 тип и литерали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en-US" dirty="0"/>
              <a:t>C++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bg-BG" dirty="0"/>
              <a:t>Възможните стойности на </a:t>
            </a:r>
            <a:r>
              <a:rPr lang="bg-BG" b="1" dirty="0"/>
              <a:t>булевия тип </a:t>
            </a:r>
            <a:r>
              <a:rPr lang="en-US" b="1" dirty="0"/>
              <a:t>bool </a:t>
            </a:r>
            <a:r>
              <a:rPr lang="bg-BG" dirty="0"/>
              <a:t>са </a:t>
            </a:r>
            <a:r>
              <a:rPr lang="bg-BG" b="1" dirty="0"/>
              <a:t>литералите </a:t>
            </a:r>
            <a:r>
              <a:rPr lang="en-US" b="1" dirty="0"/>
              <a:t>true</a:t>
            </a:r>
            <a:r>
              <a:rPr lang="bg-BG" b="1" dirty="0"/>
              <a:t> (истина) и </a:t>
            </a:r>
            <a:r>
              <a:rPr lang="en-US" b="1" dirty="0"/>
              <a:t>false</a:t>
            </a:r>
            <a:r>
              <a:rPr lang="bg-BG" b="1" dirty="0"/>
              <a:t> (лъжа).</a:t>
            </a:r>
            <a:endParaRPr lang="en-US" b="1" dirty="0"/>
          </a:p>
          <a:p>
            <a:r>
              <a:rPr lang="bg-BG" dirty="0"/>
              <a:t>В </a:t>
            </a:r>
            <a:r>
              <a:rPr lang="en-US" dirty="0"/>
              <a:t>C++</a:t>
            </a:r>
            <a:r>
              <a:rPr lang="bg-BG" dirty="0"/>
              <a:t> всеки израз със стойност 0 се приема за </a:t>
            </a:r>
            <a:r>
              <a:rPr lang="en-US" dirty="0"/>
              <a:t>false</a:t>
            </a:r>
            <a:r>
              <a:rPr lang="bg-BG" dirty="0"/>
              <a:t>, и всеки израз с различна от </a:t>
            </a:r>
            <a:r>
              <a:rPr lang="en-US" dirty="0"/>
              <a:t>0 </a:t>
            </a:r>
            <a:r>
              <a:rPr lang="bg-BG" dirty="0"/>
              <a:t>стойност се приема за </a:t>
            </a:r>
            <a:r>
              <a:rPr lang="en-US" dirty="0"/>
              <a:t>true.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b;</a:t>
            </a:r>
          </a:p>
          <a:p>
            <a:pPr marL="457200" lvl="1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0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= 50;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016" y="4419637"/>
            <a:ext cx="2954414" cy="113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41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Логически оператори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857639"/>
              </p:ext>
            </p:extLst>
          </p:nvPr>
        </p:nvGraphicFramePr>
        <p:xfrm>
          <a:off x="1533534" y="3429000"/>
          <a:ext cx="5308582" cy="211164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10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8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3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Оператор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Име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3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8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&amp;&amp;</a:t>
                      </a:r>
                      <a:endParaRPr lang="bg-BG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Логическо 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3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||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Логическо ИЛИ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3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!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Отрицание – НЕ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3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^</a:t>
                      </a:r>
                      <a:endParaRPr lang="bg-BG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Изключващо ИЛИ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09037" y="1690688"/>
            <a:ext cx="10515600" cy="15689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Операндите на логическите оператори са логически стойности (изрази, които имат логическа стойност), резултатът също е логическа стойност. </a:t>
            </a:r>
          </a:p>
        </p:txBody>
      </p:sp>
    </p:spTree>
    <p:extLst>
      <p:ext uri="{BB962C8B-B14F-4D97-AF65-F5344CB8AC3E}">
        <p14:creationId xmlns:p14="http://schemas.microsoft.com/office/powerpoint/2010/main" val="1509087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на истинност на логическо 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904" y="3884611"/>
            <a:ext cx="10515600" cy="22029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b="1" dirty="0"/>
              <a:t>Пример за логическо И: </a:t>
            </a:r>
            <a:endParaRPr lang="bg-BG" dirty="0"/>
          </a:p>
          <a:p>
            <a:r>
              <a:rPr lang="bg-BG" i="1" dirty="0"/>
              <a:t>До участие в конкурс се допускат лица, които са навършили 16 години и представят автобиография (CV).</a:t>
            </a:r>
            <a:endParaRPr lang="bg-BG" dirty="0"/>
          </a:p>
          <a:p>
            <a:r>
              <a:rPr lang="bg-BG" dirty="0"/>
              <a:t>За да участва конкретен човек (Иван) в конкурса трябва да удовлетворява едновременно и двете условия.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523457"/>
              </p:ext>
            </p:extLst>
          </p:nvPr>
        </p:nvGraphicFramePr>
        <p:xfrm>
          <a:off x="2476922" y="1809749"/>
          <a:ext cx="3850782" cy="15240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938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24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</a:t>
                      </a:r>
                      <a:endParaRPr lang="bg-BG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</a:t>
                      </a:r>
                      <a:endParaRPr lang="bg-BG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 &amp;&amp; b</a:t>
                      </a:r>
                      <a:endParaRPr lang="bg-BG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false</a:t>
                      </a:r>
                      <a:endParaRPr lang="bg-BG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false</a:t>
                      </a:r>
                      <a:endParaRPr lang="bg-BG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false</a:t>
                      </a:r>
                      <a:endParaRPr lang="bg-BG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false</a:t>
                      </a:r>
                      <a:endParaRPr lang="bg-BG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true</a:t>
                      </a:r>
                      <a:endParaRPr lang="bg-BG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false</a:t>
                      </a:r>
                      <a:endParaRPr lang="bg-BG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true</a:t>
                      </a:r>
                      <a:endParaRPr lang="bg-BG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false</a:t>
                      </a:r>
                      <a:endParaRPr lang="bg-BG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false</a:t>
                      </a:r>
                      <a:endParaRPr lang="bg-BG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true</a:t>
                      </a:r>
                      <a:endParaRPr lang="bg-BG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true</a:t>
                      </a:r>
                      <a:endParaRPr lang="bg-BG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true</a:t>
                      </a:r>
                      <a:endParaRPr lang="bg-BG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7425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на истинност на логическо ИЛИ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904" y="3522133"/>
            <a:ext cx="10515600" cy="237913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bg-BG" b="1" dirty="0"/>
              <a:t>Пример за логическо ИЛИ:</a:t>
            </a:r>
            <a:endParaRPr lang="bg-BG" dirty="0"/>
          </a:p>
          <a:p>
            <a:r>
              <a:rPr lang="bg-BG" i="1" dirty="0"/>
              <a:t>За участие в състезание се допускат лица, които са навършили 12 години или са с придружител.</a:t>
            </a:r>
            <a:endParaRPr lang="bg-BG" dirty="0"/>
          </a:p>
          <a:p>
            <a:r>
              <a:rPr lang="bg-BG" dirty="0"/>
              <a:t>Достатъчно е само едно от условията да е изпълнено, за да се допусне Иван до конкурса:</a:t>
            </a:r>
          </a:p>
          <a:p>
            <a:pPr lvl="1"/>
            <a:r>
              <a:rPr lang="bg-BG" dirty="0"/>
              <a:t>да е по-голям от 12 г.;</a:t>
            </a:r>
          </a:p>
          <a:p>
            <a:pPr lvl="1"/>
            <a:r>
              <a:rPr lang="bg-BG" dirty="0"/>
              <a:t>да е с придружител;</a:t>
            </a:r>
          </a:p>
          <a:p>
            <a:pPr lvl="1"/>
            <a:r>
              <a:rPr lang="bg-BG" dirty="0"/>
              <a:t>може да са изпълнени и двете условия едновременно – по-голям от 12 г. и с придружител.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06277"/>
              </p:ext>
            </p:extLst>
          </p:nvPr>
        </p:nvGraphicFramePr>
        <p:xfrm>
          <a:off x="2688588" y="1843616"/>
          <a:ext cx="3850782" cy="15240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938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24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</a:t>
                      </a:r>
                      <a:endParaRPr lang="bg-BG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</a:t>
                      </a:r>
                      <a:endParaRPr lang="bg-BG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 || b</a:t>
                      </a:r>
                      <a:endParaRPr lang="bg-BG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false</a:t>
                      </a:r>
                      <a:endParaRPr lang="bg-BG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false</a:t>
                      </a:r>
                      <a:endParaRPr lang="bg-BG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false</a:t>
                      </a:r>
                      <a:endParaRPr lang="bg-BG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false</a:t>
                      </a:r>
                      <a:endParaRPr lang="bg-BG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true</a:t>
                      </a:r>
                      <a:endParaRPr lang="bg-BG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true</a:t>
                      </a:r>
                      <a:endParaRPr lang="bg-BG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true</a:t>
                      </a:r>
                      <a:endParaRPr lang="bg-BG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false</a:t>
                      </a:r>
                      <a:endParaRPr lang="bg-BG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true</a:t>
                      </a:r>
                      <a:endParaRPr lang="bg-BG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true</a:t>
                      </a:r>
                      <a:endParaRPr lang="bg-BG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true</a:t>
                      </a:r>
                      <a:endParaRPr lang="bg-BG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true</a:t>
                      </a:r>
                      <a:endParaRPr lang="bg-BG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58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на истинност на логическо отрицание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904" y="3522133"/>
            <a:ext cx="10515600" cy="237913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bg-BG" b="1" dirty="0"/>
              <a:t>Пример за логическо отрицание:</a:t>
            </a:r>
            <a:endParaRPr lang="bg-BG" dirty="0"/>
          </a:p>
          <a:p>
            <a:r>
              <a:rPr lang="bg-BG" i="1" dirty="0"/>
              <a:t>За участие в конкурс се допускат лица, които не са по-малки от 12 г.</a:t>
            </a:r>
            <a:endParaRPr lang="bg-BG" dirty="0"/>
          </a:p>
          <a:p>
            <a:r>
              <a:rPr lang="bg-BG" dirty="0"/>
              <a:t>Отричаме (не допускаме) участието на хора по-малки от 12 г.</a:t>
            </a:r>
          </a:p>
          <a:p>
            <a:r>
              <a:rPr lang="bg-BG" dirty="0"/>
              <a:t>Понякога може да се избегне отрицание: В примера, може да се изисква лицата да са по-големи от 12 г. т.е.</a:t>
            </a:r>
            <a:r>
              <a:rPr lang="bg-BG" b="1" i="1" dirty="0"/>
              <a:t> !(&lt;12г.) е равносилно на (&gt;12г.)</a:t>
            </a:r>
            <a:r>
              <a:rPr lang="bg-BG" dirty="0"/>
              <a:t>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809207"/>
              </p:ext>
            </p:extLst>
          </p:nvPr>
        </p:nvGraphicFramePr>
        <p:xfrm>
          <a:off x="2849234" y="1927384"/>
          <a:ext cx="2677182" cy="9144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274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3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</a:t>
                      </a:r>
                      <a:endParaRPr lang="bg-BG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!a</a:t>
                      </a:r>
                      <a:endParaRPr lang="bg-BG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false</a:t>
                      </a:r>
                      <a:endParaRPr lang="bg-BG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true</a:t>
                      </a:r>
                      <a:endParaRPr lang="bg-BG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true</a:t>
                      </a:r>
                      <a:endParaRPr lang="bg-BG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false</a:t>
                      </a:r>
                      <a:endParaRPr lang="bg-BG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051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на истинност на изключващо ИЛИ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7634205"/>
              </p:ext>
            </p:extLst>
          </p:nvPr>
        </p:nvGraphicFramePr>
        <p:xfrm>
          <a:off x="2488333" y="1986228"/>
          <a:ext cx="4285868" cy="13716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160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9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</a:t>
                      </a:r>
                      <a:endParaRPr lang="bg-BG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 ^ b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false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false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false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false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true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true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true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false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true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true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true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false</a:t>
                      </a:r>
                      <a:endParaRPr lang="bg-BG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3484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Логически изрази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dirty="0"/>
              <a:t>В логическият израз участват един или повече логически оператори.</a:t>
            </a:r>
          </a:p>
          <a:p>
            <a:r>
              <a:rPr lang="bg-BG" dirty="0"/>
              <a:t>Всеки от операторите има различен приоритет – първо се прилага логическото отрицание, след това И, и накрая ИЛИ.</a:t>
            </a:r>
          </a:p>
          <a:p>
            <a:r>
              <a:rPr lang="bg-BG" dirty="0"/>
              <a:t>Ако искаме да променяме приоритета, използваме скоби, изразите в които се изчисляват с най голям приоритет.</a:t>
            </a:r>
          </a:p>
          <a:p>
            <a:r>
              <a:rPr lang="bg-BG" dirty="0"/>
              <a:t>Еквивалентни, например са изразите </a:t>
            </a:r>
          </a:p>
          <a:p>
            <a:pPr marL="0" indent="0">
              <a:buNone/>
            </a:pPr>
            <a:r>
              <a:rPr lang="bg-BG" dirty="0"/>
              <a:t>	!а </a:t>
            </a:r>
            <a:r>
              <a:rPr lang="en-US" dirty="0"/>
              <a:t>&amp;&amp; b || c </a:t>
            </a:r>
            <a:r>
              <a:rPr lang="bg-BG" dirty="0"/>
              <a:t>    и     ((!а) </a:t>
            </a:r>
            <a:r>
              <a:rPr lang="en-US" dirty="0"/>
              <a:t>&amp;&amp; b</a:t>
            </a:r>
            <a:r>
              <a:rPr lang="bg-BG" dirty="0"/>
              <a:t>)</a:t>
            </a:r>
            <a:r>
              <a:rPr lang="en-US" dirty="0"/>
              <a:t> || c</a:t>
            </a:r>
            <a:r>
              <a:rPr lang="bg-BG" dirty="0"/>
              <a:t>, </a:t>
            </a:r>
          </a:p>
          <a:p>
            <a:pPr marL="0" indent="0">
              <a:buNone/>
            </a:pPr>
            <a:r>
              <a:rPr lang="bg-BG" dirty="0"/>
              <a:t>но съвсем друг смисъл имат напр.,</a:t>
            </a:r>
          </a:p>
          <a:p>
            <a:pPr marL="0" indent="0">
              <a:buNone/>
            </a:pPr>
            <a:r>
              <a:rPr lang="bg-BG" dirty="0"/>
              <a:t>	!(а </a:t>
            </a:r>
            <a:r>
              <a:rPr lang="en-US" dirty="0"/>
              <a:t>&amp;&amp; b || c</a:t>
            </a:r>
            <a:r>
              <a:rPr lang="bg-BG" dirty="0"/>
              <a:t>), !(а </a:t>
            </a:r>
            <a:r>
              <a:rPr lang="en-US" dirty="0"/>
              <a:t>&amp;&amp; b</a:t>
            </a:r>
            <a:r>
              <a:rPr lang="bg-BG" dirty="0"/>
              <a:t>)</a:t>
            </a:r>
            <a:r>
              <a:rPr lang="en-US" dirty="0"/>
              <a:t> || c</a:t>
            </a:r>
            <a:r>
              <a:rPr lang="bg-BG" dirty="0"/>
              <a:t>, !а </a:t>
            </a:r>
            <a:r>
              <a:rPr lang="en-US" dirty="0"/>
              <a:t>&amp;&amp; </a:t>
            </a:r>
            <a:r>
              <a:rPr lang="bg-BG" dirty="0"/>
              <a:t>(</a:t>
            </a:r>
            <a:r>
              <a:rPr lang="en-US" dirty="0"/>
              <a:t>b || c</a:t>
            </a:r>
            <a:r>
              <a:rPr lang="bg-BG" dirty="0"/>
              <a:t>)</a:t>
            </a:r>
            <a:r>
              <a:rPr lang="en-US" dirty="0"/>
              <a:t> </a:t>
            </a:r>
            <a:endParaRPr lang="bg-BG" dirty="0"/>
          </a:p>
          <a:p>
            <a:r>
              <a:rPr lang="bg-BG" dirty="0"/>
              <a:t>Логическите изрази се изчисляват отляво надясно, и може в процеса на изпълнение да не се изчислят докрай. Напр. няма смисъл да се изчислява под-израза в скобите ако е пресметнато, че първата част е  </a:t>
            </a:r>
            <a:r>
              <a:rPr lang="en-US" dirty="0"/>
              <a:t>true</a:t>
            </a:r>
            <a:r>
              <a:rPr lang="bg-BG" dirty="0"/>
              <a:t> (може да не е литерал)</a:t>
            </a:r>
          </a:p>
          <a:p>
            <a:pPr marL="0" indent="0">
              <a:buNone/>
            </a:pPr>
            <a:r>
              <a:rPr lang="en-US" dirty="0"/>
              <a:t>	true</a:t>
            </a:r>
            <a:r>
              <a:rPr lang="bg-BG" dirty="0"/>
              <a:t> </a:t>
            </a:r>
            <a:r>
              <a:rPr lang="en-US" dirty="0"/>
              <a:t>|| (a || b &amp;&amp; c…)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bg-BG" dirty="0"/>
              <a:t>Ако първата част е </a:t>
            </a:r>
            <a:r>
              <a:rPr lang="en-US" dirty="0"/>
              <a:t>false</a:t>
            </a:r>
            <a:r>
              <a:rPr lang="bg-BG" dirty="0"/>
              <a:t>, ще се наложи да се изчисли и останалата част от израза.</a:t>
            </a:r>
          </a:p>
        </p:txBody>
      </p:sp>
    </p:spTree>
    <p:extLst>
      <p:ext uri="{BB962C8B-B14F-4D97-AF65-F5344CB8AC3E}">
        <p14:creationId xmlns:p14="http://schemas.microsoft.com/office/powerpoint/2010/main" val="236810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9333"/>
            <a:ext cx="10515600" cy="47376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&lt;string&gt;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Функция за оценяване дали участник отговаря на условията за участие: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За участие в състезание се допускат лица, които са навършили 12 години или са с придружител.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Параметри са възраст и "има ли придружител?".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accept(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have_companion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bg-BG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accept =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12 || 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have_companion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приет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("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придружител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have_companion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") -&gt; 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accept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bg-BG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  <a:r>
              <a:rPr lang="bg-BG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setlocale(</a:t>
            </a:r>
            <a:r>
              <a:rPr lang="ru-RU" sz="10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"bg"</a:t>
            </a: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age = 15;</a:t>
            </a:r>
            <a:r>
              <a:rPr lang="ru-RU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// задаване на стойности за участник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have_companion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accept(age,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have_companion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bg-BG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проверка</a:t>
            </a:r>
            <a:endParaRPr lang="bg-BG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може и без променливи в основната програма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accept(11,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bg-BG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accept(9,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bg-BG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bg-BG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bg-BG" sz="1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781" y="4447168"/>
            <a:ext cx="3695238" cy="8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012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18241</TotalTime>
  <Words>1077</Words>
  <Application>Microsoft Office PowerPoint</Application>
  <PresentationFormat>Widescreen</PresentationFormat>
  <Paragraphs>154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Courier New</vt:lpstr>
      <vt:lpstr>Times New Roman</vt:lpstr>
      <vt:lpstr>Office Theme</vt:lpstr>
      <vt:lpstr>Програмиране (със C++)   7. Логически данни</vt:lpstr>
      <vt:lpstr>Булев тип и литерали в C++</vt:lpstr>
      <vt:lpstr>Логически оператори</vt:lpstr>
      <vt:lpstr>Таблица на истинност на логическо И</vt:lpstr>
      <vt:lpstr>Таблица на истинност на логическо ИЛИ</vt:lpstr>
      <vt:lpstr>Таблица на истинност на логическо отрицание</vt:lpstr>
      <vt:lpstr>Таблица на истинност на изключващо ИЛИ</vt:lpstr>
      <vt:lpstr>Логически изрази</vt:lpstr>
      <vt:lpstr>Пример</vt:lpstr>
      <vt:lpstr>Условен оператор ?:</vt:lpstr>
      <vt:lpstr>Подобрение на примера (с условен оператор)</vt:lpstr>
    </vt:vector>
  </TitlesOfParts>
  <Company>ФМИ-ПУ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Програмиране (със C++)   7. Логически данни</dc:title>
  <dc:creator>Емил Хаджиколев</dc:creator>
  <cp:lastModifiedBy>Elena</cp:lastModifiedBy>
  <cp:revision>354</cp:revision>
  <dcterms:created xsi:type="dcterms:W3CDTF">2016-10-15T19:21:59Z</dcterms:created>
  <dcterms:modified xsi:type="dcterms:W3CDTF">2020-10-28T12:06:06Z</dcterms:modified>
</cp:coreProperties>
</file>