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40" r:id="rId3"/>
    <p:sldId id="341" r:id="rId4"/>
    <p:sldId id="370" r:id="rId5"/>
    <p:sldId id="342" r:id="rId6"/>
    <p:sldId id="343" r:id="rId7"/>
    <p:sldId id="344" r:id="rId8"/>
    <p:sldId id="345" r:id="rId9"/>
    <p:sldId id="372" r:id="rId10"/>
    <p:sldId id="373" r:id="rId11"/>
    <p:sldId id="374" r:id="rId12"/>
    <p:sldId id="383" r:id="rId13"/>
    <p:sldId id="376" r:id="rId14"/>
    <p:sldId id="377" r:id="rId15"/>
    <p:sldId id="378" r:id="rId16"/>
    <p:sldId id="379" r:id="rId17"/>
    <p:sldId id="381" r:id="rId18"/>
    <p:sldId id="382" r:id="rId19"/>
    <p:sldId id="346" r:id="rId20"/>
    <p:sldId id="347" r:id="rId21"/>
    <p:sldId id="384" r:id="rId22"/>
    <p:sldId id="348" r:id="rId23"/>
    <p:sldId id="349" r:id="rId24"/>
    <p:sldId id="351" r:id="rId25"/>
    <p:sldId id="352" r:id="rId26"/>
    <p:sldId id="353" r:id="rId27"/>
    <p:sldId id="354" r:id="rId28"/>
    <p:sldId id="355" r:id="rId29"/>
    <p:sldId id="356" r:id="rId30"/>
    <p:sldId id="358" r:id="rId31"/>
    <p:sldId id="359" r:id="rId32"/>
    <p:sldId id="360" r:id="rId33"/>
    <p:sldId id="362" r:id="rId34"/>
    <p:sldId id="385" r:id="rId35"/>
    <p:sldId id="386" r:id="rId36"/>
    <p:sldId id="387" r:id="rId37"/>
    <p:sldId id="363" r:id="rId38"/>
    <p:sldId id="388" r:id="rId39"/>
    <p:sldId id="371" r:id="rId40"/>
    <p:sldId id="389" r:id="rId41"/>
    <p:sldId id="390" r:id="rId42"/>
    <p:sldId id="391" r:id="rId43"/>
    <p:sldId id="392" r:id="rId44"/>
    <p:sldId id="365" r:id="rId45"/>
    <p:sldId id="366" r:id="rId46"/>
    <p:sldId id="367" r:id="rId47"/>
    <p:sldId id="368" r:id="rId48"/>
    <p:sldId id="369" r:id="rId49"/>
    <p:sldId id="333" r:id="rId50"/>
    <p:sldId id="336" r:id="rId51"/>
    <p:sldId id="337" r:id="rId52"/>
    <p:sldId id="338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36FA-4646-47D6-B5FF-7705AADBCC34}" type="datetimeFigureOut">
              <a:rPr lang="bg-BG" smtClean="0"/>
              <a:t>13.4.2021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47047-80BC-4C8F-B077-B0953932F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33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44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06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bg-BG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bg-BG" noProof="0" smtClean="0"/>
              <a:t>Click to edit Master subtitle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AA621D0-51B8-4E12-98AC-7F742F963DD0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04A68-9846-427C-9F2B-127F2EF12EAD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94401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93601-6C99-4E38-9071-22ED02D1DB61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8297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626A8-0640-4B0D-93D2-6E1E60B8F5ED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5259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0FC20-E9A8-483B-9B17-785BFF15FDBE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2120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481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81200"/>
            <a:ext cx="38481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E3EC9-E63B-46FA-A357-C71ECB2B930F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65676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412B1-9944-44AF-9A48-53E89C22717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66563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2F273-033D-4E92-85E6-BA4A49D34DE4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90839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A8B1B-98FC-4A97-A1AB-1D106D1E6C4E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63354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DBCBF-AEDD-44C3-885E-E250CE91337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9215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7C79D-4480-4831-88C0-615034B43220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28685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8486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7D662EC-C11F-46D7-B938-AB5E3B3458BA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39.png"/><Relationship Id="rId7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40.png"/><Relationship Id="rId9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44.png"/><Relationship Id="rId5" Type="http://schemas.openxmlformats.org/officeDocument/2006/relationships/image" Target="../media/image32.png"/><Relationship Id="rId10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5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59.png"/><Relationship Id="rId7" Type="http://schemas.openxmlformats.org/officeDocument/2006/relationships/image" Target="../media/image6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ibris.com/search/books/isbn/9781284077247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/>
          <a:lstStyle/>
          <a:p>
            <a:r>
              <a:rPr lang="bg-BG" sz="5400" b="1" dirty="0" smtClean="0">
                <a:solidFill>
                  <a:srgbClr val="C00000"/>
                </a:solidFill>
                <a:latin typeface="+mj-lt"/>
              </a:rPr>
              <a:t>Дискретна математика</a:t>
            </a:r>
            <a:endParaRPr lang="bg-BG" sz="5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371600"/>
          </a:xfrm>
        </p:spPr>
        <p:txBody>
          <a:bodyPr/>
          <a:lstStyle/>
          <a:p>
            <a:r>
              <a:rPr lang="bg-BG" sz="2400" dirty="0" smtClean="0">
                <a:solidFill>
                  <a:srgbClr val="002060"/>
                </a:solidFill>
                <a:latin typeface="+mj-lt"/>
              </a:rPr>
              <a:t>доц. д-р Тодорка Глушкова, </a:t>
            </a:r>
          </a:p>
          <a:p>
            <a:r>
              <a:rPr lang="bg-BG" sz="2400" dirty="0" smtClean="0">
                <a:solidFill>
                  <a:srgbClr val="002060"/>
                </a:solidFill>
                <a:latin typeface="+mj-lt"/>
              </a:rPr>
              <a:t>Катедра „Компютърни технологии“, ФМИ </a:t>
            </a:r>
            <a:endParaRPr lang="bg-BG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8-Point Star 3"/>
          <p:cNvSpPr/>
          <p:nvPr/>
        </p:nvSpPr>
        <p:spPr>
          <a:xfrm>
            <a:off x="3962400" y="5257800"/>
            <a:ext cx="1371600" cy="12954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rgbClr val="C00000"/>
                </a:solidFill>
              </a:rPr>
              <a:t>2</a:t>
            </a:r>
            <a:endParaRPr lang="bg-BG" sz="2800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A621D0-51B8-4E12-98AC-7F742F963DD0}" type="slidenum">
              <a:rPr lang="en-US" altLang="bg-BG" smtClean="0"/>
              <a:pPr/>
              <a:t>1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85503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/>
          </p:cNvSpPr>
          <p:nvPr>
            <p:ph type="body" idx="4294967295"/>
          </p:nvPr>
        </p:nvSpPr>
        <p:spPr>
          <a:xfrm>
            <a:off x="632596" y="1981200"/>
            <a:ext cx="8062913" cy="3494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bg-BG" altLang="bg-BG" sz="2400" dirty="0" smtClean="0">
                <a:latin typeface="+mj-lt"/>
              </a:rPr>
              <a:t>Често се налага да определим колко е голямо едно множество, т.е. колко елемента има.</a:t>
            </a:r>
          </a:p>
          <a:p>
            <a:pPr eaLnBrk="1" hangingPunct="1">
              <a:spcBef>
                <a:spcPts val="1200"/>
              </a:spcBef>
            </a:pPr>
            <a:r>
              <a:rPr lang="bg-BG" altLang="bg-BG" sz="2400" dirty="0" smtClean="0">
                <a:latin typeface="+mj-lt"/>
              </a:rPr>
              <a:t> Ако множеството А има краен брой елементи, то А е крайно и </a:t>
            </a:r>
            <a:r>
              <a:rPr lang="bg-BG" altLang="bg-BG" sz="2400" b="1" i="1" dirty="0" smtClean="0">
                <a:latin typeface="+mj-lt"/>
              </a:rPr>
              <a:t>мощността </a:t>
            </a:r>
            <a:r>
              <a:rPr lang="bg-BG" altLang="bg-BG" sz="2400" dirty="0" smtClean="0">
                <a:latin typeface="+mj-lt"/>
              </a:rPr>
              <a:t>му е броя на тези елементи, т.е. 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r>
              <a:rPr lang="bg-BG" altLang="bg-BG" sz="2400" dirty="0" smtClean="0">
                <a:latin typeface="+mj-lt"/>
                <a:sym typeface="Symbol" pitchFamily="18" charset="2"/>
              </a:rPr>
              <a:t>А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r>
              <a:rPr lang="bg-BG" altLang="bg-BG" sz="2400" dirty="0" smtClean="0">
                <a:latin typeface="+mj-lt"/>
                <a:sym typeface="Symbol" pitchFamily="18" charset="2"/>
              </a:rPr>
              <a:t>=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n.</a:t>
            </a:r>
          </a:p>
          <a:p>
            <a:pPr eaLnBrk="1" hangingPunct="1">
              <a:spcBef>
                <a:spcPts val="1200"/>
              </a:spcBef>
            </a:pPr>
            <a:r>
              <a:rPr lang="bg-BG" altLang="bg-BG" sz="2400" dirty="0" smtClean="0">
                <a:latin typeface="+mj-lt"/>
                <a:sym typeface="Symbol" pitchFamily="18" charset="2"/>
              </a:rPr>
              <a:t>Всяко множество, което не е крайно се нарича </a:t>
            </a:r>
            <a:r>
              <a:rPr lang="bg-BG" altLang="bg-BG" sz="2400" b="1" i="1" dirty="0" smtClean="0">
                <a:latin typeface="+mj-lt"/>
                <a:sym typeface="Symbol" pitchFamily="18" charset="2"/>
              </a:rPr>
              <a:t>безкрайно </a:t>
            </a:r>
            <a:r>
              <a:rPr lang="bg-BG" altLang="bg-BG" sz="2400" dirty="0" smtClean="0">
                <a:latin typeface="+mj-lt"/>
                <a:sym typeface="Symbol" pitchFamily="18" charset="2"/>
              </a:rPr>
              <a:t>и е предмет на разглеждане в други математически дисциплини.</a:t>
            </a:r>
            <a:endParaRPr lang="en-GB" altLang="bg-BG" sz="2400" dirty="0" smtClean="0">
              <a:latin typeface="+mj-lt"/>
              <a:sym typeface="Symbol" pitchFamily="18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kern="0" dirty="0" smtClean="0"/>
              <a:t>Мощност на множество</a:t>
            </a:r>
            <a:endParaRPr lang="bg-BG" kern="0" dirty="0"/>
          </a:p>
        </p:txBody>
      </p:sp>
    </p:spTree>
    <p:extLst>
      <p:ext uri="{BB962C8B-B14F-4D97-AF65-F5344CB8AC3E}">
        <p14:creationId xmlns:p14="http://schemas.microsoft.com/office/powerpoint/2010/main" val="19021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altLang="bg-BG" cap="none" dirty="0" smtClean="0"/>
              <a:t>Структурирани множества</a:t>
            </a:r>
            <a:endParaRPr lang="en-US" altLang="bg-BG" cap="none" dirty="0" smtClean="0"/>
          </a:p>
        </p:txBody>
      </p:sp>
      <p:sp>
        <p:nvSpPr>
          <p:cNvPr id="109572" name="Rectangle 2"/>
          <p:cNvSpPr>
            <a:spLocks noGrp="1"/>
          </p:cNvSpPr>
          <p:nvPr>
            <p:ph type="body" idx="4294967295"/>
          </p:nvPr>
        </p:nvSpPr>
        <p:spPr>
          <a:xfrm>
            <a:off x="838200" y="2209800"/>
            <a:ext cx="77724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bg-BG" altLang="bg-BG" sz="2800" dirty="0" smtClean="0">
                <a:latin typeface="+mj-lt"/>
              </a:rPr>
              <a:t>Структурираните множества са: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bg-BG" altLang="bg-BG" sz="2800" dirty="0" smtClean="0">
                <a:latin typeface="+mj-lt"/>
              </a:rPr>
              <a:t>наредените </a:t>
            </a:r>
            <a:r>
              <a:rPr lang="en-US" altLang="bg-BG" sz="2800" dirty="0" smtClean="0">
                <a:latin typeface="+mj-lt"/>
              </a:rPr>
              <a:t>n-</a:t>
            </a:r>
            <a:r>
              <a:rPr lang="bg-BG" altLang="bg-BG" sz="2800" dirty="0" smtClean="0">
                <a:latin typeface="+mj-lt"/>
              </a:rPr>
              <a:t>орки;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bg-BG" altLang="bg-BG" sz="2800" dirty="0" smtClean="0">
                <a:latin typeface="+mj-lt"/>
              </a:rPr>
              <a:t>матриците;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bg-BG" altLang="bg-BG" sz="2800" dirty="0" smtClean="0">
                <a:latin typeface="+mj-lt"/>
              </a:rPr>
              <a:t>низовете.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bg-BG" altLang="bg-BG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04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bg-BG" altLang="bg-BG" dirty="0" smtClean="0"/>
              <a:t>Наредени </a:t>
            </a:r>
            <a:r>
              <a:rPr lang="bg-BG" altLang="bg-BG" dirty="0"/>
              <a:t>двойки и </a:t>
            </a:r>
            <a:r>
              <a:rPr lang="en-US" altLang="bg-BG" dirty="0" smtClean="0"/>
              <a:t>n-</a:t>
            </a:r>
            <a:r>
              <a:rPr lang="bg-BG" altLang="bg-BG" dirty="0" smtClean="0"/>
              <a:t>торки</a:t>
            </a:r>
            <a:endParaRPr lang="en-US" altLang="bg-BG" cap="none" dirty="0" smtClean="0"/>
          </a:p>
        </p:txBody>
      </p:sp>
      <p:sp>
        <p:nvSpPr>
          <p:cNvPr id="109572" name="Rectangle 2"/>
          <p:cNvSpPr>
            <a:spLocks noGrp="1"/>
          </p:cNvSpPr>
          <p:nvPr>
            <p:ph type="body" idx="4294967295"/>
          </p:nvPr>
        </p:nvSpPr>
        <p:spPr>
          <a:xfrm>
            <a:off x="609600" y="19812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bg-BG" altLang="bg-BG" sz="2200" b="1" i="1" u="sng" dirty="0" smtClean="0">
                <a:latin typeface="+mj-lt"/>
              </a:rPr>
              <a:t>Дефиниция</a:t>
            </a:r>
            <a:r>
              <a:rPr lang="bg-BG" altLang="bg-BG" sz="2200" u="sng" dirty="0" smtClean="0">
                <a:latin typeface="+mj-lt"/>
              </a:rPr>
              <a:t>:</a:t>
            </a:r>
            <a:r>
              <a:rPr lang="bg-BG" altLang="bg-BG" sz="2200" dirty="0" smtClean="0">
                <a:latin typeface="+mj-lt"/>
              </a:rPr>
              <a:t> </a:t>
            </a:r>
            <a:r>
              <a:rPr lang="bg-BG" altLang="bg-BG" sz="2200" b="1" i="1" dirty="0" smtClean="0">
                <a:latin typeface="+mj-lt"/>
              </a:rPr>
              <a:t>Наредената двойка</a:t>
            </a:r>
            <a:r>
              <a:rPr lang="bg-BG" altLang="bg-BG" sz="2200" dirty="0" smtClean="0">
                <a:latin typeface="+mj-lt"/>
              </a:rPr>
              <a:t> е последователност от два обекта, разгледани в определен ред. Записваме (х,у). В някои случаи </a:t>
            </a:r>
            <a:r>
              <a:rPr lang="bg-BG" altLang="bg-BG" sz="2200" b="1" dirty="0" smtClean="0">
                <a:latin typeface="+mj-lt"/>
              </a:rPr>
              <a:t>х</a:t>
            </a:r>
            <a:r>
              <a:rPr lang="bg-BG" altLang="bg-BG" sz="2200" dirty="0" smtClean="0">
                <a:latin typeface="+mj-lt"/>
              </a:rPr>
              <a:t> и </a:t>
            </a:r>
            <a:r>
              <a:rPr lang="bg-BG" altLang="bg-BG" sz="2200" b="1" dirty="0" smtClean="0">
                <a:latin typeface="+mj-lt"/>
              </a:rPr>
              <a:t>у</a:t>
            </a:r>
            <a:r>
              <a:rPr lang="bg-BG" altLang="bg-BG" sz="2200" dirty="0" smtClean="0">
                <a:latin typeface="+mj-lt"/>
              </a:rPr>
              <a:t> се наричат координати.</a:t>
            </a:r>
          </a:p>
          <a:p>
            <a:pPr>
              <a:lnSpc>
                <a:spcPct val="90000"/>
              </a:lnSpc>
            </a:pPr>
            <a:r>
              <a:rPr lang="bg-BG" altLang="bg-BG" sz="2200" dirty="0">
                <a:latin typeface="+mj-lt"/>
              </a:rPr>
              <a:t>Наредените двойки (а,</a:t>
            </a:r>
            <a:r>
              <a:rPr lang="en-US" altLang="bg-BG" sz="2200" dirty="0">
                <a:latin typeface="+mj-lt"/>
              </a:rPr>
              <a:t>b</a:t>
            </a:r>
            <a:r>
              <a:rPr lang="bg-BG" altLang="bg-BG" sz="2200" dirty="0">
                <a:latin typeface="+mj-lt"/>
              </a:rPr>
              <a:t>) и (с,</a:t>
            </a:r>
            <a:r>
              <a:rPr lang="en-US" altLang="bg-BG" sz="2200" dirty="0">
                <a:latin typeface="+mj-lt"/>
              </a:rPr>
              <a:t>d</a:t>
            </a:r>
            <a:r>
              <a:rPr lang="bg-BG" altLang="bg-BG" sz="2200" dirty="0">
                <a:latin typeface="+mj-lt"/>
              </a:rPr>
              <a:t>)</a:t>
            </a:r>
            <a:r>
              <a:rPr lang="en-US" altLang="bg-BG" sz="2200" dirty="0">
                <a:latin typeface="+mj-lt"/>
              </a:rPr>
              <a:t> </a:t>
            </a:r>
            <a:r>
              <a:rPr lang="bg-BG" altLang="bg-BG" sz="2200" dirty="0">
                <a:latin typeface="+mj-lt"/>
              </a:rPr>
              <a:t>са еквивалентни</a:t>
            </a:r>
            <a:r>
              <a:rPr lang="en-US" altLang="bg-BG" sz="2200" dirty="0">
                <a:latin typeface="+mj-lt"/>
              </a:rPr>
              <a:t> </a:t>
            </a:r>
            <a:r>
              <a:rPr lang="bg-BG" altLang="bg-BG" sz="2200" dirty="0">
                <a:latin typeface="+mj-lt"/>
                <a:cs typeface="Times New Roman" pitchFamily="18" charset="0"/>
                <a:sym typeface="Symbol" pitchFamily="18" charset="2"/>
              </a:rPr>
              <a:t></a:t>
            </a:r>
            <a:r>
              <a:rPr lang="en-GB" altLang="bg-BG" sz="2200" dirty="0">
                <a:latin typeface="+mj-lt"/>
              </a:rPr>
              <a:t> </a:t>
            </a:r>
            <a:r>
              <a:rPr lang="en-US" altLang="bg-BG" sz="2200" dirty="0">
                <a:latin typeface="+mj-lt"/>
              </a:rPr>
              <a:t>a=c</a:t>
            </a:r>
            <a:r>
              <a:rPr lang="bg-BG" altLang="bg-BG" sz="2200" dirty="0">
                <a:latin typeface="+mj-lt"/>
              </a:rPr>
              <a:t> </a:t>
            </a:r>
            <a:r>
              <a:rPr lang="en-US" altLang="bg-BG" sz="2200" dirty="0">
                <a:latin typeface="+mj-lt"/>
              </a:rPr>
              <a:t> </a:t>
            </a:r>
            <a:r>
              <a:rPr lang="bg-BG" altLang="bg-BG" sz="2200" dirty="0">
                <a:latin typeface="+mj-lt"/>
              </a:rPr>
              <a:t>и </a:t>
            </a:r>
            <a:r>
              <a:rPr lang="en-US" altLang="bg-BG" sz="2200" dirty="0">
                <a:latin typeface="+mj-lt"/>
              </a:rPr>
              <a:t> b=d</a:t>
            </a:r>
            <a:r>
              <a:rPr lang="bg-BG" altLang="bg-BG" sz="2200" dirty="0">
                <a:latin typeface="+mj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bg-BG" altLang="bg-BG" sz="2200" b="1" i="1" u="sng" dirty="0" smtClean="0">
                <a:latin typeface="+mj-lt"/>
              </a:rPr>
              <a:t>Дефиниция</a:t>
            </a:r>
            <a:r>
              <a:rPr lang="bg-BG" altLang="bg-BG" sz="2200" b="1" i="1" u="sng" dirty="0">
                <a:latin typeface="+mj-lt"/>
              </a:rPr>
              <a:t>:</a:t>
            </a:r>
            <a:r>
              <a:rPr lang="bg-BG" altLang="bg-BG" sz="2200" dirty="0">
                <a:latin typeface="+mj-lt"/>
              </a:rPr>
              <a:t> Декартово произведение на множествата А и В е множеството от наредени двойки с първи елемент от А и втори – от В. Бележим с АхВ.</a:t>
            </a:r>
          </a:p>
          <a:p>
            <a:pPr>
              <a:lnSpc>
                <a:spcPct val="90000"/>
              </a:lnSpc>
              <a:buNone/>
            </a:pPr>
            <a:r>
              <a:rPr lang="en-US" altLang="bg-BG" sz="2200" dirty="0">
                <a:latin typeface="+mj-lt"/>
              </a:rPr>
              <a:t>	</a:t>
            </a:r>
            <a:r>
              <a:rPr lang="bg-BG" altLang="bg-BG" sz="2200" dirty="0">
                <a:latin typeface="+mj-lt"/>
              </a:rPr>
              <a:t>АхВ=</a:t>
            </a:r>
            <a:r>
              <a:rPr lang="en-US" altLang="bg-BG" sz="2200" dirty="0">
                <a:latin typeface="+mj-lt"/>
              </a:rPr>
              <a:t>{(</a:t>
            </a:r>
            <a:r>
              <a:rPr lang="en-US" altLang="bg-BG" sz="2200" dirty="0" err="1">
                <a:latin typeface="+mj-lt"/>
              </a:rPr>
              <a:t>a,b</a:t>
            </a:r>
            <a:r>
              <a:rPr lang="en-US" altLang="bg-BG" sz="2200" dirty="0">
                <a:latin typeface="+mj-lt"/>
              </a:rPr>
              <a:t>) </a:t>
            </a:r>
            <a:r>
              <a:rPr lang="en-US" altLang="bg-BG" sz="2200" dirty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r>
              <a:rPr lang="en-US" altLang="bg-BG" sz="2200" dirty="0" err="1">
                <a:latin typeface="+mj-lt"/>
                <a:cs typeface="Times New Roman" pitchFamily="18" charset="0"/>
                <a:sym typeface="Symbol" pitchFamily="18" charset="2"/>
              </a:rPr>
              <a:t>aA</a:t>
            </a:r>
            <a:r>
              <a:rPr lang="en-US" altLang="bg-BG" sz="22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bg-BG" altLang="bg-BG" sz="2200" dirty="0">
                <a:latin typeface="+mj-lt"/>
                <a:cs typeface="Times New Roman" pitchFamily="18" charset="0"/>
                <a:sym typeface="Symbol" pitchFamily="18" charset="2"/>
              </a:rPr>
              <a:t></a:t>
            </a:r>
            <a:r>
              <a:rPr lang="en-GB" altLang="bg-BG" sz="22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bg-BG" sz="22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bg-BG" sz="2200" dirty="0" err="1">
                <a:latin typeface="+mj-lt"/>
                <a:cs typeface="Times New Roman" pitchFamily="18" charset="0"/>
                <a:sym typeface="Symbol" pitchFamily="18" charset="2"/>
              </a:rPr>
              <a:t>bB</a:t>
            </a:r>
            <a:r>
              <a:rPr lang="en-US" altLang="bg-BG" sz="22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bg-BG" altLang="bg-BG" sz="2200" dirty="0" smtClean="0">
                <a:latin typeface="+mj-lt"/>
              </a:rPr>
              <a:t>Забележете</a:t>
            </a:r>
            <a:r>
              <a:rPr lang="bg-BG" altLang="bg-BG" sz="2200" dirty="0">
                <a:latin typeface="+mj-lt"/>
              </a:rPr>
              <a:t>, че множествата </a:t>
            </a:r>
            <a:r>
              <a:rPr lang="en-US" altLang="bg-BG" sz="2200" dirty="0">
                <a:latin typeface="+mj-lt"/>
              </a:rPr>
              <a:t>{</a:t>
            </a:r>
            <a:r>
              <a:rPr lang="en-US" altLang="bg-BG" sz="2200" dirty="0" err="1">
                <a:latin typeface="+mj-lt"/>
              </a:rPr>
              <a:t>a,b</a:t>
            </a:r>
            <a:r>
              <a:rPr lang="en-US" altLang="bg-BG" sz="2200" dirty="0">
                <a:latin typeface="+mj-lt"/>
              </a:rPr>
              <a:t>}={</a:t>
            </a:r>
            <a:r>
              <a:rPr lang="en-US" altLang="bg-BG" sz="2200" dirty="0" err="1">
                <a:latin typeface="+mj-lt"/>
              </a:rPr>
              <a:t>b,a</a:t>
            </a:r>
            <a:r>
              <a:rPr lang="en-US" altLang="bg-BG" sz="2200" dirty="0">
                <a:latin typeface="+mj-lt"/>
              </a:rPr>
              <a:t>}</a:t>
            </a:r>
            <a:r>
              <a:rPr lang="bg-BG" altLang="bg-BG" sz="2200" dirty="0">
                <a:latin typeface="+mj-lt"/>
              </a:rPr>
              <a:t>,но наредените двойки </a:t>
            </a:r>
            <a:r>
              <a:rPr lang="en-US" altLang="bg-BG" sz="2200" dirty="0">
                <a:latin typeface="+mj-lt"/>
              </a:rPr>
              <a:t>(</a:t>
            </a:r>
            <a:r>
              <a:rPr lang="en-US" altLang="bg-BG" sz="2200" dirty="0" err="1">
                <a:latin typeface="+mj-lt"/>
              </a:rPr>
              <a:t>a,b</a:t>
            </a:r>
            <a:r>
              <a:rPr lang="en-US" altLang="bg-BG" sz="2200" dirty="0">
                <a:latin typeface="+mj-lt"/>
              </a:rPr>
              <a:t>) </a:t>
            </a:r>
            <a:r>
              <a:rPr lang="bg-BG" altLang="bg-BG" sz="2200" dirty="0">
                <a:latin typeface="+mj-lt"/>
                <a:cs typeface="Times New Roman" pitchFamily="18" charset="0"/>
                <a:sym typeface="Symbol" pitchFamily="18" charset="2"/>
              </a:rPr>
              <a:t></a:t>
            </a:r>
            <a:r>
              <a:rPr lang="en-GB" altLang="bg-BG" sz="2200" dirty="0">
                <a:latin typeface="+mj-lt"/>
              </a:rPr>
              <a:t> </a:t>
            </a:r>
            <a:r>
              <a:rPr lang="en-US" altLang="bg-BG" sz="2200" dirty="0">
                <a:latin typeface="+mj-lt"/>
              </a:rPr>
              <a:t>(</a:t>
            </a:r>
            <a:r>
              <a:rPr lang="en-US" altLang="bg-BG" sz="2200" dirty="0" err="1">
                <a:latin typeface="+mj-lt"/>
              </a:rPr>
              <a:t>b,a</a:t>
            </a:r>
            <a:r>
              <a:rPr lang="en-US" altLang="bg-BG" sz="2200" dirty="0">
                <a:latin typeface="+mj-lt"/>
              </a:rPr>
              <a:t>).</a:t>
            </a:r>
            <a:endParaRPr lang="en-GB" altLang="bg-BG" sz="2200" dirty="0">
              <a:latin typeface="+mj-lt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GB" altLang="bg-BG" sz="2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/>
          </p:cNvSpPr>
          <p:nvPr>
            <p:ph type="body" idx="4294967295"/>
          </p:nvPr>
        </p:nvSpPr>
        <p:spPr>
          <a:xfrm>
            <a:off x="661851" y="2057400"/>
            <a:ext cx="7796349" cy="3352800"/>
          </a:xfrm>
        </p:spPr>
        <p:txBody>
          <a:bodyPr/>
          <a:lstStyle/>
          <a:p>
            <a:pPr eaLnBrk="1" hangingPunct="1"/>
            <a:r>
              <a:rPr lang="bg-BG" altLang="bg-BG" sz="2400" b="1" i="1" u="sng" dirty="0" smtClean="0">
                <a:latin typeface="+mj-lt"/>
              </a:rPr>
              <a:t>Дефиниция</a:t>
            </a:r>
            <a:r>
              <a:rPr lang="bg-BG" altLang="bg-BG" sz="2400" u="sng" dirty="0" smtClean="0">
                <a:latin typeface="+mj-lt"/>
              </a:rPr>
              <a:t>:</a:t>
            </a:r>
            <a:r>
              <a:rPr lang="bg-BG" altLang="bg-BG" sz="2400" dirty="0" smtClean="0">
                <a:latin typeface="+mj-lt"/>
              </a:rPr>
              <a:t> </a:t>
            </a:r>
            <a:r>
              <a:rPr lang="bg-BG" altLang="bg-BG" sz="2400" b="1" i="1" dirty="0" smtClean="0">
                <a:latin typeface="+mj-lt"/>
              </a:rPr>
              <a:t>Наредена </a:t>
            </a:r>
            <a:r>
              <a:rPr lang="en-US" altLang="bg-BG" sz="2400" b="1" i="1" dirty="0" smtClean="0">
                <a:latin typeface="+mj-lt"/>
              </a:rPr>
              <a:t>n-</a:t>
            </a:r>
            <a:r>
              <a:rPr lang="bg-BG" altLang="bg-BG" sz="2400" b="1" i="1" dirty="0" smtClean="0">
                <a:latin typeface="+mj-lt"/>
              </a:rPr>
              <a:t>орка</a:t>
            </a:r>
            <a:r>
              <a:rPr lang="bg-BG" altLang="bg-BG" sz="2400" dirty="0" smtClean="0">
                <a:latin typeface="+mj-lt"/>
              </a:rPr>
              <a:t> </a:t>
            </a:r>
            <a:r>
              <a:rPr lang="en-US" altLang="bg-BG" sz="2400" dirty="0" smtClean="0">
                <a:latin typeface="+mj-lt"/>
              </a:rPr>
              <a:t>(a</a:t>
            </a:r>
            <a:r>
              <a:rPr lang="en-US" altLang="bg-BG" sz="2400" baseline="-25000" dirty="0" smtClean="0">
                <a:latin typeface="+mj-lt"/>
              </a:rPr>
              <a:t>1</a:t>
            </a:r>
            <a:r>
              <a:rPr lang="en-US" altLang="bg-BG" sz="2400" dirty="0" smtClean="0">
                <a:latin typeface="+mj-lt"/>
              </a:rPr>
              <a:t>,a</a:t>
            </a:r>
            <a:r>
              <a:rPr lang="en-US" altLang="bg-BG" sz="2400" baseline="-25000" dirty="0" smtClean="0">
                <a:latin typeface="+mj-lt"/>
              </a:rPr>
              <a:t>2</a:t>
            </a:r>
            <a:r>
              <a:rPr lang="en-US" altLang="bg-BG" sz="2400" dirty="0" smtClean="0">
                <a:latin typeface="+mj-lt"/>
              </a:rPr>
              <a:t>,…a</a:t>
            </a:r>
            <a:r>
              <a:rPr lang="en-US" altLang="bg-BG" sz="2400" baseline="-25000" dirty="0" smtClean="0">
                <a:latin typeface="+mj-lt"/>
              </a:rPr>
              <a:t>n</a:t>
            </a:r>
            <a:r>
              <a:rPr lang="en-US" altLang="bg-BG" sz="2400" dirty="0" smtClean="0">
                <a:latin typeface="+mj-lt"/>
              </a:rPr>
              <a:t>) e </a:t>
            </a:r>
            <a:r>
              <a:rPr lang="bg-BG" altLang="bg-BG" sz="2400" dirty="0" smtClean="0">
                <a:latin typeface="+mj-lt"/>
              </a:rPr>
              <a:t>последователност от </a:t>
            </a:r>
            <a:r>
              <a:rPr lang="en-US" altLang="bg-BG" sz="2400" dirty="0" smtClean="0">
                <a:latin typeface="+mj-lt"/>
              </a:rPr>
              <a:t>n- </a:t>
            </a:r>
            <a:r>
              <a:rPr lang="bg-BG" altLang="bg-BG" sz="2400" dirty="0" smtClean="0">
                <a:latin typeface="+mj-lt"/>
              </a:rPr>
              <a:t>наредени обекта. Две </a:t>
            </a:r>
            <a:r>
              <a:rPr lang="en-US" altLang="bg-BG" sz="2400" dirty="0" smtClean="0">
                <a:latin typeface="+mj-lt"/>
              </a:rPr>
              <a:t>n- </a:t>
            </a:r>
            <a:r>
              <a:rPr lang="bg-BG" altLang="bg-BG" sz="2400" dirty="0" smtClean="0">
                <a:latin typeface="+mj-lt"/>
              </a:rPr>
              <a:t>орки са еквивалентни </a:t>
            </a:r>
            <a:r>
              <a:rPr lang="en-US" altLang="bg-BG" sz="2400" dirty="0" smtClean="0">
                <a:latin typeface="+mj-lt"/>
              </a:rPr>
              <a:t>(a</a:t>
            </a:r>
            <a:r>
              <a:rPr lang="en-US" altLang="bg-BG" sz="2400" baseline="-25000" dirty="0" smtClean="0">
                <a:latin typeface="+mj-lt"/>
              </a:rPr>
              <a:t>1</a:t>
            </a:r>
            <a:r>
              <a:rPr lang="en-US" altLang="bg-BG" sz="2400" dirty="0" smtClean="0">
                <a:latin typeface="+mj-lt"/>
              </a:rPr>
              <a:t>,a</a:t>
            </a:r>
            <a:r>
              <a:rPr lang="en-US" altLang="bg-BG" sz="2400" baseline="-25000" dirty="0" smtClean="0">
                <a:latin typeface="+mj-lt"/>
              </a:rPr>
              <a:t>2</a:t>
            </a:r>
            <a:r>
              <a:rPr lang="en-US" altLang="bg-BG" sz="2400" dirty="0" smtClean="0">
                <a:latin typeface="+mj-lt"/>
              </a:rPr>
              <a:t>,…a</a:t>
            </a:r>
            <a:r>
              <a:rPr lang="en-US" altLang="bg-BG" sz="2400" baseline="-25000" dirty="0" smtClean="0">
                <a:latin typeface="+mj-lt"/>
              </a:rPr>
              <a:t>n</a:t>
            </a:r>
            <a:r>
              <a:rPr lang="en-US" altLang="bg-BG" sz="2400" dirty="0" smtClean="0">
                <a:latin typeface="+mj-lt"/>
              </a:rPr>
              <a:t>) </a:t>
            </a:r>
            <a:r>
              <a:rPr lang="bg-BG" altLang="bg-BG" sz="2400" dirty="0" smtClean="0">
                <a:latin typeface="+mj-lt"/>
              </a:rPr>
              <a:t>=</a:t>
            </a:r>
            <a:r>
              <a:rPr lang="en-US" altLang="bg-BG" sz="2400" dirty="0" smtClean="0">
                <a:latin typeface="+mj-lt"/>
              </a:rPr>
              <a:t>(b</a:t>
            </a:r>
            <a:r>
              <a:rPr lang="en-US" altLang="bg-BG" sz="2400" baseline="-25000" dirty="0" smtClean="0">
                <a:latin typeface="+mj-lt"/>
              </a:rPr>
              <a:t>1</a:t>
            </a:r>
            <a:r>
              <a:rPr lang="en-US" altLang="bg-BG" sz="2400" dirty="0" smtClean="0">
                <a:latin typeface="+mj-lt"/>
              </a:rPr>
              <a:t>,b</a:t>
            </a:r>
            <a:r>
              <a:rPr lang="en-US" altLang="bg-BG" sz="2400" baseline="-25000" dirty="0" smtClean="0">
                <a:latin typeface="+mj-lt"/>
              </a:rPr>
              <a:t>2</a:t>
            </a:r>
            <a:r>
              <a:rPr lang="en-US" altLang="bg-BG" sz="2400" dirty="0" smtClean="0">
                <a:latin typeface="+mj-lt"/>
              </a:rPr>
              <a:t>,…</a:t>
            </a:r>
            <a:r>
              <a:rPr lang="en-US" altLang="bg-BG" sz="2400" dirty="0" err="1" smtClean="0">
                <a:latin typeface="+mj-lt"/>
              </a:rPr>
              <a:t>b</a:t>
            </a:r>
            <a:r>
              <a:rPr lang="en-US" altLang="bg-BG" sz="2400" baseline="-25000" dirty="0" err="1" smtClean="0">
                <a:latin typeface="+mj-lt"/>
              </a:rPr>
              <a:t>n</a:t>
            </a:r>
            <a:r>
              <a:rPr lang="en-US" altLang="bg-BG" sz="2400" dirty="0" smtClean="0">
                <a:latin typeface="+mj-lt"/>
              </a:rPr>
              <a:t>)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</a:t>
            </a:r>
            <a:r>
              <a:rPr lang="en-GB" altLang="bg-BG" sz="2400" dirty="0" smtClean="0">
                <a:latin typeface="+mj-lt"/>
              </a:rPr>
              <a:t> </a:t>
            </a:r>
            <a:r>
              <a:rPr lang="en-US" altLang="bg-BG" sz="2400" dirty="0" err="1" smtClean="0">
                <a:latin typeface="+mj-lt"/>
              </a:rPr>
              <a:t>a</a:t>
            </a:r>
            <a:r>
              <a:rPr lang="en-US" altLang="bg-BG" sz="2400" baseline="-25000" dirty="0" err="1" smtClean="0">
                <a:latin typeface="+mj-lt"/>
              </a:rPr>
              <a:t>i</a:t>
            </a:r>
            <a:r>
              <a:rPr lang="en-US" altLang="bg-BG" sz="2400" dirty="0" smtClean="0">
                <a:latin typeface="+mj-lt"/>
              </a:rPr>
              <a:t>=b</a:t>
            </a:r>
            <a:r>
              <a:rPr lang="en-US" altLang="bg-BG" sz="2400" baseline="-25000" dirty="0" smtClean="0">
                <a:latin typeface="+mj-lt"/>
              </a:rPr>
              <a:t>i</a:t>
            </a:r>
            <a:r>
              <a:rPr lang="en-US" altLang="bg-BG" sz="2400" dirty="0" smtClean="0">
                <a:latin typeface="+mj-lt"/>
              </a:rPr>
              <a:t> </a:t>
            </a:r>
            <a:r>
              <a:rPr lang="bg-BG" altLang="bg-BG" sz="2400" dirty="0" smtClean="0">
                <a:latin typeface="+mj-lt"/>
              </a:rPr>
              <a:t>за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bg-BG" sz="2400" dirty="0" err="1" smtClean="0">
                <a:latin typeface="+mj-lt"/>
              </a:rPr>
              <a:t>i</a:t>
            </a:r>
            <a:r>
              <a:rPr lang="en-US" altLang="bg-BG" sz="2400" dirty="0" smtClean="0">
                <a:latin typeface="+mj-lt"/>
              </a:rPr>
              <a:t>=1..n</a:t>
            </a:r>
          </a:p>
          <a:p>
            <a:pPr eaLnBrk="1" hangingPunct="1"/>
            <a:r>
              <a:rPr lang="bg-BG" altLang="bg-BG" sz="2400" dirty="0" smtClean="0">
                <a:latin typeface="+mj-lt"/>
              </a:rPr>
              <a:t>Декартово произведение на множествата </a:t>
            </a:r>
            <a:r>
              <a:rPr lang="en-US" altLang="bg-BG" sz="2400" dirty="0" smtClean="0">
                <a:latin typeface="+mj-lt"/>
              </a:rPr>
              <a:t>A</a:t>
            </a:r>
            <a:r>
              <a:rPr lang="en-US" altLang="bg-BG" sz="2400" baseline="-25000" dirty="0" smtClean="0">
                <a:latin typeface="+mj-lt"/>
              </a:rPr>
              <a:t>1</a:t>
            </a:r>
            <a:r>
              <a:rPr lang="en-US" altLang="bg-BG" sz="2400" dirty="0" smtClean="0">
                <a:latin typeface="+mj-lt"/>
              </a:rPr>
              <a:t>xA</a:t>
            </a:r>
            <a:r>
              <a:rPr lang="en-US" altLang="bg-BG" sz="2400" baseline="-25000" dirty="0" smtClean="0">
                <a:latin typeface="+mj-lt"/>
              </a:rPr>
              <a:t>2</a:t>
            </a:r>
            <a:r>
              <a:rPr lang="en-US" altLang="bg-BG" sz="2400" dirty="0" smtClean="0">
                <a:latin typeface="+mj-lt"/>
              </a:rPr>
              <a:t>x…A</a:t>
            </a:r>
            <a:r>
              <a:rPr lang="en-US" altLang="bg-BG" sz="2400" baseline="-25000" dirty="0" smtClean="0">
                <a:latin typeface="+mj-lt"/>
              </a:rPr>
              <a:t>n</a:t>
            </a:r>
            <a:r>
              <a:rPr lang="en-US" altLang="bg-BG" sz="2400" dirty="0" smtClean="0">
                <a:latin typeface="+mj-lt"/>
              </a:rPr>
              <a:t>={(a</a:t>
            </a:r>
            <a:r>
              <a:rPr lang="en-US" altLang="bg-BG" sz="2400" baseline="-25000" dirty="0" smtClean="0">
                <a:latin typeface="+mj-lt"/>
              </a:rPr>
              <a:t>1</a:t>
            </a:r>
            <a:r>
              <a:rPr lang="en-US" altLang="bg-BG" sz="2400" dirty="0" smtClean="0">
                <a:latin typeface="+mj-lt"/>
              </a:rPr>
              <a:t>,a</a:t>
            </a:r>
            <a:r>
              <a:rPr lang="en-US" altLang="bg-BG" sz="2400" baseline="-25000" dirty="0" smtClean="0">
                <a:latin typeface="+mj-lt"/>
              </a:rPr>
              <a:t>2</a:t>
            </a:r>
            <a:r>
              <a:rPr lang="en-US" altLang="bg-BG" sz="2400" dirty="0" smtClean="0">
                <a:latin typeface="+mj-lt"/>
              </a:rPr>
              <a:t>,…a</a:t>
            </a:r>
            <a:r>
              <a:rPr lang="en-US" altLang="bg-BG" sz="2400" baseline="-25000" dirty="0" smtClean="0">
                <a:latin typeface="+mj-lt"/>
              </a:rPr>
              <a:t>n</a:t>
            </a:r>
            <a:r>
              <a:rPr lang="en-US" altLang="bg-BG" sz="2400" dirty="0" smtClean="0">
                <a:latin typeface="+mj-lt"/>
              </a:rPr>
              <a:t> )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r>
              <a:rPr lang="en-US" altLang="bg-BG" sz="2400" dirty="0" err="1" smtClean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bg-BG" sz="2400" baseline="-25000" dirty="0" err="1" smtClean="0">
                <a:latin typeface="+mj-lt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bg-BG" sz="2400" dirty="0" err="1" smtClean="0">
                <a:latin typeface="+mj-lt"/>
                <a:cs typeface="Times New Roman" pitchFamily="18" charset="0"/>
                <a:sym typeface="Symbol" pitchFamily="18" charset="2"/>
              </a:rPr>
              <a:t>A</a:t>
            </a:r>
            <a:r>
              <a:rPr lang="en-US" altLang="bg-BG" sz="2400" baseline="-25000" dirty="0" err="1" smtClean="0">
                <a:latin typeface="+mj-lt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bg-BG" sz="2400" baseline="-25000" dirty="0" smtClean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bg-BG" altLang="bg-BG" sz="2400" dirty="0" smtClean="0">
                <a:latin typeface="+mj-lt"/>
                <a:sym typeface="Symbol" pitchFamily="18" charset="2"/>
              </a:rPr>
              <a:t>за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bg-BG" sz="2400" dirty="0" err="1" smtClean="0">
                <a:latin typeface="+mj-lt"/>
              </a:rPr>
              <a:t>i</a:t>
            </a:r>
            <a:r>
              <a:rPr lang="en-US" altLang="bg-BG" sz="2400" dirty="0" smtClean="0">
                <a:latin typeface="+mj-lt"/>
              </a:rPr>
              <a:t>=1..n}</a:t>
            </a:r>
          </a:p>
          <a:p>
            <a:pPr eaLnBrk="1" hangingPunct="1"/>
            <a:r>
              <a:rPr lang="bg-BG" altLang="bg-BG" sz="2400" dirty="0" smtClean="0">
                <a:latin typeface="+mj-lt"/>
              </a:rPr>
              <a:t>Наредената </a:t>
            </a:r>
            <a:r>
              <a:rPr lang="en-US" altLang="bg-BG" sz="2400" dirty="0" smtClean="0">
                <a:latin typeface="+mj-lt"/>
              </a:rPr>
              <a:t>n-</a:t>
            </a:r>
            <a:r>
              <a:rPr lang="bg-BG" altLang="bg-BG" sz="2400" dirty="0" smtClean="0">
                <a:latin typeface="+mj-lt"/>
              </a:rPr>
              <a:t>орка </a:t>
            </a:r>
            <a:r>
              <a:rPr lang="en-US" altLang="bg-BG" sz="2400" dirty="0" smtClean="0">
                <a:latin typeface="+mj-lt"/>
              </a:rPr>
              <a:t>(a</a:t>
            </a:r>
            <a:r>
              <a:rPr lang="en-US" altLang="bg-BG" sz="2400" baseline="-25000" dirty="0" smtClean="0">
                <a:latin typeface="+mj-lt"/>
              </a:rPr>
              <a:t>1</a:t>
            </a:r>
            <a:r>
              <a:rPr lang="en-US" altLang="bg-BG" sz="2400" dirty="0" smtClean="0">
                <a:latin typeface="+mj-lt"/>
              </a:rPr>
              <a:t>,a</a:t>
            </a:r>
            <a:r>
              <a:rPr lang="en-US" altLang="bg-BG" sz="2400" baseline="-25000" dirty="0" smtClean="0">
                <a:latin typeface="+mj-lt"/>
              </a:rPr>
              <a:t>2</a:t>
            </a:r>
            <a:r>
              <a:rPr lang="en-US" altLang="bg-BG" sz="2400" dirty="0" smtClean="0">
                <a:latin typeface="+mj-lt"/>
              </a:rPr>
              <a:t>,…a</a:t>
            </a:r>
            <a:r>
              <a:rPr lang="en-US" altLang="bg-BG" sz="2400" baseline="-25000" dirty="0" smtClean="0">
                <a:latin typeface="+mj-lt"/>
              </a:rPr>
              <a:t>n</a:t>
            </a:r>
            <a:r>
              <a:rPr lang="en-US" altLang="bg-BG" sz="2400" dirty="0" smtClean="0">
                <a:latin typeface="+mj-lt"/>
              </a:rPr>
              <a:t>) </a:t>
            </a:r>
            <a:r>
              <a:rPr lang="bg-BG" altLang="bg-BG" sz="2400" dirty="0" smtClean="0">
                <a:latin typeface="+mj-lt"/>
              </a:rPr>
              <a:t>се нарича още крайна последователност или </a:t>
            </a:r>
            <a:r>
              <a:rPr lang="bg-BG" altLang="bg-BG" sz="2400" b="1" i="1" dirty="0" smtClean="0">
                <a:latin typeface="+mj-lt"/>
              </a:rPr>
              <a:t>нареден списък.</a:t>
            </a:r>
            <a:r>
              <a:rPr lang="en-US" altLang="bg-BG" sz="2400" b="1" i="1" dirty="0" smtClean="0">
                <a:latin typeface="+mj-lt"/>
              </a:rPr>
              <a:t> </a:t>
            </a:r>
          </a:p>
          <a:p>
            <a:pPr eaLnBrk="1" hangingPunct="1"/>
            <a:endParaRPr lang="en-GB" altLang="bg-BG" sz="2400" b="1" i="1" baseline="-25000" dirty="0" smtClean="0">
              <a:latin typeface="+mj-lt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altLang="bg-BG" kern="0" dirty="0" smtClean="0"/>
              <a:t>Наредени двойки и </a:t>
            </a:r>
            <a:r>
              <a:rPr lang="en-US" altLang="bg-BG" kern="0" dirty="0" smtClean="0"/>
              <a:t>n-</a:t>
            </a:r>
            <a:r>
              <a:rPr lang="bg-BG" altLang="bg-BG" kern="0" dirty="0" smtClean="0"/>
              <a:t>торки</a:t>
            </a:r>
            <a:endParaRPr lang="en-US" altLang="bg-BG" kern="0" dirty="0" smtClean="0"/>
          </a:p>
        </p:txBody>
      </p:sp>
    </p:spTree>
    <p:extLst>
      <p:ext uri="{BB962C8B-B14F-4D97-AF65-F5344CB8AC3E}">
        <p14:creationId xmlns:p14="http://schemas.microsoft.com/office/powerpoint/2010/main" val="8706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/>
          </p:cNvSpPr>
          <p:nvPr>
            <p:ph type="body" idx="4294967295"/>
          </p:nvPr>
        </p:nvSpPr>
        <p:spPr>
          <a:xfrm>
            <a:off x="685800" y="1981200"/>
            <a:ext cx="7467600" cy="3352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bg-BG" altLang="bg-BG" sz="2400" dirty="0" smtClean="0">
                <a:latin typeface="+mj-lt"/>
              </a:rPr>
              <a:t>Всеки елемент в множеството се съдържа само веднъж в него, а елементите му са неподредени.</a:t>
            </a:r>
          </a:p>
          <a:p>
            <a:pPr algn="just">
              <a:lnSpc>
                <a:spcPct val="90000"/>
              </a:lnSpc>
            </a:pPr>
            <a:r>
              <a:rPr lang="bg-BG" altLang="bg-BG" sz="2400" dirty="0" smtClean="0">
                <a:latin typeface="+mj-lt"/>
              </a:rPr>
              <a:t>Обекти, подобни на множествата, в които даден елемент може да се срещне няколко пъти ще наричаме </a:t>
            </a:r>
            <a:r>
              <a:rPr lang="bg-BG" altLang="bg-BG" sz="2400" b="1" i="1" dirty="0" smtClean="0">
                <a:latin typeface="+mj-lt"/>
              </a:rPr>
              <a:t>списък. </a:t>
            </a:r>
          </a:p>
          <a:p>
            <a:pPr algn="just">
              <a:lnSpc>
                <a:spcPct val="90000"/>
              </a:lnSpc>
            </a:pPr>
            <a:r>
              <a:rPr lang="bg-BG" altLang="bg-BG" sz="2400" dirty="0" smtClean="0">
                <a:latin typeface="+mj-lt"/>
              </a:rPr>
              <a:t>В списъците реда на елементите не е фиксиран и затова ще ги наричаме </a:t>
            </a:r>
            <a:r>
              <a:rPr lang="bg-BG" altLang="bg-BG" sz="2400" b="1" i="1" dirty="0" smtClean="0">
                <a:latin typeface="+mj-lt"/>
              </a:rPr>
              <a:t>неподредени</a:t>
            </a:r>
            <a:r>
              <a:rPr lang="bg-BG" altLang="bg-BG" sz="2400" dirty="0" smtClean="0">
                <a:latin typeface="+mj-lt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bg-BG" altLang="bg-BG" sz="2400" dirty="0" smtClean="0">
                <a:latin typeface="+mj-lt"/>
              </a:rPr>
              <a:t>Ако елементите на списъка са подредени, ще го наричаме </a:t>
            </a:r>
            <a:r>
              <a:rPr lang="bg-BG" altLang="bg-BG" sz="2400" b="1" i="1" dirty="0" smtClean="0">
                <a:latin typeface="+mj-lt"/>
              </a:rPr>
              <a:t>подреден списък </a:t>
            </a:r>
            <a:r>
              <a:rPr lang="bg-BG" altLang="bg-BG" sz="2400" dirty="0" smtClean="0">
                <a:latin typeface="+mj-lt"/>
              </a:rPr>
              <a:t>или</a:t>
            </a:r>
            <a:r>
              <a:rPr lang="bg-BG" altLang="bg-BG" sz="2400" b="1" i="1" dirty="0" smtClean="0">
                <a:latin typeface="+mj-lt"/>
              </a:rPr>
              <a:t> последователност.</a:t>
            </a:r>
            <a:endParaRPr lang="en-GB" altLang="bg-BG" sz="2400" b="1" i="1" dirty="0" smtClean="0">
              <a:latin typeface="+mj-lt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altLang="bg-BG" kern="0" dirty="0" smtClean="0"/>
              <a:t>Низове и последователности</a:t>
            </a:r>
            <a:endParaRPr lang="en-US" altLang="bg-BG" kern="0" dirty="0" smtClean="0"/>
          </a:p>
        </p:txBody>
      </p:sp>
    </p:spTree>
    <p:extLst>
      <p:ext uri="{BB962C8B-B14F-4D97-AF65-F5344CB8AC3E}">
        <p14:creationId xmlns:p14="http://schemas.microsoft.com/office/powerpoint/2010/main" val="23800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/>
          </p:cNvSpPr>
          <p:nvPr>
            <p:ph type="body" idx="4294967295"/>
          </p:nvPr>
        </p:nvSpPr>
        <p:spPr>
          <a:xfrm>
            <a:off x="685800" y="1981200"/>
            <a:ext cx="7620000" cy="3810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bg-BG" altLang="bg-BG" sz="2400" dirty="0" smtClean="0">
                <a:latin typeface="+mj-lt"/>
              </a:rPr>
              <a:t>Ако броят на елементите в </a:t>
            </a:r>
            <a:r>
              <a:rPr lang="en-US" altLang="bg-BG" sz="2400" dirty="0" smtClean="0">
                <a:latin typeface="+mj-lt"/>
              </a:rPr>
              <a:t>n-</a:t>
            </a:r>
            <a:r>
              <a:rPr lang="bg-BG" altLang="bg-BG" sz="2400" dirty="0" smtClean="0">
                <a:latin typeface="+mj-lt"/>
              </a:rPr>
              <a:t>орката е безкраен, получаваме </a:t>
            </a:r>
            <a:r>
              <a:rPr lang="bg-BG" altLang="bg-BG" sz="2400" u="sng" dirty="0" smtClean="0">
                <a:latin typeface="+mj-lt"/>
              </a:rPr>
              <a:t>безкраен списък</a:t>
            </a:r>
            <a:r>
              <a:rPr lang="bg-BG" altLang="bg-BG" sz="2400" dirty="0" smtClean="0">
                <a:latin typeface="+mj-lt"/>
              </a:rPr>
              <a:t> или безкрайна последователност.</a:t>
            </a:r>
          </a:p>
          <a:p>
            <a:pPr algn="just">
              <a:lnSpc>
                <a:spcPct val="90000"/>
              </a:lnSpc>
            </a:pPr>
            <a:r>
              <a:rPr lang="bg-BG" altLang="bg-BG" sz="2400" dirty="0" smtClean="0">
                <a:latin typeface="+mj-lt"/>
              </a:rPr>
              <a:t>Формално една безкрайна последователност от едно множество А е подреден списък от елементи на А, индексирани посредством положителни цели числа.Бележим </a:t>
            </a:r>
            <a:r>
              <a:rPr lang="en-US" altLang="bg-BG" sz="2400" dirty="0" smtClean="0">
                <a:latin typeface="+mj-lt"/>
              </a:rPr>
              <a:t>{a</a:t>
            </a:r>
            <a:r>
              <a:rPr lang="en-US" altLang="bg-BG" sz="2400" baseline="-25000" dirty="0" smtClean="0">
                <a:latin typeface="+mj-lt"/>
              </a:rPr>
              <a:t>1</a:t>
            </a:r>
            <a:r>
              <a:rPr lang="en-US" altLang="bg-BG" sz="2400" dirty="0" smtClean="0">
                <a:latin typeface="+mj-lt"/>
              </a:rPr>
              <a:t>,a</a:t>
            </a:r>
            <a:r>
              <a:rPr lang="en-US" altLang="bg-BG" sz="2400" baseline="-25000" dirty="0" smtClean="0">
                <a:latin typeface="+mj-lt"/>
              </a:rPr>
              <a:t>2</a:t>
            </a:r>
            <a:r>
              <a:rPr lang="en-US" altLang="bg-BG" sz="2400" dirty="0" smtClean="0">
                <a:latin typeface="+mj-lt"/>
              </a:rPr>
              <a:t>,…</a:t>
            </a:r>
            <a:r>
              <a:rPr lang="en-US" altLang="bg-BG" sz="2400" dirty="0" err="1" smtClean="0">
                <a:latin typeface="+mj-lt"/>
              </a:rPr>
              <a:t>a</a:t>
            </a:r>
            <a:r>
              <a:rPr lang="en-US" altLang="bg-BG" sz="2400" baseline="-25000" dirty="0" err="1" smtClean="0">
                <a:latin typeface="+mj-lt"/>
              </a:rPr>
              <a:t>i</a:t>
            </a:r>
            <a:r>
              <a:rPr lang="en-US" altLang="bg-BG" sz="2400" dirty="0" smtClean="0">
                <a:latin typeface="+mj-lt"/>
              </a:rPr>
              <a:t>… },</a:t>
            </a:r>
            <a:r>
              <a:rPr lang="bg-BG" altLang="bg-BG" sz="2400" dirty="0" smtClean="0">
                <a:latin typeface="+mj-lt"/>
              </a:rPr>
              <a:t> </a:t>
            </a:r>
            <a:r>
              <a:rPr lang="en-US" altLang="bg-BG" sz="2400" dirty="0" err="1" smtClean="0">
                <a:latin typeface="+mj-lt"/>
              </a:rPr>
              <a:t>i</a:t>
            </a:r>
            <a:r>
              <a:rPr lang="en-US" altLang="bg-BG" sz="2400" dirty="0" smtClean="0">
                <a:latin typeface="+mj-lt"/>
              </a:rPr>
              <a:t>=1..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</a:t>
            </a:r>
            <a:r>
              <a:rPr lang="bg-BG" altLang="bg-BG" sz="2400" dirty="0" smtClean="0">
                <a:latin typeface="+mj-lt"/>
                <a:sym typeface="Symbol" pitchFamily="18" charset="2"/>
              </a:rPr>
              <a:t>, а</a:t>
            </a:r>
            <a:r>
              <a:rPr lang="en-US" altLang="bg-BG" sz="2400" baseline="-25000" dirty="0" err="1" smtClean="0">
                <a:latin typeface="+mj-lt"/>
                <a:sym typeface="Symbol" pitchFamily="18" charset="2"/>
              </a:rPr>
              <a:t>i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 </a:t>
            </a:r>
            <a:r>
              <a:rPr lang="bg-BG" altLang="bg-BG" sz="2400" dirty="0" smtClean="0">
                <a:latin typeface="+mj-lt"/>
                <a:sym typeface="Symbol" pitchFamily="18" charset="2"/>
              </a:rPr>
              <a:t>се наричат </a:t>
            </a:r>
            <a:r>
              <a:rPr lang="bg-BG" altLang="bg-BG" sz="2400" b="1" i="1" dirty="0" smtClean="0">
                <a:latin typeface="+mj-lt"/>
                <a:sym typeface="Symbol" pitchFamily="18" charset="2"/>
              </a:rPr>
              <a:t>терми</a:t>
            </a:r>
            <a:r>
              <a:rPr lang="bg-BG" altLang="bg-BG" sz="2400" dirty="0" smtClean="0">
                <a:latin typeface="+mj-lt"/>
                <a:sym typeface="Symbol" pitchFamily="18" charset="2"/>
              </a:rPr>
              <a:t>.</a:t>
            </a:r>
            <a:endParaRPr lang="en-US" altLang="bg-BG" sz="2400" dirty="0" smtClean="0">
              <a:latin typeface="+mj-lt"/>
              <a:cs typeface="Times New Roman" pitchFamily="18" charset="0"/>
              <a:sym typeface="Symbol" pitchFamily="18" charset="2"/>
            </a:endParaRPr>
          </a:p>
          <a:p>
            <a:pPr algn="just">
              <a:lnSpc>
                <a:spcPct val="90000"/>
              </a:lnSpc>
            </a:pPr>
            <a:r>
              <a:rPr lang="bg-BG" altLang="bg-BG" sz="2400" dirty="0" smtClean="0">
                <a:latin typeface="+mj-lt"/>
                <a:sym typeface="Symbol" pitchFamily="18" charset="2"/>
              </a:rPr>
              <a:t>Понякога е удобно поредицата да започва с 0, а не с 1.</a:t>
            </a:r>
            <a:endParaRPr lang="en-GB" altLang="bg-BG" sz="2400" dirty="0" smtClean="0">
              <a:latin typeface="+mj-lt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altLang="bg-BG" kern="0" dirty="0" smtClean="0"/>
              <a:t>Низове и последователности</a:t>
            </a:r>
            <a:endParaRPr lang="en-US" altLang="bg-BG" kern="0" dirty="0" smtClean="0"/>
          </a:p>
        </p:txBody>
      </p:sp>
    </p:spTree>
    <p:extLst>
      <p:ext uri="{BB962C8B-B14F-4D97-AF65-F5344CB8AC3E}">
        <p14:creationId xmlns:p14="http://schemas.microsoft.com/office/powerpoint/2010/main" val="22990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/>
          </p:cNvSpPr>
          <p:nvPr>
            <p:ph type="body" idx="4294967295"/>
          </p:nvPr>
        </p:nvSpPr>
        <p:spPr>
          <a:xfrm>
            <a:off x="762000" y="1981200"/>
            <a:ext cx="7772400" cy="3276600"/>
          </a:xfrm>
        </p:spPr>
        <p:txBody>
          <a:bodyPr/>
          <a:lstStyle/>
          <a:p>
            <a:pPr eaLnBrk="1" hangingPunct="1"/>
            <a:r>
              <a:rPr lang="bg-BG" altLang="bg-BG" sz="2400" dirty="0" smtClean="0">
                <a:latin typeface="+mj-lt"/>
              </a:rPr>
              <a:t>Често се налага да вземем определени терми от една последователност и да образуваме нова последователност, която наричаме </a:t>
            </a:r>
            <a:r>
              <a:rPr lang="bg-BG" altLang="bg-BG" sz="2400" b="1" i="1" dirty="0" smtClean="0">
                <a:latin typeface="+mj-lt"/>
              </a:rPr>
              <a:t>подпоследователност </a:t>
            </a:r>
            <a:r>
              <a:rPr lang="bg-BG" altLang="bg-BG" sz="2400" dirty="0" smtClean="0">
                <a:latin typeface="+mj-lt"/>
              </a:rPr>
              <a:t>на оригиналната.</a:t>
            </a:r>
          </a:p>
          <a:p>
            <a:pPr eaLnBrk="1" hangingPunct="1">
              <a:buFont typeface="Arial" pitchFamily="34" charset="0"/>
              <a:buNone/>
            </a:pPr>
            <a:endParaRPr lang="bg-BG" altLang="bg-BG" sz="2400" dirty="0" smtClean="0">
              <a:latin typeface="+mj-lt"/>
            </a:endParaRPr>
          </a:p>
          <a:p>
            <a:pPr eaLnBrk="1" hangingPunct="1"/>
            <a:r>
              <a:rPr lang="bg-BG" altLang="bg-BG" sz="2400" dirty="0" smtClean="0">
                <a:latin typeface="+mj-lt"/>
              </a:rPr>
              <a:t>Особено важни в компютърните науки са </a:t>
            </a:r>
            <a:r>
              <a:rPr lang="bg-BG" altLang="bg-BG" sz="2400" b="1" i="1" dirty="0" smtClean="0">
                <a:latin typeface="+mj-lt"/>
              </a:rPr>
              <a:t>крайните списъци.</a:t>
            </a:r>
            <a:r>
              <a:rPr lang="bg-BG" altLang="bg-BG" sz="2400" dirty="0" smtClean="0">
                <a:latin typeface="+mj-lt"/>
              </a:rPr>
              <a:t> </a:t>
            </a:r>
            <a:endParaRPr lang="en-GB" altLang="bg-BG" sz="2400" dirty="0" smtClean="0">
              <a:latin typeface="+mj-lt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altLang="bg-BG" kern="0" dirty="0" smtClean="0"/>
              <a:t>Низове и последователности</a:t>
            </a:r>
            <a:endParaRPr lang="en-US" altLang="bg-BG" kern="0" dirty="0" smtClean="0"/>
          </a:p>
        </p:txBody>
      </p:sp>
    </p:spTree>
    <p:extLst>
      <p:ext uri="{BB962C8B-B14F-4D97-AF65-F5344CB8AC3E}">
        <p14:creationId xmlns:p14="http://schemas.microsoft.com/office/powerpoint/2010/main" val="5656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/>
          </p:cNvSpPr>
          <p:nvPr>
            <p:ph type="body" idx="4294967295"/>
          </p:nvPr>
        </p:nvSpPr>
        <p:spPr>
          <a:xfrm>
            <a:off x="609600" y="1981200"/>
            <a:ext cx="78486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bg-BG" sz="2200" dirty="0" smtClean="0">
                <a:latin typeface="+mj-lt"/>
              </a:rPr>
              <a:t>Един начин да генерализираме понятието списък е като увеличим неговата размерност. </a:t>
            </a:r>
          </a:p>
          <a:p>
            <a:pPr>
              <a:lnSpc>
                <a:spcPct val="90000"/>
              </a:lnSpc>
            </a:pPr>
            <a:r>
              <a:rPr lang="bg-BG" altLang="bg-BG" sz="2200" dirty="0" smtClean="0">
                <a:latin typeface="+mj-lt"/>
              </a:rPr>
              <a:t>За да подредим елементите в двумерното поле ще използваме наредени двойки от естествени числа(индекси). </a:t>
            </a:r>
          </a:p>
          <a:p>
            <a:pPr>
              <a:lnSpc>
                <a:spcPct val="90000"/>
              </a:lnSpc>
            </a:pPr>
            <a:r>
              <a:rPr lang="bg-BG" altLang="bg-BG" sz="2200" dirty="0" smtClean="0">
                <a:latin typeface="+mj-lt"/>
              </a:rPr>
              <a:t>Такова подреждане наричаме </a:t>
            </a:r>
            <a:r>
              <a:rPr lang="bg-BG" altLang="bg-BG" sz="2200" b="1" i="1" dirty="0" smtClean="0">
                <a:latin typeface="+mj-lt"/>
              </a:rPr>
              <a:t>матрица.</a:t>
            </a:r>
            <a:r>
              <a:rPr lang="bg-BG" altLang="bg-BG" sz="2200" dirty="0" smtClean="0">
                <a:latin typeface="+mj-lt"/>
              </a:rPr>
              <a:t>Т.е., ако </a:t>
            </a:r>
            <a:r>
              <a:rPr lang="en-US" altLang="bg-BG" sz="2200" dirty="0" err="1" smtClean="0">
                <a:latin typeface="+mj-lt"/>
              </a:rPr>
              <a:t>m,n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200" dirty="0" smtClean="0">
                <a:latin typeface="+mj-lt"/>
                <a:cs typeface="Times New Roman" pitchFamily="18" charset="0"/>
              </a:rPr>
              <a:t> N, </a:t>
            </a:r>
            <a:r>
              <a:rPr lang="bg-BG" altLang="bg-BG" sz="2200" dirty="0" smtClean="0">
                <a:latin typeface="+mj-lt"/>
              </a:rPr>
              <a:t>а </a:t>
            </a:r>
            <a:r>
              <a:rPr lang="en-US" altLang="bg-BG" sz="2200" dirty="0" smtClean="0">
                <a:latin typeface="+mj-lt"/>
                <a:cs typeface="Times New Roman" pitchFamily="18" charset="0"/>
              </a:rPr>
              <a:t>S</a:t>
            </a:r>
            <a:r>
              <a:rPr lang="bg-BG" altLang="bg-BG" sz="2200" dirty="0" smtClean="0">
                <a:latin typeface="+mj-lt"/>
              </a:rPr>
              <a:t> е множество, то А е </a:t>
            </a:r>
            <a:r>
              <a:rPr lang="en-US" altLang="bg-BG" sz="2200" dirty="0" smtClean="0">
                <a:latin typeface="+mj-lt"/>
              </a:rPr>
              <a:t>(</a:t>
            </a:r>
            <a:r>
              <a:rPr lang="en-US" altLang="bg-BG" sz="2200" dirty="0" err="1" smtClean="0">
                <a:latin typeface="+mj-lt"/>
              </a:rPr>
              <a:t>mxn</a:t>
            </a:r>
            <a:r>
              <a:rPr lang="en-US" altLang="bg-BG" sz="2200" dirty="0" smtClean="0">
                <a:latin typeface="+mj-lt"/>
              </a:rPr>
              <a:t>) </a:t>
            </a:r>
            <a:r>
              <a:rPr lang="bg-BG" altLang="bg-BG" sz="2200" dirty="0" smtClean="0">
                <a:latin typeface="+mj-lt"/>
              </a:rPr>
              <a:t>матрица с елементи от </a:t>
            </a:r>
            <a:r>
              <a:rPr lang="en-US" altLang="bg-BG" sz="2200" dirty="0" smtClean="0">
                <a:latin typeface="+mj-lt"/>
              </a:rPr>
              <a:t>S</a:t>
            </a:r>
            <a:r>
              <a:rPr lang="bg-BG" altLang="bg-BG" sz="2200" dirty="0" smtClean="0">
                <a:latin typeface="+mj-lt"/>
              </a:rPr>
              <a:t>: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bg-BG" sz="2400" dirty="0" smtClean="0">
                <a:latin typeface="+mj-lt"/>
                <a:cs typeface="Times New Roman" pitchFamily="18" charset="0"/>
              </a:rPr>
              <a:t> 		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a</a:t>
            </a:r>
            <a:r>
              <a:rPr lang="en-US" altLang="bg-BG" sz="2400" baseline="-25000" dirty="0" smtClean="0">
                <a:latin typeface="+mj-lt"/>
                <a:sym typeface="Symbol" pitchFamily="18" charset="2"/>
              </a:rPr>
              <a:t>11</a:t>
            </a:r>
            <a:r>
              <a:rPr lang="en-GB" altLang="bg-BG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altLang="bg-BG" sz="2400" dirty="0" smtClean="0">
                <a:latin typeface="+mj-lt"/>
                <a:cs typeface="Times New Roman" pitchFamily="18" charset="0"/>
              </a:rPr>
              <a:t>a</a:t>
            </a:r>
            <a:r>
              <a:rPr lang="en-US" altLang="bg-BG" sz="2400" baseline="-25000" dirty="0" smtClean="0">
                <a:latin typeface="+mj-lt"/>
                <a:cs typeface="Times New Roman" pitchFamily="18" charset="0"/>
              </a:rPr>
              <a:t>12</a:t>
            </a:r>
            <a:r>
              <a:rPr lang="en-US" altLang="bg-BG" sz="2400" dirty="0" smtClean="0">
                <a:latin typeface="+mj-lt"/>
                <a:cs typeface="Times New Roman" pitchFamily="18" charset="0"/>
              </a:rPr>
              <a:t> …  a</a:t>
            </a:r>
            <a:r>
              <a:rPr lang="en-US" altLang="bg-BG" sz="2400" baseline="-25000" dirty="0" smtClean="0">
                <a:latin typeface="+mj-lt"/>
                <a:cs typeface="Times New Roman" pitchFamily="18" charset="0"/>
              </a:rPr>
              <a:t>1n 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endParaRPr lang="bg-BG" altLang="bg-BG" sz="2400" baseline="-250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bg-BG" altLang="bg-BG" sz="2400" dirty="0" smtClean="0">
                <a:latin typeface="+mj-lt"/>
                <a:sym typeface="Symbol" pitchFamily="18" charset="2"/>
              </a:rPr>
              <a:t> 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A=	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a</a:t>
            </a:r>
            <a:r>
              <a:rPr lang="en-US" altLang="bg-BG" sz="2400" baseline="-25000" dirty="0" smtClean="0">
                <a:latin typeface="+mj-lt"/>
                <a:sym typeface="Symbol" pitchFamily="18" charset="2"/>
              </a:rPr>
              <a:t>21</a:t>
            </a:r>
            <a:r>
              <a:rPr lang="en-GB" altLang="bg-BG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altLang="bg-BG" sz="2400" dirty="0" smtClean="0">
                <a:latin typeface="+mj-lt"/>
                <a:cs typeface="Times New Roman" pitchFamily="18" charset="0"/>
              </a:rPr>
              <a:t>a</a:t>
            </a:r>
            <a:r>
              <a:rPr lang="en-US" altLang="bg-BG" sz="2400" baseline="-25000" dirty="0" smtClean="0">
                <a:latin typeface="+mj-lt"/>
                <a:cs typeface="Times New Roman" pitchFamily="18" charset="0"/>
              </a:rPr>
              <a:t>22</a:t>
            </a:r>
            <a:r>
              <a:rPr lang="en-US" altLang="bg-BG" sz="2400" dirty="0" smtClean="0">
                <a:latin typeface="+mj-lt"/>
                <a:cs typeface="Times New Roman" pitchFamily="18" charset="0"/>
              </a:rPr>
              <a:t> …  a</a:t>
            </a:r>
            <a:r>
              <a:rPr lang="en-US" altLang="bg-BG" sz="2400" baseline="-25000" dirty="0" smtClean="0">
                <a:latin typeface="+mj-lt"/>
                <a:cs typeface="Times New Roman" pitchFamily="18" charset="0"/>
              </a:rPr>
              <a:t>2n 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bg-BG" altLang="bg-BG" sz="2400" dirty="0" smtClean="0">
                <a:latin typeface="+mj-lt"/>
                <a:sym typeface="Symbol" pitchFamily="18" charset="2"/>
              </a:rPr>
              <a:t> 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		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a</a:t>
            </a:r>
            <a:r>
              <a:rPr lang="en-US" altLang="bg-BG" sz="2400" baseline="-25000" dirty="0" smtClean="0">
                <a:latin typeface="+mj-lt"/>
                <a:sym typeface="Symbol" pitchFamily="18" charset="2"/>
              </a:rPr>
              <a:t>m1</a:t>
            </a:r>
            <a:r>
              <a:rPr lang="en-GB" altLang="bg-BG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altLang="bg-BG" sz="2400" dirty="0" smtClean="0">
                <a:latin typeface="+mj-lt"/>
                <a:cs typeface="Times New Roman" pitchFamily="18" charset="0"/>
              </a:rPr>
              <a:t>a</a:t>
            </a:r>
            <a:r>
              <a:rPr lang="en-US" altLang="bg-BG" sz="2400" baseline="-25000" dirty="0" smtClean="0">
                <a:latin typeface="+mj-lt"/>
                <a:cs typeface="Times New Roman" pitchFamily="18" charset="0"/>
              </a:rPr>
              <a:t>m2</a:t>
            </a:r>
            <a:r>
              <a:rPr lang="en-US" altLang="bg-BG" sz="2400" dirty="0" smtClean="0">
                <a:latin typeface="+mj-lt"/>
                <a:cs typeface="Times New Roman" pitchFamily="18" charset="0"/>
              </a:rPr>
              <a:t> …</a:t>
            </a:r>
            <a:r>
              <a:rPr lang="en-US" altLang="bg-BG" sz="2400" dirty="0" err="1" smtClean="0">
                <a:latin typeface="+mj-lt"/>
                <a:cs typeface="Times New Roman" pitchFamily="18" charset="0"/>
              </a:rPr>
              <a:t>a</a:t>
            </a:r>
            <a:r>
              <a:rPr lang="en-US" altLang="bg-BG" sz="2400" baseline="-25000" dirty="0" err="1" smtClean="0">
                <a:latin typeface="+mj-lt"/>
                <a:cs typeface="Times New Roman" pitchFamily="18" charset="0"/>
              </a:rPr>
              <a:t>mn</a:t>
            </a:r>
            <a:r>
              <a:rPr lang="en-US" altLang="bg-BG" sz="2400" baseline="-25000" dirty="0" smtClean="0">
                <a:latin typeface="+mj-lt"/>
                <a:cs typeface="Times New Roman" pitchFamily="18" charset="0"/>
              </a:rPr>
              <a:t> 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bg-BG" altLang="bg-BG" sz="2400" dirty="0" smtClean="0">
                <a:latin typeface="+mj-lt"/>
                <a:sym typeface="Symbol" pitchFamily="18" charset="2"/>
              </a:rPr>
              <a:t>съкратено А=(</a:t>
            </a:r>
            <a:r>
              <a:rPr lang="en-US" altLang="bg-BG" sz="2400" dirty="0" err="1" smtClean="0">
                <a:latin typeface="+mj-lt"/>
                <a:sym typeface="Symbol" pitchFamily="18" charset="2"/>
              </a:rPr>
              <a:t>a</a:t>
            </a:r>
            <a:r>
              <a:rPr lang="en-US" altLang="bg-BG" sz="2400" baseline="-25000" dirty="0" err="1" smtClean="0">
                <a:latin typeface="+mj-lt"/>
                <a:sym typeface="Symbol" pitchFamily="18" charset="2"/>
              </a:rPr>
              <a:t>ij</a:t>
            </a:r>
            <a:r>
              <a:rPr lang="bg-BG" altLang="bg-BG" sz="2400" dirty="0" smtClean="0">
                <a:latin typeface="+mj-lt"/>
                <a:sym typeface="Symbol" pitchFamily="18" charset="2"/>
              </a:rPr>
              <a:t>)</a:t>
            </a:r>
            <a:endParaRPr lang="bg-BG" altLang="bg-BG" sz="2400" baseline="-250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GB" altLang="bg-BG" sz="24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altLang="bg-BG" kern="0" dirty="0" smtClean="0"/>
              <a:t>Матрици</a:t>
            </a:r>
            <a:endParaRPr lang="en-US" altLang="bg-BG" kern="0" dirty="0" smtClean="0"/>
          </a:p>
        </p:txBody>
      </p:sp>
    </p:spTree>
    <p:extLst>
      <p:ext uri="{BB962C8B-B14F-4D97-AF65-F5344CB8AC3E}">
        <p14:creationId xmlns:p14="http://schemas.microsoft.com/office/powerpoint/2010/main" val="22892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/>
          </p:cNvSpPr>
          <p:nvPr>
            <p:ph type="body" idx="4294967295"/>
          </p:nvPr>
        </p:nvSpPr>
        <p:spPr>
          <a:xfrm>
            <a:off x="685800" y="2057400"/>
            <a:ext cx="7772400" cy="3733800"/>
          </a:xfrm>
        </p:spPr>
        <p:txBody>
          <a:bodyPr/>
          <a:lstStyle/>
          <a:p>
            <a:pPr eaLnBrk="1" hangingPunct="1"/>
            <a:r>
              <a:rPr lang="bg-BG" altLang="bg-BG" sz="2400" dirty="0" smtClean="0">
                <a:latin typeface="+mj-lt"/>
              </a:rPr>
              <a:t>Матрицата има </a:t>
            </a:r>
            <a:r>
              <a:rPr lang="en-US" altLang="bg-BG" sz="2400" dirty="0" smtClean="0">
                <a:latin typeface="+mj-lt"/>
              </a:rPr>
              <a:t>m</a:t>
            </a:r>
            <a:r>
              <a:rPr lang="bg-BG" altLang="bg-BG" sz="2400" dirty="0" smtClean="0">
                <a:latin typeface="+mj-lt"/>
              </a:rPr>
              <a:t>- реда и </a:t>
            </a:r>
            <a:r>
              <a:rPr lang="en-US" altLang="bg-BG" sz="2400" dirty="0" smtClean="0">
                <a:latin typeface="+mj-lt"/>
              </a:rPr>
              <a:t> n</a:t>
            </a:r>
            <a:r>
              <a:rPr lang="bg-BG" altLang="bg-BG" sz="2400" dirty="0" smtClean="0">
                <a:latin typeface="+mj-lt"/>
              </a:rPr>
              <a:t>- стълба индексирани чрез множеството:</a:t>
            </a:r>
          </a:p>
          <a:p>
            <a:pPr eaLnBrk="1" hangingPunct="1">
              <a:buFont typeface="Arial" pitchFamily="34" charset="0"/>
              <a:buNone/>
            </a:pPr>
            <a:r>
              <a:rPr lang="bg-BG" altLang="bg-BG" sz="2400" dirty="0" smtClean="0">
                <a:latin typeface="+mj-lt"/>
              </a:rPr>
              <a:t>	</a:t>
            </a:r>
            <a:r>
              <a:rPr lang="en-US" altLang="bg-BG" sz="2400" dirty="0" smtClean="0">
                <a:latin typeface="+mj-lt"/>
              </a:rPr>
              <a:t>I={1,2,3…m}x{1,2,3…n}. </a:t>
            </a:r>
            <a:endParaRPr lang="bg-BG" altLang="bg-BG" sz="2400" dirty="0" smtClean="0">
              <a:latin typeface="+mj-lt"/>
            </a:endParaRPr>
          </a:p>
          <a:p>
            <a:pPr eaLnBrk="1" hangingPunct="1">
              <a:buFont typeface="Arial" pitchFamily="34" charset="0"/>
              <a:buNone/>
            </a:pPr>
            <a:r>
              <a:rPr lang="bg-BG" altLang="bg-BG" sz="2400" dirty="0" smtClean="0">
                <a:latin typeface="+mj-lt"/>
              </a:rPr>
              <a:t>Т.е. можем да говорим за това, как елементите могат да бъдат индексирани чрез индексни множества, за да се получат списъци или матрици: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bg-BG" altLang="bg-BG" sz="2400" dirty="0" smtClean="0">
                <a:latin typeface="+mj-lt"/>
              </a:rPr>
              <a:t>    Х = </a:t>
            </a:r>
            <a:r>
              <a:rPr lang="en-US" altLang="bg-BG" sz="2400" dirty="0" smtClean="0">
                <a:latin typeface="+mj-lt"/>
              </a:rPr>
              <a:t>{x</a:t>
            </a:r>
            <a:r>
              <a:rPr lang="en-US" altLang="bg-BG" sz="2400" baseline="-25000" dirty="0" smtClean="0">
                <a:latin typeface="+mj-lt"/>
              </a:rPr>
              <a:t>i</a:t>
            </a:r>
            <a:r>
              <a:rPr lang="en-US" altLang="bg-BG" sz="2400" dirty="0" smtClean="0">
                <a:latin typeface="+mj-lt"/>
              </a:rPr>
              <a:t>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, където </a:t>
            </a:r>
            <a:r>
              <a:rPr lang="en-US" altLang="bg-BG" sz="2400" dirty="0" err="1" smtClean="0">
                <a:latin typeface="+mj-lt"/>
              </a:rPr>
              <a:t>i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GB" altLang="bg-BG" sz="2400" dirty="0" smtClean="0">
                <a:latin typeface="+mj-lt"/>
              </a:rPr>
              <a:t> </a:t>
            </a:r>
            <a:r>
              <a:rPr lang="en-US" altLang="bg-BG" sz="2400" dirty="0" smtClean="0">
                <a:latin typeface="+mj-lt"/>
              </a:rPr>
              <a:t>I}</a:t>
            </a:r>
            <a:endParaRPr lang="en-GB" altLang="bg-BG" sz="2400" dirty="0" smtClean="0">
              <a:latin typeface="+mj-lt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altLang="bg-BG" kern="0" dirty="0" smtClean="0"/>
              <a:t>Матрици</a:t>
            </a:r>
            <a:endParaRPr lang="en-US" altLang="bg-BG" kern="0" dirty="0" smtClean="0"/>
          </a:p>
        </p:txBody>
      </p:sp>
    </p:spTree>
    <p:extLst>
      <p:ext uri="{BB962C8B-B14F-4D97-AF65-F5344CB8AC3E}">
        <p14:creationId xmlns:p14="http://schemas.microsoft.com/office/powerpoint/2010/main" val="3733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Операции с множества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31368" y="3789040"/>
            <a:ext cx="936104" cy="792088"/>
          </a:xfrm>
          <a:prstGeom prst="ellipse">
            <a:avLst/>
          </a:prstGeom>
          <a:solidFill>
            <a:srgbClr val="FF0000">
              <a:alpha val="56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2835424" y="3789040"/>
            <a:ext cx="936104" cy="792088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2483768" y="4221088"/>
            <a:ext cx="936104" cy="792088"/>
          </a:xfrm>
          <a:prstGeom prst="ellipse">
            <a:avLst/>
          </a:prstGeom>
          <a:solidFill>
            <a:srgbClr val="FFC000">
              <a:alpha val="44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4851648" y="3789040"/>
            <a:ext cx="936104" cy="792088"/>
          </a:xfrm>
          <a:prstGeom prst="rect">
            <a:avLst/>
          </a:prstGeom>
          <a:solidFill>
            <a:srgbClr val="FF000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5283696" y="4077072"/>
            <a:ext cx="936104" cy="792088"/>
          </a:xfrm>
          <a:prstGeom prst="rect">
            <a:avLst/>
          </a:prstGeom>
          <a:solidFill>
            <a:srgbClr val="00B05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5067672" y="4365104"/>
            <a:ext cx="936104" cy="792088"/>
          </a:xfrm>
          <a:prstGeom prst="rect">
            <a:avLst/>
          </a:prstGeom>
          <a:solidFill>
            <a:srgbClr val="FFC00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TextBox 14"/>
          <p:cNvSpPr txBox="1"/>
          <p:nvPr/>
        </p:nvSpPr>
        <p:spPr>
          <a:xfrm>
            <a:off x="2394992" y="3933056"/>
            <a:ext cx="44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1</a:t>
            </a:r>
            <a:endParaRPr lang="bg-BG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5032" y="4581128"/>
            <a:ext cx="44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2</a:t>
            </a:r>
            <a:endParaRPr lang="bg-BG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267472" y="4005064"/>
            <a:ext cx="44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3</a:t>
            </a:r>
            <a:endParaRPr lang="bg-BG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843264" y="3933056"/>
            <a:ext cx="44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1</a:t>
            </a:r>
            <a:endParaRPr lang="bg-BG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59760" y="4077072"/>
            <a:ext cx="44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3</a:t>
            </a:r>
            <a:endParaRPr lang="bg-BG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059288" y="4818638"/>
            <a:ext cx="44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2</a:t>
            </a:r>
            <a:endParaRPr lang="bg-BG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06084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+mj-lt"/>
              </a:rPr>
              <a:t>Върху множествата могат да бъдат дефинирани различни операции</a:t>
            </a:r>
            <a:endParaRPr lang="bg-BG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266700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+mj-lt"/>
              </a:rPr>
              <a:t>Много релации и операции с множества могат да бъдат онагледени интуитивно посредством диаграмите на </a:t>
            </a:r>
            <a:r>
              <a:rPr lang="bg-BG" dirty="0" err="1" smtClean="0">
                <a:latin typeface="+mj-lt"/>
              </a:rPr>
              <a:t>Вен</a:t>
            </a:r>
            <a:endParaRPr lang="bg-BG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Математически основи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 smtClean="0"/>
              <a:t>Съдържание:</a:t>
            </a:r>
          </a:p>
          <a:p>
            <a:pPr marL="0" indent="0">
              <a:buNone/>
            </a:pPr>
            <a:endParaRPr lang="bg-BG" b="1" dirty="0" smtClean="0"/>
          </a:p>
          <a:p>
            <a:r>
              <a:rPr lang="bg-BG" dirty="0" smtClean="0"/>
              <a:t>Теория на множествата</a:t>
            </a:r>
          </a:p>
          <a:p>
            <a:r>
              <a:rPr lang="bg-BG" dirty="0" smtClean="0"/>
              <a:t>Релации</a:t>
            </a:r>
          </a:p>
          <a:p>
            <a:r>
              <a:rPr lang="bg-BG" smtClean="0"/>
              <a:t>Функции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bg-B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D5CF-6102-4961-8AEC-25473D6FD9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Джон </a:t>
            </a:r>
            <a:r>
              <a:rPr lang="bg-BG" sz="3200" dirty="0"/>
              <a:t>В</a:t>
            </a:r>
            <a:r>
              <a:rPr lang="bg-BG" sz="3200" dirty="0" smtClean="0"/>
              <a:t>ен</a:t>
            </a:r>
            <a:endParaRPr lang="bg-BG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r="5413"/>
          <a:stretch/>
        </p:blipFill>
        <p:spPr>
          <a:xfrm>
            <a:off x="762000" y="2133600"/>
            <a:ext cx="2743200" cy="3135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1981200"/>
            <a:ext cx="46482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Джон Вен</a:t>
            </a:r>
            <a:r>
              <a:rPr lang="ru-RU" dirty="0">
                <a:latin typeface="+mj-lt"/>
              </a:rPr>
              <a:t> </a:t>
            </a:r>
            <a:r>
              <a:rPr lang="ru-RU" dirty="0" smtClean="0">
                <a:latin typeface="+mj-lt"/>
              </a:rPr>
              <a:t>(</a:t>
            </a:r>
            <a:r>
              <a:rPr lang="ru-RU" i="1" dirty="0" smtClean="0">
                <a:latin typeface="+mj-lt"/>
              </a:rPr>
              <a:t>John </a:t>
            </a:r>
            <a:r>
              <a:rPr lang="ru-RU" i="1" dirty="0">
                <a:latin typeface="+mj-lt"/>
              </a:rPr>
              <a:t>Venn</a:t>
            </a:r>
            <a:r>
              <a:rPr lang="ru-RU" dirty="0" smtClean="0">
                <a:latin typeface="+mj-lt"/>
              </a:rPr>
              <a:t>)</a:t>
            </a:r>
          </a:p>
          <a:p>
            <a:endParaRPr lang="ru-RU" dirty="0" smtClean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latin typeface="+mj-lt"/>
              </a:rPr>
              <a:t>Роден: 04.08.</a:t>
            </a:r>
            <a:r>
              <a:rPr lang="bg-BG" dirty="0" smtClean="0">
                <a:latin typeface="+mj-lt"/>
              </a:rPr>
              <a:t>1834 </a:t>
            </a:r>
            <a:r>
              <a:rPr lang="bg-BG" dirty="0">
                <a:latin typeface="+mj-lt"/>
              </a:rPr>
              <a:t>в Хъл</a:t>
            </a:r>
            <a:r>
              <a:rPr lang="bg-BG" dirty="0" smtClean="0">
                <a:latin typeface="+mj-lt"/>
              </a:rPr>
              <a:t>, Йоркшър, Англия</a:t>
            </a:r>
          </a:p>
          <a:p>
            <a:pPr>
              <a:spcBef>
                <a:spcPts val="600"/>
              </a:spcBef>
            </a:pPr>
            <a:r>
              <a:rPr lang="bg-BG" dirty="0" smtClean="0">
                <a:latin typeface="+mj-lt"/>
              </a:rPr>
              <a:t>Починал: 04.04.1923, </a:t>
            </a:r>
            <a:r>
              <a:rPr lang="bg-BG" dirty="0" err="1" smtClean="0">
                <a:latin typeface="+mj-lt"/>
              </a:rPr>
              <a:t>Кембридж</a:t>
            </a:r>
            <a:r>
              <a:rPr lang="bg-BG" dirty="0" smtClean="0">
                <a:latin typeface="+mj-lt"/>
              </a:rPr>
              <a:t>, Англия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Британски логик и философ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Известен </a:t>
            </a:r>
            <a:r>
              <a:rPr lang="ru-RU" dirty="0">
                <a:latin typeface="+mj-lt"/>
              </a:rPr>
              <a:t>е с представянето </a:t>
            </a:r>
            <a:r>
              <a:rPr lang="ru-RU" dirty="0" smtClean="0">
                <a:latin typeface="+mj-lt"/>
              </a:rPr>
              <a:t>на диаграми на Вен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Използват се </a:t>
            </a:r>
            <a:r>
              <a:rPr lang="ru-RU" dirty="0">
                <a:latin typeface="+mj-lt"/>
              </a:rPr>
              <a:t>в </a:t>
            </a:r>
            <a:r>
              <a:rPr lang="ru-RU" dirty="0" smtClean="0">
                <a:latin typeface="+mj-lt"/>
              </a:rPr>
              <a:t>различни области, включително теория на множествата, теория на вероятности, логика, статистика и </a:t>
            </a:r>
            <a:r>
              <a:rPr lang="ru-RU" dirty="0">
                <a:latin typeface="+mj-lt"/>
              </a:rPr>
              <a:t>компютърните науки.</a:t>
            </a:r>
            <a:endParaRPr lang="bg-BG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/>
          </p:cNvSpPr>
          <p:nvPr>
            <p:ph type="body" idx="4294967295"/>
          </p:nvPr>
        </p:nvSpPr>
        <p:spPr>
          <a:xfrm>
            <a:off x="609600" y="1981200"/>
            <a:ext cx="8001000" cy="3352800"/>
          </a:xfrm>
        </p:spPr>
        <p:txBody>
          <a:bodyPr/>
          <a:lstStyle/>
          <a:p>
            <a:pPr eaLnBrk="1" hangingPunct="1"/>
            <a:r>
              <a:rPr lang="bg-BG" altLang="bg-BG" sz="2400" i="1" u="sng" dirty="0" smtClean="0">
                <a:latin typeface="+mj-lt"/>
              </a:rPr>
              <a:t>Пример: </a:t>
            </a:r>
            <a:r>
              <a:rPr lang="bg-BG" altLang="bg-BG" sz="2400" i="1" dirty="0" smtClean="0">
                <a:latin typeface="+mj-lt"/>
              </a:rPr>
              <a:t>Нека А е множеството на простите числа, а В – множеството на естествените числа, които при деление на 4 дават остатък 1. Тогава:</a:t>
            </a:r>
          </a:p>
          <a:p>
            <a:pPr eaLnBrk="1" hangingPunct="1">
              <a:buFont typeface="Arial" pitchFamily="34" charset="0"/>
              <a:buNone/>
            </a:pPr>
            <a:r>
              <a:rPr lang="bg-BG" altLang="bg-BG" sz="2400" i="1" dirty="0" smtClean="0">
                <a:latin typeface="+mj-lt"/>
              </a:rPr>
              <a:t>	А</a:t>
            </a:r>
            <a:r>
              <a:rPr lang="en-US" altLang="bg-BG" sz="2400" i="1" dirty="0" smtClean="0">
                <a:latin typeface="+mj-lt"/>
              </a:rPr>
              <a:t>={2,3,5,7,11,13,17,19,23,29…}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bg-BG" sz="2400" i="1" dirty="0" smtClean="0">
                <a:latin typeface="+mj-lt"/>
              </a:rPr>
              <a:t>	B={5,9,13,17,21,25,29…}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bg-BG" sz="2400" i="1" dirty="0" smtClean="0">
                <a:latin typeface="+mj-lt"/>
              </a:rPr>
              <a:t>	A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</a:t>
            </a:r>
            <a:r>
              <a:rPr lang="en-GB" altLang="bg-BG" sz="2400" dirty="0" smtClean="0">
                <a:latin typeface="+mj-lt"/>
              </a:rPr>
              <a:t> </a:t>
            </a:r>
            <a:r>
              <a:rPr lang="bg-BG" altLang="bg-BG" sz="2400" i="1" dirty="0" smtClean="0">
                <a:latin typeface="+mj-lt"/>
              </a:rPr>
              <a:t>В</a:t>
            </a:r>
            <a:r>
              <a:rPr lang="en-US" altLang="bg-BG" sz="2400" i="1" dirty="0" smtClean="0">
                <a:latin typeface="+mj-lt"/>
              </a:rPr>
              <a:t>={2,3,5,7,9,11,13,17,19,21,23,25,29…}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bg-BG" sz="2400" i="1" dirty="0" smtClean="0">
                <a:latin typeface="+mj-lt"/>
              </a:rPr>
              <a:t>	</a:t>
            </a:r>
            <a:r>
              <a:rPr lang="bg-BG" altLang="bg-BG" sz="2400" i="1" dirty="0" smtClean="0">
                <a:latin typeface="+mj-lt"/>
              </a:rPr>
              <a:t>А</a:t>
            </a:r>
            <a:r>
              <a:rPr lang="bg-BG" altLang="bg-BG" sz="2400" i="1" dirty="0" smtClean="0">
                <a:latin typeface="+mj-lt"/>
                <a:cs typeface="Times New Roman" pitchFamily="18" charset="0"/>
                <a:sym typeface="Symbol" pitchFamily="18" charset="2"/>
              </a:rPr>
              <a:t></a:t>
            </a:r>
            <a:r>
              <a:rPr lang="en-GB" altLang="bg-BG" sz="2400" i="1" dirty="0" smtClean="0">
                <a:latin typeface="+mj-lt"/>
              </a:rPr>
              <a:t> </a:t>
            </a:r>
            <a:r>
              <a:rPr lang="bg-BG" altLang="bg-BG" sz="2400" i="1" dirty="0" smtClean="0">
                <a:latin typeface="+mj-lt"/>
              </a:rPr>
              <a:t>В</a:t>
            </a:r>
            <a:r>
              <a:rPr lang="en-US" altLang="bg-BG" sz="2400" i="1" dirty="0" smtClean="0">
                <a:latin typeface="+mj-lt"/>
              </a:rPr>
              <a:t>={5,13,17,29…}</a:t>
            </a:r>
            <a:endParaRPr lang="en-GB" altLang="bg-BG" sz="2400" i="1" dirty="0" smtClean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kern="0" dirty="0" smtClean="0"/>
              <a:t>Примери</a:t>
            </a:r>
            <a:endParaRPr lang="bg-BG" kern="0" dirty="0"/>
          </a:p>
        </p:txBody>
      </p:sp>
    </p:spTree>
    <p:extLst>
      <p:ext uri="{BB962C8B-B14F-4D97-AF65-F5344CB8AC3E}">
        <p14:creationId xmlns:p14="http://schemas.microsoft.com/office/powerpoint/2010/main" val="37181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Операции с множества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65516" y="2051556"/>
            <a:ext cx="2168884" cy="1637811"/>
            <a:chOff x="2771800" y="2276872"/>
            <a:chExt cx="1656184" cy="1440160"/>
          </a:xfrm>
        </p:grpSpPr>
        <p:sp>
          <p:nvSpPr>
            <p:cNvPr id="4" name="Rectangle 3"/>
            <p:cNvSpPr/>
            <p:nvPr/>
          </p:nvSpPr>
          <p:spPr>
            <a:xfrm>
              <a:off x="2915816" y="2420888"/>
              <a:ext cx="936104" cy="792088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47864" y="2708920"/>
              <a:ext cx="936104" cy="792088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15816" y="2420888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M</a:t>
              </a:r>
              <a:r>
                <a:rPr lang="en-US" sz="1400" baseline="-25000" dirty="0" smtClean="0">
                  <a:latin typeface="+mj-lt"/>
                </a:rPr>
                <a:t>1</a:t>
              </a:r>
              <a:endParaRPr lang="bg-BG" sz="14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5576" y="3162454"/>
              <a:ext cx="506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M</a:t>
              </a:r>
              <a:r>
                <a:rPr lang="en-US" sz="1400" baseline="-25000" dirty="0" smtClean="0">
                  <a:latin typeface="+mj-lt"/>
                </a:rPr>
                <a:t>2</a:t>
              </a:r>
              <a:endParaRPr lang="bg-BG" sz="1400" dirty="0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1800" y="2276872"/>
              <a:ext cx="1656184" cy="1440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1800" y="3378478"/>
              <a:ext cx="437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U</a:t>
              </a:r>
              <a:endParaRPr lang="bg-BG" sz="1600" dirty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56176" y="3861047"/>
            <a:ext cx="2073424" cy="1947959"/>
            <a:chOff x="2771800" y="4005064"/>
            <a:chExt cx="1656184" cy="1440160"/>
          </a:xfrm>
        </p:grpSpPr>
        <p:sp>
          <p:nvSpPr>
            <p:cNvPr id="11" name="Rectangle 10"/>
            <p:cNvSpPr/>
            <p:nvPr/>
          </p:nvSpPr>
          <p:spPr>
            <a:xfrm>
              <a:off x="2915816" y="4149080"/>
              <a:ext cx="936104" cy="7920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47864" y="4437112"/>
              <a:ext cx="936104" cy="792088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5816" y="4149080"/>
              <a:ext cx="440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M</a:t>
              </a:r>
              <a:r>
                <a:rPr lang="en-US" sz="1400" baseline="-25000" dirty="0" smtClean="0">
                  <a:latin typeface="+mj-lt"/>
                </a:rPr>
                <a:t>1</a:t>
              </a:r>
              <a:endParaRPr lang="bg-BG" sz="1400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1920" y="4890646"/>
              <a:ext cx="440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M</a:t>
              </a:r>
              <a:r>
                <a:rPr lang="en-US" sz="1400" baseline="-25000" dirty="0" smtClean="0">
                  <a:latin typeface="+mj-lt"/>
                </a:rPr>
                <a:t>2</a:t>
              </a:r>
              <a:endParaRPr lang="bg-BG" sz="1400" dirty="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71800" y="4005064"/>
              <a:ext cx="1656184" cy="1440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7864" y="4437112"/>
              <a:ext cx="504056" cy="504056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71800" y="5106670"/>
              <a:ext cx="437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U</a:t>
              </a:r>
              <a:endParaRPr lang="bg-BG" sz="1600" dirty="0">
                <a:latin typeface="+mj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1560" y="2051556"/>
            <a:ext cx="1872208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Обединение:</a:t>
            </a:r>
            <a:endParaRPr lang="bg-BG" b="1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203333" y="2433198"/>
                <a:ext cx="4162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dirty="0" smtClean="0">
                    <a:latin typeface="+mj-lt"/>
                  </a:rPr>
                  <a:t>{ a |a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+mj-lt"/>
                  </a:rPr>
                  <a:t>M</a:t>
                </a:r>
                <a:r>
                  <a:rPr lang="en-US" baseline="-25000" dirty="0">
                    <a:latin typeface="+mj-lt"/>
                  </a:rPr>
                  <a:t>1 </a:t>
                </a:r>
                <a:r>
                  <a:rPr lang="bg-BG" dirty="0" smtClean="0">
                    <a:latin typeface="+mj-lt"/>
                  </a:rPr>
                  <a:t>или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r>
                  <a:rPr lang="en-US" baseline="-25000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}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33" y="2433198"/>
                <a:ext cx="416218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71"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53923" y="4075614"/>
            <a:ext cx="1369640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Сечение:</a:t>
            </a:r>
            <a:endParaRPr lang="bg-BG" b="1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03333" y="4365974"/>
                <a:ext cx="3756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bg-BG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{ a |a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+mj-lt"/>
                  </a:rPr>
                  <a:t>M</a:t>
                </a:r>
                <a:r>
                  <a:rPr lang="en-US" baseline="-25000" dirty="0">
                    <a:latin typeface="+mj-lt"/>
                  </a:rPr>
                  <a:t>1 </a:t>
                </a:r>
                <a:r>
                  <a:rPr lang="bg-BG" dirty="0" smtClean="0">
                    <a:latin typeface="+mj-lt"/>
                  </a:rPr>
                  <a:t>и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r>
                  <a:rPr lang="en-US" baseline="-25000" dirty="0" smtClean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}</a:t>
                </a:r>
                <a:endParaRPr lang="bg-BG" dirty="0">
                  <a:latin typeface="+mj-lt"/>
                </a:endParaRPr>
              </a:p>
              <a:p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33" y="4365974"/>
                <a:ext cx="375693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297" t="-471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60574" y="2833326"/>
                <a:ext cx="286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M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…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n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574" y="2833326"/>
                <a:ext cx="286695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130" t="-90000" b="-150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82368" y="3308173"/>
                <a:ext cx="2808312" cy="381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M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…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368" y="3308173"/>
                <a:ext cx="2808312" cy="381195"/>
              </a:xfrm>
              <a:prstGeom prst="rect">
                <a:avLst/>
              </a:prstGeom>
              <a:blipFill rotWithShape="1">
                <a:blip r:embed="rId5"/>
                <a:stretch>
                  <a:fillRect l="-9328" t="-83871" b="-145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18573" y="4925493"/>
                <a:ext cx="2940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M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…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n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573" y="4925493"/>
                <a:ext cx="294064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129" t="-88525" b="-1459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18573" y="5427812"/>
                <a:ext cx="2808312" cy="381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M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 …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573" y="5427812"/>
                <a:ext cx="2808312" cy="381195"/>
              </a:xfrm>
              <a:prstGeom prst="rect">
                <a:avLst/>
              </a:prstGeom>
              <a:blipFill rotWithShape="1">
                <a:blip r:embed="rId7"/>
                <a:stretch>
                  <a:fillRect l="-9544" t="-82540" b="-14127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Операции с множества</a:t>
            </a:r>
            <a:endParaRPr lang="bg-BG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12160" y="2132856"/>
            <a:ext cx="2141240" cy="1753344"/>
            <a:chOff x="3275856" y="3501008"/>
            <a:chExt cx="1661848" cy="1440160"/>
          </a:xfrm>
        </p:grpSpPr>
        <p:sp>
          <p:nvSpPr>
            <p:cNvPr id="16" name="Rectangle 15"/>
            <p:cNvSpPr/>
            <p:nvPr/>
          </p:nvSpPr>
          <p:spPr>
            <a:xfrm>
              <a:off x="3425536" y="3645024"/>
              <a:ext cx="936104" cy="792088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57584" y="3933056"/>
              <a:ext cx="936104" cy="7920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5536" y="3645024"/>
              <a:ext cx="440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M</a:t>
              </a:r>
              <a:r>
                <a:rPr lang="en-US" sz="1400" baseline="-25000" dirty="0" smtClean="0">
                  <a:latin typeface="+mj-lt"/>
                </a:rPr>
                <a:t>1</a:t>
              </a:r>
              <a:endParaRPr lang="bg-BG" sz="1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61640" y="4386590"/>
              <a:ext cx="440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M</a:t>
              </a:r>
              <a:r>
                <a:rPr lang="en-US" sz="1400" baseline="-25000" dirty="0" smtClean="0">
                  <a:latin typeface="+mj-lt"/>
                </a:rPr>
                <a:t>2</a:t>
              </a:r>
              <a:endParaRPr lang="bg-BG" sz="1400" dirty="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81520" y="3501008"/>
              <a:ext cx="1656184" cy="1440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5856" y="4602614"/>
              <a:ext cx="437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U</a:t>
              </a:r>
              <a:endParaRPr lang="bg-BG" sz="1600" dirty="0"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14502" y="4036215"/>
            <a:ext cx="2031414" cy="1619309"/>
            <a:chOff x="3281520" y="5229200"/>
            <a:chExt cx="1656184" cy="1440160"/>
          </a:xfrm>
        </p:grpSpPr>
        <p:sp>
          <p:nvSpPr>
            <p:cNvPr id="25" name="Rectangle 24"/>
            <p:cNvSpPr/>
            <p:nvPr/>
          </p:nvSpPr>
          <p:spPr>
            <a:xfrm>
              <a:off x="3281520" y="5229200"/>
              <a:ext cx="1656184" cy="1440160"/>
            </a:xfrm>
            <a:prstGeom prst="rect">
              <a:avLst/>
            </a:prstGeom>
            <a:solidFill>
              <a:srgbClr val="FFC000">
                <a:alpha val="86000"/>
              </a:srgb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81520" y="6330806"/>
              <a:ext cx="437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U</a:t>
              </a:r>
              <a:endParaRPr lang="bg-BG" sz="1600" dirty="0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3568" y="5517232"/>
              <a:ext cx="936104" cy="7920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3216" y="5754742"/>
              <a:ext cx="440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M</a:t>
              </a:r>
              <a:endParaRPr lang="bg-BG" sz="1400" dirty="0">
                <a:latin typeface="+mj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62000" y="2148554"/>
            <a:ext cx="1447800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Разлика:</a:t>
            </a:r>
            <a:endParaRPr lang="bg-BG" b="1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2555612"/>
                <a:ext cx="3888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\ 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bg-BG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{ a |a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+mj-lt"/>
                  </a:rPr>
                  <a:t>M</a:t>
                </a:r>
                <a:r>
                  <a:rPr lang="en-US" baseline="-25000" dirty="0">
                    <a:latin typeface="+mj-lt"/>
                  </a:rPr>
                  <a:t>1 </a:t>
                </a:r>
                <a:r>
                  <a:rPr lang="bg-BG" dirty="0" smtClean="0">
                    <a:latin typeface="+mj-lt"/>
                  </a:rPr>
                  <a:t>или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r>
                  <a:rPr lang="en-US" baseline="-25000" dirty="0" smtClean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}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555612"/>
                <a:ext cx="388843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54" t="-6557" b="-2623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62000" y="4036215"/>
            <a:ext cx="3581400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Допълнение/Комплимент:</a:t>
            </a:r>
            <a:endParaRPr lang="bg-BG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11760" y="4643844"/>
            <a:ext cx="1440160" cy="369332"/>
            <a:chOff x="2411760" y="3779748"/>
            <a:chExt cx="144016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11760" y="377974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+mj-lt"/>
                    </a:rPr>
                    <a:t>M</a:t>
                  </a:r>
                  <a:r>
                    <a:rPr lang="bg-BG" dirty="0" smtClean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</m:oMath>
                  </a14:m>
                  <a:r>
                    <a:rPr lang="bg-BG" dirty="0" smtClean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𝕌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 smtClean="0">
                      <a:latin typeface="+mj-lt"/>
                    </a:rPr>
                    <a:t>\ M</a:t>
                  </a:r>
                  <a:endParaRPr lang="bg-BG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3779748"/>
                  <a:ext cx="14401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814" t="-8333" b="-28333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/>
            <p:nvPr/>
          </p:nvCxnSpPr>
          <p:spPr>
            <a:xfrm>
              <a:off x="2483768" y="3789040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Закони за множества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1560" y="2051556"/>
            <a:ext cx="1728192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Комутативен: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14073" y="2060848"/>
                <a:ext cx="2289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1 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73" y="2060848"/>
                <a:ext cx="228997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128" t="-6557" b="-2623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99792" y="2483604"/>
                <a:ext cx="2289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bg-BG" baseline="-25000" dirty="0" smtClean="0">
                    <a:latin typeface="+mj-lt"/>
                  </a:rPr>
                  <a:t>1 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483604"/>
                <a:ext cx="228997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94" t="-6557" b="-2623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11560" y="3068960"/>
            <a:ext cx="2016224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Дистрибутивен: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14073" y="3078252"/>
                <a:ext cx="4522223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bg-BG" dirty="0" smtClean="0">
                    <a:latin typeface="+mj-lt"/>
                  </a:rPr>
                  <a:t>(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3 </a:t>
                </a:r>
                <a:r>
                  <a:rPr lang="bg-BG" dirty="0" smtClean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r>
                  <a:rPr lang="bg-BG" dirty="0" smtClean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bg-BG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</a:rPr>
                      <m:t>M</m:t>
                    </m:r>
                    <m:r>
                      <m:rPr>
                        <m:nor/>
                      </m:rPr>
                      <a:rPr lang="bg-BG" baseline="-25000" dirty="0">
                        <a:latin typeface="+mj-lt"/>
                      </a:rPr>
                      <m:t>1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</a:rPr>
                      <m:t>M</m:t>
                    </m:r>
                    <m:r>
                      <m:rPr>
                        <m:nor/>
                      </m:rPr>
                      <a:rPr lang="bg-BG" b="0" i="0" baseline="-25000" dirty="0" smtClean="0">
                        <a:latin typeface="+mj-lt"/>
                      </a:rPr>
                      <m:t>3</m:t>
                    </m:r>
                    <m:r>
                      <m:rPr>
                        <m:nor/>
                      </m:rPr>
                      <a:rPr lang="bg-BG" dirty="0">
                        <a:latin typeface="+mj-lt"/>
                      </a:rPr>
                      <m:t>)</m:t>
                    </m:r>
                  </m:oMath>
                </a14:m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73" y="3078252"/>
                <a:ext cx="4522223" cy="373820"/>
              </a:xfrm>
              <a:prstGeom prst="rect">
                <a:avLst/>
              </a:prstGeom>
              <a:blipFill rotWithShape="0">
                <a:blip r:embed="rId4"/>
                <a:stretch>
                  <a:fillRect l="-1078" t="-6557" b="-2786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99792" y="3559236"/>
                <a:ext cx="4522223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bg-BG" dirty="0" smtClean="0">
                    <a:latin typeface="+mj-lt"/>
                  </a:rPr>
                  <a:t>(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bg-BG" baseline="-25000" dirty="0" smtClean="0">
                    <a:latin typeface="+mj-lt"/>
                  </a:rPr>
                  <a:t>3 </a:t>
                </a:r>
                <a:r>
                  <a:rPr lang="bg-BG" dirty="0" smtClean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1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</m:oMath>
                </a14:m>
                <a:r>
                  <a:rPr lang="bg-BG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r>
                  <a:rPr lang="bg-BG" dirty="0" smtClean="0">
                    <a:latin typeface="+mj-lt"/>
                  </a:rPr>
                  <a:t>)</a:t>
                </a:r>
                <a:r>
                  <a:rPr lang="bg-BG" dirty="0">
                    <a:latin typeface="+mj-lt"/>
                  </a:rPr>
                  <a:t>∪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</a:rPr>
                      <m:t>M</m:t>
                    </m:r>
                    <m:r>
                      <m:rPr>
                        <m:nor/>
                      </m:rPr>
                      <a:rPr lang="bg-BG" baseline="-25000" dirty="0">
                        <a:latin typeface="+mj-lt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</a:rPr>
                      <m:t>M</m:t>
                    </m:r>
                    <m:r>
                      <m:rPr>
                        <m:nor/>
                      </m:rPr>
                      <a:rPr lang="bg-BG" b="0" i="0" baseline="-25000" dirty="0" smtClean="0">
                        <a:latin typeface="+mj-lt"/>
                      </a:rPr>
                      <m:t>3</m:t>
                    </m:r>
                    <m:r>
                      <m:rPr>
                        <m:nor/>
                      </m:rPr>
                      <a:rPr lang="bg-BG" dirty="0">
                        <a:latin typeface="+mj-lt"/>
                      </a:rPr>
                      <m:t>)</m:t>
                    </m:r>
                  </m:oMath>
                </a14:m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559236"/>
                <a:ext cx="4522223" cy="373820"/>
              </a:xfrm>
              <a:prstGeom prst="rect">
                <a:avLst/>
              </a:prstGeom>
              <a:blipFill>
                <a:blip r:embed="rId5"/>
                <a:stretch>
                  <a:fillRect l="-121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680120" y="4191000"/>
            <a:ext cx="2520280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Неутрални елементи: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275856" y="4200292"/>
                <a:ext cx="142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00292"/>
                <a:ext cx="142587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19"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75856" y="4623048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𝕌</m:t>
                    </m:r>
                  </m:oMath>
                </a14:m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623048"/>
                <a:ext cx="144016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76"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85800" y="5105400"/>
            <a:ext cx="2520280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Инверсни елементи: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75856" y="5114692"/>
            <a:ext cx="1425879" cy="369332"/>
            <a:chOff x="3275856" y="5373216"/>
            <a:chExt cx="142587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275856" y="5373216"/>
                  <a:ext cx="142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+mj-lt"/>
                    </a:rPr>
                    <a:t>M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a14:m>
                  <a:r>
                    <a:rPr lang="en-US" dirty="0" smtClean="0">
                      <a:latin typeface="+mj-lt"/>
                    </a:rPr>
                    <a:t> M</a:t>
                  </a:r>
                  <a:r>
                    <a:rPr lang="bg-BG" baseline="-25000" dirty="0" smtClean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𝕌</m:t>
                      </m:r>
                    </m:oMath>
                  </a14:m>
                  <a:r>
                    <a:rPr lang="bg-BG" baseline="-25000" dirty="0" smtClean="0">
                      <a:latin typeface="+mj-lt"/>
                    </a:rPr>
                    <a:t> </a:t>
                  </a:r>
                  <a:endParaRPr lang="bg-BG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373216"/>
                  <a:ext cx="142587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19" t="-6557" b="-26230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3851920" y="5373216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5856" y="5537448"/>
            <a:ext cx="1440160" cy="369332"/>
            <a:chOff x="3275856" y="5795972"/>
            <a:chExt cx="144016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75856" y="5795972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+mj-lt"/>
                    </a:rPr>
                    <a:t>M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dirty="0" smtClean="0">
                      <a:latin typeface="+mj-lt"/>
                    </a:rPr>
                    <a:t> M</a:t>
                  </a:r>
                  <a:r>
                    <a:rPr lang="bg-BG" baseline="-25000" dirty="0" smtClean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∅</m:t>
                      </m:r>
                    </m:oMath>
                  </a14:m>
                  <a:endParaRPr lang="bg-BG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795972"/>
                  <a:ext cx="144016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76" t="-8333" b="-28333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3851920" y="5805264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Вен- диаграми за Дистрибутивния Закон</a:t>
            </a:r>
            <a:endParaRPr lang="bg-BG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96008" y="2437656"/>
            <a:ext cx="936104" cy="792088"/>
          </a:xfrm>
          <a:prstGeom prst="rect">
            <a:avLst/>
          </a:prstGeom>
          <a:solidFill>
            <a:srgbClr val="FF000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835696" y="2653680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547664" y="2941712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Box 17"/>
          <p:cNvSpPr txBox="1"/>
          <p:nvPr/>
        </p:nvSpPr>
        <p:spPr>
          <a:xfrm>
            <a:off x="1187624" y="2581672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331368" y="2653680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539280" y="3426023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21" name="Rectangle 20"/>
          <p:cNvSpPr/>
          <p:nvPr/>
        </p:nvSpPr>
        <p:spPr>
          <a:xfrm>
            <a:off x="3572272" y="2437656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4211960" y="2653680"/>
            <a:ext cx="936104" cy="792088"/>
          </a:xfrm>
          <a:prstGeom prst="rect">
            <a:avLst/>
          </a:prstGeom>
          <a:solidFill>
            <a:srgbClr val="00B05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3923928" y="2941712"/>
            <a:ext cx="936104" cy="792088"/>
          </a:xfrm>
          <a:prstGeom prst="rect">
            <a:avLst/>
          </a:prstGeom>
          <a:solidFill>
            <a:srgbClr val="00B05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3563888" y="2581672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707632" y="2653680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915544" y="3426023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27" name="Rectangle 26"/>
          <p:cNvSpPr/>
          <p:nvPr/>
        </p:nvSpPr>
        <p:spPr>
          <a:xfrm>
            <a:off x="6020544" y="2437656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6660232" y="2653680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6372200" y="2941712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TextBox 29"/>
          <p:cNvSpPr txBox="1"/>
          <p:nvPr/>
        </p:nvSpPr>
        <p:spPr>
          <a:xfrm>
            <a:off x="6012160" y="2581672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155904" y="2653680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63816" y="3426023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8" name="Rectangle 7"/>
          <p:cNvSpPr/>
          <p:nvPr/>
        </p:nvSpPr>
        <p:spPr>
          <a:xfrm>
            <a:off x="6660232" y="2653680"/>
            <a:ext cx="296416" cy="288032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6660232" y="2941712"/>
            <a:ext cx="296416" cy="288032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/>
          <p:cNvSpPr/>
          <p:nvPr/>
        </p:nvSpPr>
        <p:spPr>
          <a:xfrm>
            <a:off x="6372200" y="2941712"/>
            <a:ext cx="296416" cy="288032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/>
          <p:cNvSpPr/>
          <p:nvPr/>
        </p:nvSpPr>
        <p:spPr>
          <a:xfrm>
            <a:off x="1196008" y="4191000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/>
          <p:cNvSpPr/>
          <p:nvPr/>
        </p:nvSpPr>
        <p:spPr>
          <a:xfrm>
            <a:off x="1835696" y="4407024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/>
          <p:cNvSpPr/>
          <p:nvPr/>
        </p:nvSpPr>
        <p:spPr>
          <a:xfrm>
            <a:off x="1547664" y="4695056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1187624" y="4335016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331368" y="4407024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539280" y="5179367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63" name="Rectangle 62"/>
          <p:cNvSpPr/>
          <p:nvPr/>
        </p:nvSpPr>
        <p:spPr>
          <a:xfrm>
            <a:off x="3572272" y="4191000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/>
          <p:cNvSpPr/>
          <p:nvPr/>
        </p:nvSpPr>
        <p:spPr>
          <a:xfrm>
            <a:off x="4211960" y="4407024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/>
          <p:cNvSpPr/>
          <p:nvPr/>
        </p:nvSpPr>
        <p:spPr>
          <a:xfrm>
            <a:off x="3923928" y="4695056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TextBox 65"/>
          <p:cNvSpPr txBox="1"/>
          <p:nvPr/>
        </p:nvSpPr>
        <p:spPr>
          <a:xfrm>
            <a:off x="3563888" y="4335016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707632" y="4407024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915544" y="5179367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69" name="Rectangle 68"/>
          <p:cNvSpPr/>
          <p:nvPr/>
        </p:nvSpPr>
        <p:spPr>
          <a:xfrm>
            <a:off x="1835696" y="4407024"/>
            <a:ext cx="296416" cy="288032"/>
          </a:xfrm>
          <a:prstGeom prst="rect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/>
          <p:cNvSpPr/>
          <p:nvPr/>
        </p:nvSpPr>
        <p:spPr>
          <a:xfrm>
            <a:off x="1835696" y="4695056"/>
            <a:ext cx="296416" cy="288032"/>
          </a:xfrm>
          <a:prstGeom prst="rect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/>
          <p:cNvSpPr/>
          <p:nvPr/>
        </p:nvSpPr>
        <p:spPr>
          <a:xfrm>
            <a:off x="4211960" y="4695056"/>
            <a:ext cx="296416" cy="288032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/>
          <p:cNvSpPr/>
          <p:nvPr/>
        </p:nvSpPr>
        <p:spPr>
          <a:xfrm>
            <a:off x="3923928" y="4695056"/>
            <a:ext cx="296416" cy="288032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/>
          <p:cNvSpPr/>
          <p:nvPr/>
        </p:nvSpPr>
        <p:spPr>
          <a:xfrm>
            <a:off x="6020544" y="4191000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/>
          <p:cNvSpPr/>
          <p:nvPr/>
        </p:nvSpPr>
        <p:spPr>
          <a:xfrm>
            <a:off x="6660232" y="4407024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/>
          <p:cNvSpPr/>
          <p:nvPr/>
        </p:nvSpPr>
        <p:spPr>
          <a:xfrm>
            <a:off x="6372200" y="4695056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TextBox 75"/>
          <p:cNvSpPr txBox="1"/>
          <p:nvPr/>
        </p:nvSpPr>
        <p:spPr>
          <a:xfrm>
            <a:off x="6012160" y="4335016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7155904" y="4407024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363816" y="5179367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79" name="Rectangle 78"/>
          <p:cNvSpPr/>
          <p:nvPr/>
        </p:nvSpPr>
        <p:spPr>
          <a:xfrm>
            <a:off x="6660232" y="4407024"/>
            <a:ext cx="296416" cy="288032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/>
          <p:cNvSpPr/>
          <p:nvPr/>
        </p:nvSpPr>
        <p:spPr>
          <a:xfrm>
            <a:off x="6660232" y="4695056"/>
            <a:ext cx="296416" cy="288032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/>
          <p:cNvSpPr/>
          <p:nvPr/>
        </p:nvSpPr>
        <p:spPr>
          <a:xfrm>
            <a:off x="6372200" y="4695056"/>
            <a:ext cx="296416" cy="288032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/>
          <p:cNvSpPr txBox="1"/>
          <p:nvPr/>
        </p:nvSpPr>
        <p:spPr>
          <a:xfrm>
            <a:off x="1467272" y="2005608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M</a:t>
            </a:r>
            <a:r>
              <a:rPr lang="en-US" sz="1400" baseline="-25000" dirty="0" smtClean="0">
                <a:latin typeface="+mj-lt"/>
              </a:rPr>
              <a:t>1</a:t>
            </a:r>
            <a:endParaRPr lang="bg-BG" sz="1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14960" y="2005608"/>
                <a:ext cx="973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2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3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960" y="2005608"/>
                <a:ext cx="973064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87824" y="279769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97696"/>
                <a:ext cx="4320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36096" y="279769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797696"/>
                <a:ext cx="4320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8144" y="2005608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1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(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2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3</a:t>
                </a:r>
                <a:r>
                  <a:rPr lang="bg-BG" sz="1400" dirty="0" smtClean="0">
                    <a:latin typeface="+mj-lt"/>
                  </a:rPr>
                  <a:t>)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005608"/>
                <a:ext cx="1728192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436096" y="454174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541748"/>
                <a:ext cx="4320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987824" y="455104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551040"/>
                <a:ext cx="4320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510704" y="5562600"/>
                <a:ext cx="973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1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2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704" y="5562600"/>
                <a:ext cx="973064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886968" y="5562600"/>
                <a:ext cx="973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1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3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968" y="5562600"/>
                <a:ext cx="973064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724128" y="5562600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sz="1400" dirty="0" smtClean="0">
                    <a:latin typeface="+mj-lt"/>
                  </a:rPr>
                  <a:t>(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1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2</a:t>
                </a:r>
                <a:r>
                  <a:rPr lang="bg-BG" sz="1400" dirty="0" smtClean="0"/>
                  <a:t>)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562600"/>
                <a:ext cx="1080120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4000" b="-18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804248" y="5562600"/>
                <a:ext cx="1117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sz="1400" dirty="0" smtClean="0">
                    <a:latin typeface="+mj-lt"/>
                  </a:rPr>
                  <a:t>(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1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3</a:t>
                </a:r>
                <a:r>
                  <a:rPr lang="bg-BG" sz="1400" dirty="0" smtClean="0"/>
                  <a:t>)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562600"/>
                <a:ext cx="1117080" cy="307777"/>
              </a:xfrm>
              <a:prstGeom prst="rect">
                <a:avLst/>
              </a:prstGeom>
              <a:blipFill rotWithShape="1">
                <a:blip r:embed="rId11"/>
                <a:stretch>
                  <a:fillRect t="-4000" b="-18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60232" y="5585424"/>
                <a:ext cx="216024" cy="31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585424"/>
                <a:ext cx="216024" cy="312072"/>
              </a:xfrm>
              <a:prstGeom prst="rect">
                <a:avLst/>
              </a:prstGeom>
              <a:blipFill rotWithShape="1">
                <a:blip r:embed="rId12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60232" y="3810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810000"/>
                <a:ext cx="43204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34" grpId="0" animBg="1"/>
      <p:bldP spid="79" grpId="0" animBg="1"/>
      <p:bldP spid="80" grpId="0" animBg="1"/>
      <p:bldP spid="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6012160" y="4038600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/>
          <p:cNvSpPr/>
          <p:nvPr/>
        </p:nvSpPr>
        <p:spPr>
          <a:xfrm>
            <a:off x="6012160" y="2437656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6372200" y="2941712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/>
          <p:cNvSpPr/>
          <p:nvPr/>
        </p:nvSpPr>
        <p:spPr>
          <a:xfrm>
            <a:off x="6660232" y="2653680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Вен-диаграми за Дистрибутивния Закон</a:t>
            </a:r>
            <a:endParaRPr lang="bg-BG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96008" y="2437656"/>
            <a:ext cx="936104" cy="792088"/>
          </a:xfrm>
          <a:prstGeom prst="rect">
            <a:avLst/>
          </a:prstGeom>
          <a:solidFill>
            <a:srgbClr val="FF000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/>
          <p:cNvSpPr/>
          <p:nvPr/>
        </p:nvSpPr>
        <p:spPr>
          <a:xfrm>
            <a:off x="1835696" y="2653680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1547664" y="2941712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TextBox 37"/>
          <p:cNvSpPr txBox="1"/>
          <p:nvPr/>
        </p:nvSpPr>
        <p:spPr>
          <a:xfrm>
            <a:off x="1187624" y="2581672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31368" y="2653680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539280" y="3426023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41" name="Rectangle 40"/>
          <p:cNvSpPr/>
          <p:nvPr/>
        </p:nvSpPr>
        <p:spPr>
          <a:xfrm>
            <a:off x="3572272" y="2437656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/>
          <p:cNvSpPr/>
          <p:nvPr/>
        </p:nvSpPr>
        <p:spPr>
          <a:xfrm>
            <a:off x="4211960" y="2653680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/>
          <p:cNvSpPr/>
          <p:nvPr/>
        </p:nvSpPr>
        <p:spPr>
          <a:xfrm>
            <a:off x="3923928" y="2941712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TextBox 43"/>
          <p:cNvSpPr txBox="1"/>
          <p:nvPr/>
        </p:nvSpPr>
        <p:spPr>
          <a:xfrm>
            <a:off x="3563888" y="2581672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707632" y="2653680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915544" y="3426023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47" name="Rectangle 46"/>
          <p:cNvSpPr/>
          <p:nvPr/>
        </p:nvSpPr>
        <p:spPr>
          <a:xfrm>
            <a:off x="6020544" y="2437656"/>
            <a:ext cx="936104" cy="792088"/>
          </a:xfrm>
          <a:prstGeom prst="rect">
            <a:avLst/>
          </a:prstGeom>
          <a:solidFill>
            <a:srgbClr val="FFC00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/>
          <p:cNvSpPr txBox="1"/>
          <p:nvPr/>
        </p:nvSpPr>
        <p:spPr>
          <a:xfrm>
            <a:off x="6012160" y="2581672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155904" y="2653680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363816" y="3426023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9" name="Rectangle 8"/>
          <p:cNvSpPr/>
          <p:nvPr/>
        </p:nvSpPr>
        <p:spPr>
          <a:xfrm>
            <a:off x="4211960" y="2941712"/>
            <a:ext cx="648072" cy="504056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/>
          <p:cNvSpPr/>
          <p:nvPr/>
        </p:nvSpPr>
        <p:spPr>
          <a:xfrm>
            <a:off x="6660232" y="2941712"/>
            <a:ext cx="648072" cy="504056"/>
          </a:xfrm>
          <a:prstGeom prst="rect">
            <a:avLst/>
          </a:prstGeom>
          <a:solidFill>
            <a:srgbClr val="FFC000">
              <a:alpha val="69000"/>
            </a:srgb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/>
          <p:cNvSpPr/>
          <p:nvPr/>
        </p:nvSpPr>
        <p:spPr>
          <a:xfrm>
            <a:off x="1196008" y="4038600"/>
            <a:ext cx="936104" cy="792088"/>
          </a:xfrm>
          <a:prstGeom prst="rect">
            <a:avLst/>
          </a:prstGeom>
          <a:solidFill>
            <a:srgbClr val="FF000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/>
          <p:cNvSpPr/>
          <p:nvPr/>
        </p:nvSpPr>
        <p:spPr>
          <a:xfrm>
            <a:off x="1835696" y="4254624"/>
            <a:ext cx="936104" cy="792088"/>
          </a:xfrm>
          <a:prstGeom prst="rect">
            <a:avLst/>
          </a:prstGeom>
          <a:solidFill>
            <a:srgbClr val="FF000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/>
          <p:cNvSpPr/>
          <p:nvPr/>
        </p:nvSpPr>
        <p:spPr>
          <a:xfrm>
            <a:off x="1547664" y="4542656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56"/>
          <p:cNvSpPr txBox="1"/>
          <p:nvPr/>
        </p:nvSpPr>
        <p:spPr>
          <a:xfrm>
            <a:off x="1187624" y="4182616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331368" y="4254624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9280" y="5026967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60" name="Rectangle 59"/>
          <p:cNvSpPr/>
          <p:nvPr/>
        </p:nvSpPr>
        <p:spPr>
          <a:xfrm>
            <a:off x="3572272" y="4038600"/>
            <a:ext cx="936104" cy="792088"/>
          </a:xfrm>
          <a:prstGeom prst="rect">
            <a:avLst/>
          </a:prstGeom>
          <a:solidFill>
            <a:srgbClr val="00B05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/>
          <p:cNvSpPr/>
          <p:nvPr/>
        </p:nvSpPr>
        <p:spPr>
          <a:xfrm>
            <a:off x="4211960" y="4254624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/>
          <p:cNvSpPr/>
          <p:nvPr/>
        </p:nvSpPr>
        <p:spPr>
          <a:xfrm>
            <a:off x="3923928" y="4542656"/>
            <a:ext cx="936104" cy="792088"/>
          </a:xfrm>
          <a:prstGeom prst="rect">
            <a:avLst/>
          </a:prstGeom>
          <a:solidFill>
            <a:srgbClr val="00B05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TextBox 62"/>
          <p:cNvSpPr txBox="1"/>
          <p:nvPr/>
        </p:nvSpPr>
        <p:spPr>
          <a:xfrm>
            <a:off x="3563888" y="4182616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707632" y="4254624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915544" y="5026967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66" name="Rectangle 65"/>
          <p:cNvSpPr/>
          <p:nvPr/>
        </p:nvSpPr>
        <p:spPr>
          <a:xfrm>
            <a:off x="6372200" y="4542656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/>
          <p:cNvSpPr/>
          <p:nvPr/>
        </p:nvSpPr>
        <p:spPr>
          <a:xfrm>
            <a:off x="6660232" y="4254624"/>
            <a:ext cx="936104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/>
          <p:cNvSpPr/>
          <p:nvPr/>
        </p:nvSpPr>
        <p:spPr>
          <a:xfrm>
            <a:off x="6020544" y="4038600"/>
            <a:ext cx="936104" cy="792088"/>
          </a:xfrm>
          <a:prstGeom prst="rect">
            <a:avLst/>
          </a:prstGeom>
          <a:solidFill>
            <a:srgbClr val="FFC000">
              <a:alpha val="50000"/>
            </a:srgb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TextBox 68"/>
          <p:cNvSpPr txBox="1"/>
          <p:nvPr/>
        </p:nvSpPr>
        <p:spPr>
          <a:xfrm>
            <a:off x="6012160" y="4182616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en-US" sz="1400" baseline="-25000" dirty="0" smtClean="0"/>
              <a:t>1</a:t>
            </a:r>
            <a:endParaRPr lang="bg-BG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155904" y="4254624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2</a:t>
            </a:r>
            <a:endParaRPr lang="bg-BG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363816" y="5026967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</a:t>
            </a:r>
            <a:r>
              <a:rPr lang="bg-BG" sz="1400" baseline="-25000" dirty="0" smtClean="0"/>
              <a:t>3</a:t>
            </a:r>
            <a:endParaRPr lang="bg-BG" sz="1400" dirty="0"/>
          </a:p>
        </p:txBody>
      </p:sp>
      <p:sp>
        <p:nvSpPr>
          <p:cNvPr id="72" name="Rectangle 71"/>
          <p:cNvSpPr/>
          <p:nvPr/>
        </p:nvSpPr>
        <p:spPr>
          <a:xfrm>
            <a:off x="6660232" y="4542656"/>
            <a:ext cx="648072" cy="504056"/>
          </a:xfrm>
          <a:prstGeom prst="rect">
            <a:avLst/>
          </a:prstGeom>
          <a:solidFill>
            <a:srgbClr val="FFC000">
              <a:alpha val="69000"/>
            </a:srgb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TextBox 74"/>
          <p:cNvSpPr txBox="1"/>
          <p:nvPr/>
        </p:nvSpPr>
        <p:spPr>
          <a:xfrm>
            <a:off x="1467272" y="2054423"/>
            <a:ext cx="44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M</a:t>
            </a:r>
            <a:r>
              <a:rPr lang="en-US" sz="1400" baseline="-25000" dirty="0" smtClean="0">
                <a:latin typeface="+mj-lt"/>
              </a:rPr>
              <a:t>1</a:t>
            </a:r>
            <a:endParaRPr lang="bg-BG" sz="1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814960" y="2054423"/>
                <a:ext cx="973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2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3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960" y="2054423"/>
                <a:ext cx="973064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68144" y="2054423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1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(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2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3</a:t>
                </a:r>
                <a:r>
                  <a:rPr lang="bg-BG" sz="1400" dirty="0" smtClean="0">
                    <a:latin typeface="+mj-lt"/>
                  </a:rPr>
                  <a:t>)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054423"/>
                <a:ext cx="1728192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510704" y="5531023"/>
                <a:ext cx="973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1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2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704" y="5531023"/>
                <a:ext cx="973064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886968" y="5531023"/>
                <a:ext cx="973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1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3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968" y="5531023"/>
                <a:ext cx="973064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724128" y="5531023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sz="1400" dirty="0" smtClean="0">
                    <a:latin typeface="+mj-lt"/>
                  </a:rPr>
                  <a:t>(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1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2</a:t>
                </a:r>
                <a:r>
                  <a:rPr lang="bg-BG" sz="1400" dirty="0" smtClean="0"/>
                  <a:t>)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531023"/>
                <a:ext cx="1080120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804248" y="5531023"/>
                <a:ext cx="1117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sz="1400" dirty="0" smtClean="0">
                    <a:latin typeface="+mj-lt"/>
                  </a:rPr>
                  <a:t>(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1  </a:t>
                </a:r>
                <a14:m>
                  <m:oMath xmlns:m="http://schemas.openxmlformats.org/officeDocument/2006/math">
                    <m:r>
                      <a:rPr lang="bg-BG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bg-BG" sz="1400" dirty="0" smtClean="0">
                    <a:latin typeface="+mj-lt"/>
                  </a:rPr>
                  <a:t> </a:t>
                </a:r>
                <a:r>
                  <a:rPr lang="en-US" sz="1400" dirty="0" smtClean="0">
                    <a:latin typeface="+mj-lt"/>
                  </a:rPr>
                  <a:t>M</a:t>
                </a:r>
                <a:r>
                  <a:rPr lang="bg-BG" sz="1400" baseline="-25000" dirty="0" smtClean="0">
                    <a:latin typeface="+mj-lt"/>
                  </a:rPr>
                  <a:t>3</a:t>
                </a:r>
                <a:r>
                  <a:rPr lang="bg-BG" sz="1400" dirty="0" smtClean="0"/>
                  <a:t>)</a:t>
                </a:r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531023"/>
                <a:ext cx="1117080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0232" y="5553847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bg-BG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553847"/>
                <a:ext cx="216024" cy="307777"/>
              </a:xfrm>
              <a:prstGeom prst="rect">
                <a:avLst/>
              </a:prstGeom>
              <a:blipFill rotWithShape="1">
                <a:blip r:embed="rId8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987824" y="27256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25688"/>
                <a:ext cx="4320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987824" y="439864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398640"/>
                <a:ext cx="4320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436096" y="265368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653680"/>
                <a:ext cx="4320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436096" y="432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326632"/>
                <a:ext cx="43204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60232" y="370774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707740"/>
                <a:ext cx="43204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6" grpId="0" animBg="1"/>
      <p:bldP spid="68" grpId="0" animBg="1"/>
      <p:bldP spid="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Закони за множества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1560" y="2040967"/>
            <a:ext cx="2088232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err="1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Идемпотентност</a:t>
            </a:r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14073" y="1951112"/>
                <a:ext cx="1497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73" y="1951112"/>
                <a:ext cx="149788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252"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99792" y="2373868"/>
                <a:ext cx="1512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373868"/>
                <a:ext cx="151216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29"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11560" y="2852936"/>
            <a:ext cx="2016224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Асоциативност: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14073" y="2862228"/>
                <a:ext cx="3730135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bg-BG" dirty="0" smtClean="0">
                    <a:latin typeface="+mj-lt"/>
                  </a:rPr>
                  <a:t>(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bg-BG" baseline="-25000" dirty="0" smtClean="0">
                    <a:latin typeface="+mj-lt"/>
                  </a:rPr>
                  <a:t>3 </a:t>
                </a:r>
                <a:r>
                  <a:rPr lang="bg-BG" dirty="0" smtClean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bg-B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r>
                  <a:rPr lang="bg-BG" dirty="0" smtClean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</a:rPr>
                      <m:t>M</m:t>
                    </m:r>
                    <m:r>
                      <m:rPr>
                        <m:nor/>
                      </m:rPr>
                      <a:rPr lang="bg-BG" b="0" i="0" baseline="-25000" dirty="0" smtClean="0">
                        <a:latin typeface="+mj-lt"/>
                      </a:rPr>
                      <m:t>3</m:t>
                    </m:r>
                  </m:oMath>
                </a14:m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73" y="2862228"/>
                <a:ext cx="3730135" cy="373820"/>
              </a:xfrm>
              <a:prstGeom prst="rect">
                <a:avLst/>
              </a:prstGeom>
              <a:blipFill rotWithShape="0">
                <a:blip r:embed="rId4"/>
                <a:stretch>
                  <a:fillRect l="-1307" t="-8197" b="-2623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99793" y="3343212"/>
                <a:ext cx="3744416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bg-BG" dirty="0" smtClean="0">
                    <a:latin typeface="+mj-lt"/>
                  </a:rPr>
                  <a:t>(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3 </a:t>
                </a:r>
                <a:r>
                  <a:rPr lang="bg-BG" dirty="0" smtClean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1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r>
                  <a:rPr lang="bg-BG" dirty="0" smtClean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</a:rPr>
                      <m:t>M</m:t>
                    </m:r>
                    <m:r>
                      <m:rPr>
                        <m:nor/>
                      </m:rPr>
                      <a:rPr lang="bg-BG" b="0" i="0" baseline="-25000" dirty="0" smtClean="0">
                        <a:latin typeface="+mj-lt"/>
                      </a:rPr>
                      <m:t>3</m:t>
                    </m:r>
                  </m:oMath>
                </a14:m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3343212"/>
                <a:ext cx="3744416" cy="373820"/>
              </a:xfrm>
              <a:prstGeom prst="rect">
                <a:avLst/>
              </a:prstGeom>
              <a:blipFill rotWithShape="0">
                <a:blip r:embed="rId5"/>
                <a:stretch>
                  <a:fillRect l="-1466" t="-6452" b="-2419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762000" y="5044534"/>
            <a:ext cx="1512168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Де Морган: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3933056"/>
            <a:ext cx="2160240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err="1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Абсорбация</a:t>
            </a:r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14073" y="3942348"/>
                <a:ext cx="2433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bg-BG" dirty="0" smtClean="0">
                    <a:latin typeface="+mj-lt"/>
                  </a:rPr>
                  <a:t>(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 </a:t>
                </a:r>
                <a:r>
                  <a:rPr lang="bg-BG" dirty="0" smtClean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bg-B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bg-B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1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73" y="3942348"/>
                <a:ext cx="24339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5" t="-8333" b="-28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99793" y="4423332"/>
                <a:ext cx="2448271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bg-BG" dirty="0" smtClean="0">
                    <a:latin typeface="+mj-lt"/>
                  </a:rPr>
                  <a:t>(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1</a:t>
                </a:r>
                <a14:m>
                  <m:oMath xmlns:m="http://schemas.openxmlformats.org/officeDocument/2006/math">
                    <m:r>
                      <a:rPr lang="bg-B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bg-BG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 </a:t>
                </a:r>
                <a:r>
                  <a:rPr lang="bg-BG" dirty="0" smtClean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bg-B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bg-BG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1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4423332"/>
                <a:ext cx="2448271" cy="373820"/>
              </a:xfrm>
              <a:prstGeom prst="rect">
                <a:avLst/>
              </a:prstGeom>
              <a:blipFill rotWithShape="0">
                <a:blip r:embed="rId7"/>
                <a:stretch>
                  <a:fillRect l="-2244" t="-8197" b="-2623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714073" y="5029200"/>
            <a:ext cx="2289975" cy="369332"/>
            <a:chOff x="2714073" y="5363924"/>
            <a:chExt cx="2289975" cy="3693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771800" y="536392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14073" y="5363924"/>
                  <a:ext cx="2289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+mj-lt"/>
                    </a:rPr>
                    <a:t>M</a:t>
                  </a:r>
                  <a:r>
                    <a:rPr lang="en-US" baseline="-25000" dirty="0" smtClean="0">
                      <a:latin typeface="+mj-lt"/>
                    </a:rPr>
                    <a:t>1</a:t>
                  </a:r>
                  <a:r>
                    <a:rPr lang="en-US" dirty="0" smtClean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a14:m>
                  <a:r>
                    <a:rPr lang="en-US" dirty="0" smtClean="0">
                      <a:latin typeface="+mj-lt"/>
                    </a:rPr>
                    <a:t> M</a:t>
                  </a:r>
                  <a:r>
                    <a:rPr lang="en-US" baseline="-25000" dirty="0" smtClean="0">
                      <a:latin typeface="+mj-lt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bg-B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bg-B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+mj-lt"/>
                    </a:rPr>
                    <a:t>M</a:t>
                  </a:r>
                  <a:r>
                    <a:rPr lang="en-US" baseline="-25000" dirty="0">
                      <a:latin typeface="+mj-lt"/>
                    </a:rPr>
                    <a:t>1</a:t>
                  </a:r>
                  <a:r>
                    <a:rPr lang="en-US" dirty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dirty="0">
                      <a:latin typeface="+mj-lt"/>
                    </a:rPr>
                    <a:t> </a:t>
                  </a:r>
                  <a:r>
                    <a:rPr lang="en-US" dirty="0" smtClean="0">
                      <a:latin typeface="+mj-lt"/>
                    </a:rPr>
                    <a:t>M</a:t>
                  </a:r>
                  <a:r>
                    <a:rPr lang="en-US" baseline="-25000" dirty="0" smtClean="0">
                      <a:latin typeface="+mj-lt"/>
                    </a:rPr>
                    <a:t>2</a:t>
                  </a:r>
                  <a:endParaRPr lang="bg-BG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073" y="5363924"/>
                  <a:ext cx="228997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28" t="-6557" b="-26230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3923928" y="5373216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499992" y="5373216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699792" y="5461248"/>
            <a:ext cx="2289975" cy="369332"/>
            <a:chOff x="2699792" y="5795972"/>
            <a:chExt cx="228997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699792" y="5795972"/>
                  <a:ext cx="2289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+mj-lt"/>
                    </a:rPr>
                    <a:t>M</a:t>
                  </a:r>
                  <a:r>
                    <a:rPr lang="en-US" baseline="-25000" dirty="0" smtClean="0">
                      <a:latin typeface="+mj-lt"/>
                    </a:rPr>
                    <a:t>1</a:t>
                  </a:r>
                  <a:r>
                    <a:rPr lang="en-US" dirty="0" smtClean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 </m:t>
                      </m:r>
                    </m:oMath>
                  </a14:m>
                  <a:r>
                    <a:rPr lang="en-US" dirty="0" smtClean="0">
                      <a:latin typeface="+mj-lt"/>
                    </a:rPr>
                    <a:t>M</a:t>
                  </a:r>
                  <a:r>
                    <a:rPr lang="en-US" baseline="-25000" dirty="0" smtClean="0">
                      <a:latin typeface="+mj-lt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bg-B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bg-B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+mj-lt"/>
                    </a:rPr>
                    <a:t>M</a:t>
                  </a:r>
                  <a:r>
                    <a:rPr lang="en-US" baseline="-25000" dirty="0">
                      <a:latin typeface="+mj-lt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bg-B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bg-B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bg-BG" dirty="0" smtClean="0">
                      <a:latin typeface="+mj-lt"/>
                    </a:rPr>
                    <a:t> </a:t>
                  </a:r>
                  <a:r>
                    <a:rPr lang="en-US" dirty="0" smtClean="0">
                      <a:latin typeface="+mj-lt"/>
                    </a:rPr>
                    <a:t>M</a:t>
                  </a:r>
                  <a:r>
                    <a:rPr lang="en-US" baseline="-25000" dirty="0" smtClean="0">
                      <a:latin typeface="+mj-lt"/>
                    </a:rPr>
                    <a:t>2</a:t>
                  </a:r>
                  <a:endParaRPr lang="bg-BG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5795972"/>
                  <a:ext cx="228997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394" t="-6557" b="-26230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>
              <a:off x="2757519" y="5795972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909647" y="5805264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485711" y="5805264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Де Морган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1563"/>
            <a:ext cx="2831749" cy="3030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0" y="2060848"/>
            <a:ext cx="434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Август Де Морган</a:t>
            </a:r>
            <a:r>
              <a:rPr lang="ru-RU" dirty="0">
                <a:latin typeface="+mj-lt"/>
              </a:rPr>
              <a:t> </a:t>
            </a:r>
            <a:endParaRPr lang="ru-RU" dirty="0" smtClean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latin typeface="+mj-lt"/>
              </a:rPr>
              <a:t>(</a:t>
            </a:r>
            <a:r>
              <a:rPr lang="en-US" i="1" dirty="0" smtClean="0">
                <a:latin typeface="+mj-lt"/>
              </a:rPr>
              <a:t>Augustus  D</a:t>
            </a:r>
            <a:r>
              <a:rPr lang="ru-RU" i="1" dirty="0" smtClean="0">
                <a:latin typeface="+mj-lt"/>
              </a:rPr>
              <a:t>e</a:t>
            </a:r>
            <a:r>
              <a:rPr lang="en-US" i="1" dirty="0" smtClean="0">
                <a:latin typeface="+mj-lt"/>
              </a:rPr>
              <a:t> Morgan</a:t>
            </a:r>
            <a:r>
              <a:rPr lang="ru-RU" dirty="0" smtClean="0">
                <a:latin typeface="+mj-lt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latin typeface="+mj-lt"/>
              </a:rPr>
              <a:t>Роден:</a:t>
            </a:r>
            <a:r>
              <a:rPr lang="ru-RU" dirty="0">
                <a:latin typeface="+mj-lt"/>
              </a:rPr>
              <a:t> </a:t>
            </a:r>
            <a:r>
              <a:rPr lang="en-US" dirty="0" smtClean="0">
                <a:latin typeface="+mj-lt"/>
              </a:rPr>
              <a:t>1806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г</a:t>
            </a:r>
            <a:r>
              <a:rPr lang="ru-RU" dirty="0" smtClean="0">
                <a:latin typeface="+mj-lt"/>
              </a:rPr>
              <a:t>., Англия</a:t>
            </a:r>
            <a:endParaRPr lang="ru-RU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latin typeface="+mj-lt"/>
              </a:rPr>
              <a:t>Починал:</a:t>
            </a:r>
            <a:r>
              <a:rPr lang="ru-RU" dirty="0">
                <a:latin typeface="+mj-lt"/>
              </a:rPr>
              <a:t> </a:t>
            </a:r>
            <a:r>
              <a:rPr lang="ru-RU" dirty="0" smtClean="0">
                <a:latin typeface="+mj-lt"/>
              </a:rPr>
              <a:t>18</a:t>
            </a:r>
            <a:r>
              <a:rPr lang="en-US" dirty="0" smtClean="0">
                <a:latin typeface="+mj-lt"/>
              </a:rPr>
              <a:t>71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г</a:t>
            </a:r>
            <a:r>
              <a:rPr lang="ru-RU" dirty="0" smtClean="0">
                <a:latin typeface="+mj-lt"/>
              </a:rPr>
              <a:t>., Англия</a:t>
            </a:r>
            <a:endParaRPr lang="ru-RU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Британски математик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 dirty="0" smtClean="0">
                <a:latin typeface="+mj-lt"/>
              </a:rPr>
              <a:t>Принадлежи към един от значимите създатели на математическата логика</a:t>
            </a:r>
            <a:endParaRPr lang="ru-RU" dirty="0" smtClean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Д</a:t>
            </a:r>
            <a:r>
              <a:rPr lang="ru-RU" dirty="0" smtClean="0">
                <a:latin typeface="+mj-lt"/>
              </a:rPr>
              <a:t>ефинира понятието за пълна индукция</a:t>
            </a:r>
            <a:endParaRPr lang="bg-BG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Закони за множества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2000" y="2452246"/>
            <a:ext cx="1728192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Поглъщане: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074113" y="2333381"/>
                <a:ext cx="1497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𝕌</m:t>
                    </m:r>
                  </m:oMath>
                </a14:m>
                <a:r>
                  <a:rPr lang="bg-BG" baseline="-25000" dirty="0"/>
                  <a:t> 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𝕌</m:t>
                    </m:r>
                  </m:oMath>
                </a14:m>
                <a:r>
                  <a:rPr lang="bg-BG" baseline="-25000" dirty="0"/>
                  <a:t> 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13" y="2333381"/>
                <a:ext cx="149788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252" t="-8333" b="-26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59832" y="2756137"/>
                <a:ext cx="1512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 </m:t>
                    </m:r>
                  </m:oMath>
                </a14:m>
                <a:r>
                  <a:rPr lang="bg-BG" baseline="-25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 </m:t>
                    </m:r>
                  </m:oMath>
                </a14:m>
                <a:r>
                  <a:rPr lang="bg-BG" baseline="-25000" dirty="0" smtClean="0">
                    <a:latin typeface="+mj-lt"/>
                  </a:rPr>
                  <a:t> 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756137"/>
                <a:ext cx="151216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29"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83567" y="3494801"/>
            <a:ext cx="2376265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Двойно отрицание: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47865" y="3413501"/>
            <a:ext cx="1008112" cy="472699"/>
            <a:chOff x="2987825" y="2924944"/>
            <a:chExt cx="1008112" cy="472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987825" y="3028311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+mj-lt"/>
                    </a:rPr>
                    <a:t>M </a:t>
                  </a:r>
                  <a14:m>
                    <m:oMath xmlns:m="http://schemas.openxmlformats.org/officeDocument/2006/math">
                      <m:r>
                        <a:rPr lang="bg-B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bg-B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 smtClean="0">
                      <a:latin typeface="+mj-lt"/>
                    </a:rPr>
                    <a:t>M</a:t>
                  </a:r>
                  <a:endParaRPr lang="bg-BG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5" y="3028311"/>
                  <a:ext cx="10081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819" t="-8333" b="-28333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3059832" y="3006244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59832" y="2924944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Теория на множествата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1817" y="3925770"/>
            <a:ext cx="20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latin typeface="+mj-lt"/>
              </a:rPr>
              <a:t>Означения: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4400" y="4390072"/>
                <a:ext cx="493112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Елемент на 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M: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M</a:t>
                </a:r>
                <a:endParaRPr lang="bg-BG" dirty="0" smtClean="0">
                  <a:latin typeface="+mj-lt"/>
                  <a:sym typeface="Symbol" panose="05050102010706020507" pitchFamily="18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dirty="0">
                    <a:sym typeface="Symbol" panose="05050102010706020507" pitchFamily="18" charset="2"/>
                  </a:rPr>
                  <a:t>Не принадлежи на </a:t>
                </a:r>
                <a:r>
                  <a:rPr lang="en-US" dirty="0">
                    <a:sym typeface="Symbol" panose="05050102010706020507" pitchFamily="18" charset="2"/>
                  </a:rPr>
                  <a:t>M: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 </m:t>
                    </m:r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M</a:t>
                </a:r>
                <a:endParaRPr lang="bg-BG" dirty="0" smtClean="0">
                  <a:sym typeface="Symbol" panose="05050102010706020507" pitchFamily="18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dirty="0">
                    <a:sym typeface="Symbol" panose="05050102010706020507" pitchFamily="18" charset="2"/>
                  </a:rPr>
                  <a:t>Елементи на </a:t>
                </a:r>
                <a:r>
                  <a:rPr lang="en-US" dirty="0">
                    <a:sym typeface="Symbol" panose="05050102010706020507" pitchFamily="18" charset="2"/>
                  </a:rPr>
                  <a:t>M: </a:t>
                </a:r>
                <a:r>
                  <a:rPr lang="en-US" dirty="0" err="1">
                    <a:sym typeface="Symbol" panose="05050102010706020507" pitchFamily="18" charset="2"/>
                  </a:rPr>
                  <a:t>a,b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M</a:t>
                </a:r>
                <a:endParaRPr lang="bg-BG" dirty="0" smtClean="0">
                  <a:sym typeface="Symbol" panose="05050102010706020507" pitchFamily="18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dirty="0">
                    <a:sym typeface="Symbol" panose="05050102010706020507" pitchFamily="18" charset="2"/>
                  </a:rPr>
                  <a:t>Не принадлежат на </a:t>
                </a:r>
                <a:r>
                  <a:rPr lang="en-US" dirty="0">
                    <a:sym typeface="Symbol" panose="05050102010706020507" pitchFamily="18" charset="2"/>
                  </a:rPr>
                  <a:t>M: </a:t>
                </a:r>
                <a:r>
                  <a:rPr lang="en-US" dirty="0" err="1">
                    <a:sym typeface="Symbol" panose="05050102010706020507" pitchFamily="18" charset="2"/>
                  </a:rPr>
                  <a:t>a,b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 </m:t>
                    </m:r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M</a:t>
                </a:r>
                <a:endParaRPr lang="bg-BG" dirty="0" smtClean="0">
                  <a:sym typeface="Symbol" panose="05050102010706020507" pitchFamily="18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dirty="0">
                    <a:sym typeface="Symbol" panose="05050102010706020507" pitchFamily="18" charset="2"/>
                  </a:rPr>
                  <a:t>Празно и универсално множества</a:t>
                </a:r>
                <a:r>
                  <a:rPr lang="en-US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</m:t>
                    </m:r>
                  </m:oMath>
                </a14:m>
                <a:r>
                  <a:rPr lang="bg-BG" dirty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𝕌</m:t>
                    </m:r>
                  </m:oMath>
                </a14:m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90072"/>
                <a:ext cx="4931122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742" t="-2058" b="-57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07679" y="3002440"/>
            <a:ext cx="7658432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Множество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M</a:t>
            </a:r>
            <a:r>
              <a:rPr lang="bg-BG" dirty="0" smtClean="0">
                <a:latin typeface="+mj-lt"/>
                <a:cs typeface="Calibri Light" panose="020F0302020204030204" pitchFamily="34" charset="0"/>
              </a:rPr>
              <a:t>: Съвкупност от еднотипни обекти на нашите възприятия или на нашето мислене (Кантор). Обектите наричаме елементи на множеството</a:t>
            </a:r>
            <a:endParaRPr lang="bg-BG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679" y="1962573"/>
            <a:ext cx="78267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 algn="just">
              <a:spcBef>
                <a:spcPct val="20000"/>
              </a:spcBef>
              <a:buClr>
                <a:srgbClr val="93A299"/>
              </a:buClr>
              <a:buFont typeface="Arial" pitchFamily="34" charset="0"/>
              <a:buChar char="•"/>
            </a:pPr>
            <a:r>
              <a:rPr lang="bg-BG" altLang="bg-BG" sz="2000" dirty="0">
                <a:latin typeface="+mj-lt"/>
              </a:rPr>
              <a:t>Почти всичко в математиката и теоретичната информатика може да се формализира с понятиятя от теорията на множествата.</a:t>
            </a:r>
          </a:p>
        </p:txBody>
      </p:sp>
    </p:spTree>
    <p:extLst>
      <p:ext uri="{BB962C8B-B14F-4D97-AF65-F5344CB8AC3E}">
        <p14:creationId xmlns:p14="http://schemas.microsoft.com/office/powerpoint/2010/main" val="5346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</a:t>
            </a:r>
            <a:r>
              <a:rPr lang="bg-BG" dirty="0" smtClean="0"/>
              <a:t>елации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97260" y="501024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latin typeface="+mj-lt"/>
              </a:rPr>
              <a:t>Означения: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4400" y="5410200"/>
                <a:ext cx="313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∼</m:t>
                    </m:r>
                  </m:oMath>
                </a14:m>
                <a:r>
                  <a:rPr lang="en-US" baseline="-25000" dirty="0" smtClean="0">
                    <a:latin typeface="+mj-lt"/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y </a:t>
                </a:r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, ако 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( x, y 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R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410200"/>
                <a:ext cx="313062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67" t="-8333" b="-2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7670" y="3752102"/>
                <a:ext cx="7816580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Нека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M</a:t>
                </a:r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 е произволно множество.</a:t>
                </a:r>
              </a:p>
              <a:p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Всяко множество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 M x M </a:t>
                </a:r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наричаме </a:t>
                </a:r>
                <a:r>
                  <a:rPr lang="bg-BG" sz="2000" b="1" dirty="0" smtClean="0">
                    <a:solidFill>
                      <a:srgbClr val="C00000"/>
                    </a:solidFill>
                    <a:latin typeface="+mj-lt"/>
                    <a:cs typeface="Calibri Light" panose="020F0302020204030204" pitchFamily="34" charset="0"/>
                  </a:rPr>
                  <a:t>релация</a:t>
                </a:r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 в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M.</a:t>
                </a:r>
                <a:endParaRPr lang="bg-BG" sz="20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70" y="3752102"/>
                <a:ext cx="781658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700" t="-3390" b="-1355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41619" y="310577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latin typeface="+mj-lt"/>
                <a:sym typeface="Symbol" panose="05050102010706020507" pitchFamily="18" charset="2"/>
              </a:rPr>
              <a:t>Следователно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,</a:t>
            </a:r>
            <a:r>
              <a:rPr lang="bg-BG" dirty="0" smtClean="0">
                <a:latin typeface="+mj-lt"/>
                <a:sym typeface="Symbol" panose="05050102010706020507" pitchFamily="18" charset="2"/>
              </a:rPr>
              <a:t> декартовото произведение 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M x M </a:t>
            </a:r>
            <a:r>
              <a:rPr lang="bg-BG" dirty="0" smtClean="0">
                <a:latin typeface="+mj-lt"/>
                <a:sym typeface="Symbol" panose="05050102010706020507" pitchFamily="18" charset="2"/>
              </a:rPr>
              <a:t>е множеството на всички подредени двойки 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( x, y ) </a:t>
            </a:r>
            <a:r>
              <a:rPr lang="bg-BG" dirty="0" smtClean="0">
                <a:latin typeface="+mj-lt"/>
                <a:sym typeface="Symbol" panose="05050102010706020507" pitchFamily="18" charset="2"/>
              </a:rPr>
              <a:t>на елементите от 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M</a:t>
            </a:r>
            <a:endParaRPr lang="bg-BG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1626" y="4548580"/>
                <a:ext cx="8064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Всяка релация може да се разглежда като подмножество на 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M x M</a:t>
                </a:r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. Бележим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с </a:t>
                </a:r>
                <a:r>
                  <a:rPr lang="en-US" dirty="0">
                    <a:latin typeface="+mj-lt"/>
                    <a:sym typeface="Symbol" panose="05050102010706020507" pitchFamily="18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∼</m:t>
                    </m:r>
                  </m:oMath>
                </a14:m>
                <a:r>
                  <a:rPr lang="en-US" baseline="-25000" dirty="0">
                    <a:latin typeface="+mj-lt"/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y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26" y="4548580"/>
                <a:ext cx="8064896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454" t="-4717" b="-1415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5410200"/>
                <a:ext cx="3313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≁</m:t>
                    </m:r>
                  </m:oMath>
                </a14:m>
                <a:r>
                  <a:rPr lang="en-US" baseline="-25000" dirty="0" smtClean="0">
                    <a:latin typeface="+mj-lt"/>
                    <a:sym typeface="Symbol" panose="05050102010706020507" pitchFamily="18" charset="2"/>
                  </a:rPr>
                  <a:t>R</a:t>
                </a:r>
                <a:r>
                  <a:rPr lang="en-US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y </a:t>
                </a:r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, ако 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( x, y 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R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410200"/>
                <a:ext cx="331312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89" t="-8333" b="-2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1619" y="2057400"/>
                <a:ext cx="7816580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Нека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M</a:t>
                </a:r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 е произволно множество.</a:t>
                </a:r>
              </a:p>
              <a:p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Множеството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M x 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</m:oMath>
                </a14:m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{ ( x,</a:t>
                </a:r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y ) | x, 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M } </a:t>
                </a:r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наричаме </a:t>
                </a:r>
                <a:r>
                  <a:rPr lang="bg-BG" sz="2000" dirty="0" smtClean="0">
                    <a:solidFill>
                      <a:srgbClr val="C00000"/>
                    </a:solidFill>
                    <a:latin typeface="+mj-lt"/>
                    <a:cs typeface="Calibri Light" panose="020F0302020204030204" pitchFamily="34" charset="0"/>
                  </a:rPr>
                  <a:t>декартово произведение </a:t>
                </a:r>
                <a:r>
                  <a:rPr lang="bg-BG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на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M.</a:t>
                </a:r>
                <a:endParaRPr lang="bg-BG" sz="20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9" y="2057400"/>
                <a:ext cx="7816580" cy="1015663"/>
              </a:xfrm>
              <a:prstGeom prst="rect">
                <a:avLst/>
              </a:prstGeom>
              <a:blipFill rotWithShape="1">
                <a:blip r:embed="rId6"/>
                <a:stretch>
                  <a:fillRect l="-701" t="-2381" r="-312" b="-89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Представяне на релации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115616" y="4077072"/>
            <a:ext cx="2448272" cy="1728192"/>
            <a:chOff x="755576" y="2636912"/>
            <a:chExt cx="2448272" cy="1728192"/>
          </a:xfrm>
        </p:grpSpPr>
        <p:sp>
          <p:nvSpPr>
            <p:cNvPr id="4" name="Rectangle 3"/>
            <p:cNvSpPr/>
            <p:nvPr/>
          </p:nvSpPr>
          <p:spPr>
            <a:xfrm>
              <a:off x="1259632" y="2636912"/>
              <a:ext cx="43204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1</a:t>
              </a:r>
              <a:endParaRPr lang="bg-BG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63688" y="2636912"/>
              <a:ext cx="43204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2</a:t>
              </a:r>
              <a:endParaRPr lang="bg-BG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67744" y="2636912"/>
              <a:ext cx="43204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3</a:t>
              </a:r>
              <a:endParaRPr lang="bg-B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1800" y="2636912"/>
              <a:ext cx="43204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4</a:t>
              </a:r>
              <a:endParaRPr lang="bg-BG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5576" y="2996952"/>
              <a:ext cx="43204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1</a:t>
              </a:r>
              <a:endParaRPr lang="bg-B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76" y="3356992"/>
              <a:ext cx="43204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2</a:t>
              </a:r>
              <a:endParaRPr lang="bg-B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5576" y="3717032"/>
              <a:ext cx="43204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3</a:t>
              </a:r>
              <a:endParaRPr lang="bg-B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76" y="4077072"/>
              <a:ext cx="43204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4</a:t>
              </a:r>
              <a:endParaRPr lang="bg-B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59632" y="299695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1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59632" y="335699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1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59632" y="371703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1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59632" y="407707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0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63688" y="299695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0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63688" y="335699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0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63688" y="371703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0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63688" y="407707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0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67744" y="299695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0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67744" y="335699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0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371703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0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7744" y="407707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1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71800" y="299695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1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71800" y="335699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0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71800" y="371703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0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71800" y="4077072"/>
              <a:ext cx="43204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0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72200" y="2410472"/>
            <a:ext cx="1584176" cy="1440160"/>
            <a:chOff x="1259632" y="2132856"/>
            <a:chExt cx="1584176" cy="1440160"/>
          </a:xfrm>
        </p:grpSpPr>
        <p:sp>
          <p:nvSpPr>
            <p:cNvPr id="28" name="Oval 27"/>
            <p:cNvSpPr/>
            <p:nvPr/>
          </p:nvSpPr>
          <p:spPr>
            <a:xfrm>
              <a:off x="1835696" y="2132856"/>
              <a:ext cx="360040" cy="360040"/>
            </a:xfrm>
            <a:prstGeom prst="ellipse">
              <a:avLst/>
            </a:prstGeom>
            <a:solidFill>
              <a:srgbClr val="00B050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1</a:t>
              </a:r>
              <a:endParaRPr lang="bg-BG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259632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2</a:t>
              </a:r>
              <a:endParaRPr lang="bg-BG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483768" y="2780928"/>
              <a:ext cx="360040" cy="360040"/>
            </a:xfrm>
            <a:prstGeom prst="ellipse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3</a:t>
              </a:r>
              <a:endParaRPr lang="bg-BG" dirty="0"/>
            </a:p>
          </p:txBody>
        </p:sp>
        <p:cxnSp>
          <p:nvCxnSpPr>
            <p:cNvPr id="36" name="Curved Connector 35"/>
            <p:cNvCxnSpPr>
              <a:stCxn id="28" idx="1"/>
            </p:cNvCxnSpPr>
            <p:nvPr/>
          </p:nvCxnSpPr>
          <p:spPr>
            <a:xfrm rot="16200000" flipH="1">
              <a:off x="1965239" y="2108766"/>
              <a:ext cx="126013" cy="279646"/>
            </a:xfrm>
            <a:prstGeom prst="curvedConnector4">
              <a:avLst>
                <a:gd name="adj1" fmla="val -223252"/>
                <a:gd name="adj2" fmla="val 167526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835696" y="3212976"/>
              <a:ext cx="360040" cy="3600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4</a:t>
              </a:r>
              <a:endParaRPr lang="bg-BG" dirty="0"/>
            </a:p>
          </p:txBody>
        </p:sp>
        <p:cxnSp>
          <p:nvCxnSpPr>
            <p:cNvPr id="40" name="Straight Arrow Connector 39"/>
            <p:cNvCxnSpPr>
              <a:stCxn id="29" idx="7"/>
              <a:endCxn id="28" idx="3"/>
            </p:cNvCxnSpPr>
            <p:nvPr/>
          </p:nvCxnSpPr>
          <p:spPr>
            <a:xfrm flipV="1">
              <a:off x="1566945" y="2440169"/>
              <a:ext cx="321478" cy="3934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28" idx="5"/>
            </p:cNvCxnSpPr>
            <p:nvPr/>
          </p:nvCxnSpPr>
          <p:spPr>
            <a:xfrm flipH="1" flipV="1">
              <a:off x="2143009" y="2440169"/>
              <a:ext cx="412767" cy="3407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4"/>
              <a:endCxn id="38" idx="0"/>
            </p:cNvCxnSpPr>
            <p:nvPr/>
          </p:nvCxnSpPr>
          <p:spPr>
            <a:xfrm>
              <a:off x="2015716" y="2492896"/>
              <a:ext cx="0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6"/>
              <a:endCxn id="30" idx="3"/>
            </p:cNvCxnSpPr>
            <p:nvPr/>
          </p:nvCxnSpPr>
          <p:spPr>
            <a:xfrm flipV="1">
              <a:off x="2195736" y="3088241"/>
              <a:ext cx="340759" cy="3047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6693" y="2263224"/>
                <a:ext cx="3652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 {(1, 1),</a:t>
                </a:r>
                <a:r>
                  <a:rPr lang="bg-BG" sz="16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600" dirty="0" smtClean="0">
                    <a:latin typeface="+mj-lt"/>
                  </a:rPr>
                  <a:t>(1,4),</a:t>
                </a:r>
                <a:r>
                  <a:rPr lang="bg-BG" sz="1600" dirty="0" smtClean="0">
                    <a:latin typeface="+mj-lt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(2,1),</a:t>
                </a:r>
                <a:r>
                  <a:rPr lang="bg-BG" sz="1600" dirty="0" smtClean="0">
                    <a:solidFill>
                      <a:schemeClr val="tx1"/>
                    </a:solidFill>
                    <a:latin typeface="+mj-lt"/>
                  </a:rPr>
                  <a:t> (3,</a:t>
                </a:r>
                <a:r>
                  <a:rPr lang="en-US" sz="1600" dirty="0" smtClean="0">
                    <a:latin typeface="+mj-lt"/>
                  </a:rPr>
                  <a:t>1),</a:t>
                </a:r>
                <a:r>
                  <a:rPr lang="bg-BG" sz="1600" dirty="0" smtClean="0">
                    <a:latin typeface="+mj-lt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(4,3)}</a:t>
                </a:r>
                <a:endParaRPr lang="bg-BG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93" y="2263224"/>
                <a:ext cx="3652907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1002" t="-5357" b="-2142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4456022" y="4402088"/>
            <a:ext cx="2492242" cy="1115144"/>
            <a:chOff x="4456022" y="4474096"/>
            <a:chExt cx="2708266" cy="1115144"/>
          </a:xfrm>
        </p:grpSpPr>
        <p:sp>
          <p:nvSpPr>
            <p:cNvPr id="41" name="TextBox 40"/>
            <p:cNvSpPr txBox="1"/>
            <p:nvPr/>
          </p:nvSpPr>
          <p:spPr>
            <a:xfrm>
              <a:off x="4456022" y="4512022"/>
              <a:ext cx="15178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      1  0  0  1</a:t>
              </a:r>
            </a:p>
            <a:p>
              <a:r>
                <a:rPr lang="en-US" sz="1600" dirty="0" smtClean="0">
                  <a:latin typeface="+mj-lt"/>
                </a:rPr>
                <a:t>      1  0  0  0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     1  0  0  0</a:t>
              </a:r>
            </a:p>
            <a:p>
              <a:r>
                <a:rPr lang="en-US" sz="1600" dirty="0">
                  <a:latin typeface="+mj-lt"/>
                </a:rPr>
                <a:t> </a:t>
              </a:r>
              <a:r>
                <a:rPr lang="en-US" sz="1600" dirty="0" smtClean="0">
                  <a:latin typeface="+mj-lt"/>
                </a:rPr>
                <a:t>     0  0  1  0</a:t>
              </a:r>
              <a:endParaRPr lang="bg-BG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Left Bracket 32"/>
            <p:cNvSpPr/>
            <p:nvPr/>
          </p:nvSpPr>
          <p:spPr>
            <a:xfrm>
              <a:off x="6084168" y="4474096"/>
              <a:ext cx="45719" cy="104023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4" name="Right Bracket 33"/>
            <p:cNvSpPr/>
            <p:nvPr/>
          </p:nvSpPr>
          <p:spPr>
            <a:xfrm>
              <a:off x="7065991" y="4474096"/>
              <a:ext cx="98297" cy="104023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96833" y="1888258"/>
            <a:ext cx="1512168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Множество: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1560" y="3635732"/>
            <a:ext cx="1512168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Таблица: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3127" y="1970384"/>
            <a:ext cx="1512168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Граф: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0" y="3854691"/>
            <a:ext cx="1512168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Матрица: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Свойства на Релациите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6243" y="2133600"/>
            <a:ext cx="220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rgbClr val="C00000"/>
                </a:solidFill>
                <a:latin typeface="+mj-lt"/>
              </a:rPr>
              <a:t>Дефиниции</a:t>
            </a:r>
            <a:r>
              <a:rPr lang="bg-BG" sz="2000" dirty="0" smtClean="0">
                <a:solidFill>
                  <a:srgbClr val="C00000"/>
                </a:solidFill>
                <a:latin typeface="+mj-lt"/>
              </a:rPr>
              <a:t>:</a:t>
            </a:r>
            <a:endParaRPr lang="bg-BG" sz="2000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6261" y="2723133"/>
                <a:ext cx="63268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sz="2000" b="1" i="1" dirty="0" smtClean="0">
                    <a:latin typeface="+mj-lt"/>
                    <a:sym typeface="Symbol" panose="05050102010706020507" pitchFamily="18" charset="2"/>
                  </a:rPr>
                  <a:t>Рефлексивна</a:t>
                </a:r>
                <a:r>
                  <a:rPr lang="bg-BG" sz="2000" dirty="0" smtClean="0">
                    <a:latin typeface="+mj-lt"/>
                    <a:sym typeface="Symbol" panose="05050102010706020507" pitchFamily="18" charset="2"/>
                  </a:rPr>
                  <a:t>: ако </a:t>
                </a:r>
                <a:r>
                  <a:rPr lang="en-US" sz="2000" dirty="0" smtClean="0">
                    <a:latin typeface="+mj-lt"/>
                    <a:sym typeface="Symbol" panose="05050102010706020507" pitchFamily="18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∼</m:t>
                    </m:r>
                  </m:oMath>
                </a14:m>
                <a:r>
                  <a:rPr lang="en-US" sz="2000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sz="2000" dirty="0" smtClean="0">
                    <a:latin typeface="+mj-lt"/>
                    <a:sym typeface="Symbol" panose="05050102010706020507" pitchFamily="18" charset="2"/>
                  </a:rPr>
                  <a:t>x </a:t>
                </a:r>
                <a:r>
                  <a:rPr lang="bg-BG" sz="2000" dirty="0" smtClean="0">
                    <a:latin typeface="+mj-lt"/>
                    <a:sym typeface="Symbol" panose="05050102010706020507" pitchFamily="18" charset="2"/>
                  </a:rPr>
                  <a:t>за всички </a:t>
                </a:r>
                <a:r>
                  <a:rPr lang="en-US" sz="2000" dirty="0" smtClean="0">
                    <a:latin typeface="+mj-lt"/>
                    <a:sym typeface="Symbol" panose="05050102010706020507" pitchFamily="18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sz="2000" dirty="0" smtClean="0">
                    <a:latin typeface="+mj-lt"/>
                    <a:sym typeface="Symbol" panose="05050102010706020507" pitchFamily="18" charset="2"/>
                  </a:rPr>
                  <a:t>M</a:t>
                </a:r>
                <a:endParaRPr lang="bg-BG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61" y="2723133"/>
                <a:ext cx="632683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67" t="-7692" b="-2769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1021" y="3357639"/>
                <a:ext cx="68602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sz="2000" b="1" i="1" dirty="0" smtClean="0">
                    <a:latin typeface="+mj-lt"/>
                    <a:sym typeface="Symbol" panose="05050102010706020507" pitchFamily="18" charset="2"/>
                  </a:rPr>
                  <a:t>Симетрична</a:t>
                </a:r>
                <a:r>
                  <a:rPr lang="bg-BG" sz="2000" dirty="0" smtClean="0">
                    <a:latin typeface="+mj-lt"/>
                    <a:sym typeface="Symbol" panose="05050102010706020507" pitchFamily="18" charset="2"/>
                  </a:rPr>
                  <a:t>: ако от </a:t>
                </a:r>
                <a:r>
                  <a:rPr lang="en-US" sz="2000" dirty="0" smtClean="0">
                    <a:latin typeface="+mj-lt"/>
                    <a:sym typeface="Symbol" panose="05050102010706020507" pitchFamily="18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∼</m:t>
                    </m:r>
                  </m:oMath>
                </a14:m>
                <a:r>
                  <a:rPr lang="en-US" sz="2000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sz="2000" dirty="0" smtClean="0">
                    <a:latin typeface="+mj-lt"/>
                    <a:sym typeface="Symbol" panose="05050102010706020507" pitchFamily="18" charset="2"/>
                  </a:rPr>
                  <a:t>y </a:t>
                </a:r>
                <a:r>
                  <a:rPr lang="bg-BG" sz="2000" dirty="0" smtClean="0">
                    <a:latin typeface="+mj-lt"/>
                    <a:sym typeface="Symbol" panose="05050102010706020507" pitchFamily="18" charset="2"/>
                  </a:rPr>
                  <a:t>следва винаги, че  </a:t>
                </a:r>
                <a:r>
                  <a:rPr lang="en-US" sz="2000" dirty="0" smtClean="0">
                    <a:latin typeface="+mj-lt"/>
                    <a:sym typeface="Symbol" panose="05050102010706020507" pitchFamily="18" charset="2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∼</m:t>
                    </m:r>
                  </m:oMath>
                </a14:m>
                <a:r>
                  <a:rPr lang="en-US" sz="2000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sz="2000" dirty="0" smtClean="0">
                    <a:latin typeface="+mj-lt"/>
                    <a:sym typeface="Symbol" panose="05050102010706020507" pitchFamily="18" charset="2"/>
                  </a:rPr>
                  <a:t>x </a:t>
                </a:r>
                <a:endParaRPr lang="bg-BG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1" y="3357639"/>
                <a:ext cx="6860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10" t="-7692" b="-2769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2387" y="4222662"/>
                <a:ext cx="7704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b="1" i="1" dirty="0" smtClean="0">
                    <a:latin typeface="+mj-lt"/>
                    <a:sym typeface="Symbol" panose="05050102010706020507" pitchFamily="18" charset="2"/>
                  </a:rPr>
                  <a:t>Асиметрична</a:t>
                </a:r>
                <a:r>
                  <a:rPr lang="bg-BG" b="1" dirty="0" smtClean="0">
                    <a:latin typeface="+mj-lt"/>
                    <a:sym typeface="Symbol" panose="05050102010706020507" pitchFamily="18" charset="2"/>
                  </a:rPr>
                  <a:t>:</a:t>
                </a:r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bg-BG" dirty="0">
                    <a:latin typeface="+mj-lt"/>
                    <a:sym typeface="Symbol" panose="05050102010706020507" pitchFamily="18" charset="2"/>
                  </a:rPr>
                  <a:t>ако от </a:t>
                </a:r>
                <a:r>
                  <a:rPr lang="en-US" dirty="0">
                    <a:latin typeface="+mj-lt"/>
                    <a:sym typeface="Symbol" panose="05050102010706020507" pitchFamily="18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∼</m:t>
                    </m:r>
                  </m:oMath>
                </a14:m>
                <a:r>
                  <a:rPr lang="en-US" dirty="0">
                    <a:latin typeface="+mj-lt"/>
                    <a:sym typeface="Symbol" panose="05050102010706020507" pitchFamily="18" charset="2"/>
                  </a:rPr>
                  <a:t> y </a:t>
                </a:r>
                <a:r>
                  <a:rPr lang="bg-BG" dirty="0">
                    <a:latin typeface="+mj-lt"/>
                    <a:sym typeface="Symbol" panose="05050102010706020507" pitchFamily="18" charset="2"/>
                  </a:rPr>
                  <a:t>следва винаги </a:t>
                </a:r>
                <a:r>
                  <a:rPr lang="en-US" dirty="0">
                    <a:latin typeface="+mj-lt"/>
                    <a:sym typeface="Symbol" panose="05050102010706020507" pitchFamily="18" charset="2"/>
                  </a:rPr>
                  <a:t>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≁</m:t>
                    </m:r>
                  </m:oMath>
                </a14:m>
                <a:r>
                  <a:rPr lang="en-US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x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87" y="4222662"/>
                <a:ext cx="770485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5" t="-8333" b="-26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2387" y="4938244"/>
                <a:ext cx="762218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sz="2000" b="1" i="1" dirty="0">
                    <a:latin typeface="+mj-lt"/>
                    <a:sym typeface="Symbol" panose="05050102010706020507" pitchFamily="18" charset="2"/>
                  </a:rPr>
                  <a:t>Транзитивна: </a:t>
                </a:r>
                <a:r>
                  <a:rPr lang="bg-BG" sz="2000" dirty="0">
                    <a:latin typeface="+mj-lt"/>
                    <a:sym typeface="Symbol" panose="05050102010706020507" pitchFamily="18" charset="2"/>
                  </a:rPr>
                  <a:t>ако от </a:t>
                </a:r>
                <a:r>
                  <a:rPr lang="en-US" sz="2000" dirty="0">
                    <a:latin typeface="+mj-lt"/>
                    <a:sym typeface="Symbol" panose="05050102010706020507" pitchFamily="18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∼</m:t>
                    </m:r>
                  </m:oMath>
                </a14:m>
                <a:r>
                  <a:rPr lang="en-US" sz="2000" dirty="0">
                    <a:latin typeface="+mj-lt"/>
                    <a:sym typeface="Symbol" panose="05050102010706020507" pitchFamily="18" charset="2"/>
                  </a:rPr>
                  <a:t> y </a:t>
                </a:r>
                <a:r>
                  <a:rPr lang="bg-BG" sz="2000" dirty="0">
                    <a:latin typeface="+mj-lt"/>
                    <a:sym typeface="Symbol" panose="05050102010706020507" pitchFamily="18" charset="2"/>
                  </a:rPr>
                  <a:t>и </a:t>
                </a:r>
                <a:r>
                  <a:rPr lang="en-US" sz="2000" dirty="0">
                    <a:latin typeface="+mj-lt"/>
                    <a:sym typeface="Symbol" panose="05050102010706020507" pitchFamily="18" charset="2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∼</m:t>
                    </m:r>
                  </m:oMath>
                </a14:m>
                <a:r>
                  <a:rPr lang="en-US" sz="2000" dirty="0">
                    <a:latin typeface="+mj-lt"/>
                    <a:sym typeface="Symbol" panose="05050102010706020507" pitchFamily="18" charset="2"/>
                  </a:rPr>
                  <a:t> z </a:t>
                </a:r>
                <a:r>
                  <a:rPr lang="bg-BG" sz="2000" dirty="0">
                    <a:latin typeface="+mj-lt"/>
                    <a:sym typeface="Symbol" panose="05050102010706020507" pitchFamily="18" charset="2"/>
                  </a:rPr>
                  <a:t>следва винаги </a:t>
                </a:r>
                <a:r>
                  <a:rPr lang="en-US" sz="2000" dirty="0">
                    <a:latin typeface="+mj-lt"/>
                    <a:sym typeface="Symbol" panose="05050102010706020507" pitchFamily="18" charset="2"/>
                  </a:rPr>
                  <a:t>x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∼</m:t>
                    </m:r>
                  </m:oMath>
                </a14:m>
                <a:r>
                  <a:rPr lang="en-US" sz="2000" dirty="0">
                    <a:latin typeface="+mj-lt"/>
                    <a:sym typeface="Symbol" panose="05050102010706020507" pitchFamily="18" charset="2"/>
                  </a:rPr>
                  <a:t> z</a:t>
                </a:r>
                <a:endParaRPr lang="bg-BG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87" y="4938244"/>
                <a:ext cx="7622181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39" t="-7576" b="-257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2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Функции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762000" y="2133600"/>
            <a:ext cx="7696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lang="bg-BG" altLang="bg-BG" sz="2000" b="1" i="1" u="sng" kern="0" dirty="0" smtClean="0">
                <a:latin typeface="+mj-lt"/>
              </a:rPr>
              <a:t>Дефиниция: </a:t>
            </a:r>
            <a:r>
              <a:rPr lang="bg-BG" altLang="bg-BG" sz="2000" kern="0" dirty="0" smtClean="0">
                <a:latin typeface="+mj-lt"/>
              </a:rPr>
              <a:t>Една функция </a:t>
            </a:r>
            <a:r>
              <a:rPr lang="en-US" altLang="bg-BG" sz="2000" kern="0" dirty="0" smtClean="0">
                <a:latin typeface="+mj-lt"/>
              </a:rPr>
              <a:t>f:A </a:t>
            </a:r>
            <a:r>
              <a:rPr lang="en-US" altLang="bg-BG" sz="2000" kern="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GB" altLang="bg-BG" sz="2000" kern="0" dirty="0" smtClean="0">
                <a:latin typeface="+mj-lt"/>
              </a:rPr>
              <a:t> </a:t>
            </a:r>
            <a:r>
              <a:rPr lang="en-US" altLang="bg-BG" sz="2000" kern="0" dirty="0" smtClean="0">
                <a:latin typeface="+mj-lt"/>
              </a:rPr>
              <a:t>B </a:t>
            </a:r>
            <a:r>
              <a:rPr lang="bg-BG" altLang="bg-BG" sz="2000" kern="0" dirty="0" smtClean="0">
                <a:latin typeface="+mj-lt"/>
              </a:rPr>
              <a:t>е правило, според което на всеки елемент х от А се съпоставя точно един елемент </a:t>
            </a:r>
            <a:r>
              <a:rPr lang="en-US" altLang="bg-BG" sz="2000" kern="0" dirty="0" smtClean="0">
                <a:latin typeface="+mj-lt"/>
              </a:rPr>
              <a:t>f(x) </a:t>
            </a:r>
            <a:r>
              <a:rPr lang="bg-BG" altLang="bg-BG" sz="2000" kern="0" dirty="0" smtClean="0">
                <a:latin typeface="+mj-lt"/>
              </a:rPr>
              <a:t>от</a:t>
            </a:r>
            <a:r>
              <a:rPr lang="en-US" altLang="bg-BG" sz="2000" kern="0" dirty="0" smtClean="0">
                <a:latin typeface="+mj-lt"/>
              </a:rPr>
              <a:t> </a:t>
            </a:r>
            <a:r>
              <a:rPr lang="bg-BG" altLang="bg-BG" sz="2000" kern="0" dirty="0" smtClean="0">
                <a:latin typeface="+mj-lt"/>
              </a:rPr>
              <a:t>В.</a:t>
            </a:r>
          </a:p>
          <a:p>
            <a:pPr>
              <a:buFont typeface="Arial" pitchFamily="34" charset="0"/>
              <a:buNone/>
            </a:pPr>
            <a:r>
              <a:rPr lang="bg-BG" altLang="bg-BG" sz="2000" kern="0" dirty="0" smtClean="0">
                <a:latin typeface="+mj-lt"/>
              </a:rPr>
              <a:t>	</a:t>
            </a:r>
          </a:p>
          <a:p>
            <a:r>
              <a:rPr lang="bg-BG" altLang="bg-BG" sz="2000" kern="0" dirty="0" smtClean="0">
                <a:latin typeface="+mj-lt"/>
              </a:rPr>
              <a:t>От гледна точка на множествата една функция от А към В  е подмножество на АхВ, удоволетворяващо следното условие:</a:t>
            </a:r>
            <a:endParaRPr lang="en-GB" altLang="bg-BG" sz="2000" kern="0" dirty="0" smtClean="0">
              <a:latin typeface="+mj-lt"/>
            </a:endParaRPr>
          </a:p>
          <a:p>
            <a:pPr>
              <a:buFont typeface="Arial" pitchFamily="34" charset="0"/>
              <a:buNone/>
            </a:pPr>
            <a:r>
              <a:rPr lang="en-US" altLang="bg-BG" sz="2400" kern="0" dirty="0" smtClean="0">
                <a:latin typeface="+mj-lt"/>
              </a:rPr>
              <a:t>{</a:t>
            </a:r>
            <a:r>
              <a:rPr lang="en-US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bg-BG" sz="2400" kern="0" dirty="0" err="1" smtClean="0">
                <a:latin typeface="+mj-lt"/>
              </a:rPr>
              <a:t>a</a:t>
            </a:r>
            <a:r>
              <a:rPr lang="en-US" altLang="bg-BG" sz="2400" kern="0" dirty="0" err="1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400" kern="0" dirty="0" err="1" smtClean="0">
                <a:latin typeface="+mj-lt"/>
              </a:rPr>
              <a:t>A</a:t>
            </a:r>
            <a:r>
              <a:rPr lang="en-US" altLang="bg-BG" sz="2400" kern="0" dirty="0" smtClean="0">
                <a:latin typeface="+mj-lt"/>
              </a:rPr>
              <a:t>:</a:t>
            </a:r>
            <a:r>
              <a:rPr lang="bg-BG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bg-BG" sz="2400" kern="0" dirty="0" err="1" smtClean="0">
                <a:latin typeface="+mj-lt"/>
              </a:rPr>
              <a:t>b</a:t>
            </a:r>
            <a:r>
              <a:rPr lang="en-US" altLang="bg-BG" sz="2400" kern="0" dirty="0" err="1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400" kern="0" dirty="0" err="1" smtClean="0">
                <a:latin typeface="+mj-lt"/>
              </a:rPr>
              <a:t>B</a:t>
            </a:r>
            <a:r>
              <a:rPr lang="en-US" altLang="bg-BG" sz="2400" kern="0" dirty="0" smtClean="0">
                <a:latin typeface="+mj-lt"/>
              </a:rPr>
              <a:t>:</a:t>
            </a:r>
            <a:r>
              <a:rPr lang="en-US" altLang="bg-BG" sz="2400" kern="0" dirty="0" smtClean="0">
                <a:latin typeface="+mj-lt"/>
                <a:sym typeface="Wingdings" pitchFamily="2" charset="2"/>
              </a:rPr>
              <a:t>(</a:t>
            </a:r>
            <a:r>
              <a:rPr lang="en-US" altLang="bg-BG" sz="2400" kern="0" dirty="0" err="1" smtClean="0">
                <a:latin typeface="+mj-lt"/>
                <a:sym typeface="Wingdings" pitchFamily="2" charset="2"/>
              </a:rPr>
              <a:t>a,b</a:t>
            </a:r>
            <a:r>
              <a:rPr lang="en-US" altLang="bg-BG" sz="2400" kern="0" dirty="0" smtClean="0">
                <a:latin typeface="+mj-lt"/>
                <a:sym typeface="Wingdings" pitchFamily="2" charset="2"/>
              </a:rPr>
              <a:t>)</a:t>
            </a:r>
            <a:r>
              <a:rPr lang="en-US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400" kern="0" dirty="0" smtClean="0">
                <a:latin typeface="+mj-lt"/>
                <a:sym typeface="Wingdings" pitchFamily="2" charset="2"/>
              </a:rPr>
              <a:t>f</a:t>
            </a:r>
            <a:r>
              <a:rPr lang="en-US" altLang="bg-BG" sz="2400" kern="0" dirty="0" smtClean="0">
                <a:latin typeface="+mj-lt"/>
              </a:rPr>
              <a:t>}</a:t>
            </a:r>
            <a:r>
              <a:rPr lang="bg-BG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</a:t>
            </a:r>
            <a:endParaRPr lang="en-US" altLang="bg-BG" sz="2400" kern="0" dirty="0" smtClean="0">
              <a:latin typeface="+mj-lt"/>
              <a:cs typeface="Times New Roman" pitchFamily="18" charset="0"/>
              <a:sym typeface="Symbol" pitchFamily="18" charset="2"/>
            </a:endParaRPr>
          </a:p>
          <a:p>
            <a:pPr>
              <a:buFont typeface="Arial" pitchFamily="34" charset="0"/>
              <a:buNone/>
            </a:pPr>
            <a:r>
              <a:rPr lang="en-US" altLang="bg-BG" sz="2400" kern="0" dirty="0" smtClean="0">
                <a:latin typeface="+mj-lt"/>
              </a:rPr>
              <a:t>{</a:t>
            </a:r>
            <a:r>
              <a:rPr lang="en-US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bg-BG" sz="2400" kern="0" dirty="0" smtClean="0">
                <a:latin typeface="+mj-lt"/>
              </a:rPr>
              <a:t>a </a:t>
            </a:r>
            <a:r>
              <a:rPr lang="en-US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400" kern="0" dirty="0" smtClean="0">
                <a:latin typeface="+mj-lt"/>
              </a:rPr>
              <a:t>A :</a:t>
            </a:r>
            <a:r>
              <a:rPr lang="en-US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bg-BG" sz="2400" kern="0" dirty="0" smtClean="0">
                <a:latin typeface="+mj-lt"/>
              </a:rPr>
              <a:t>b</a:t>
            </a:r>
            <a:r>
              <a:rPr lang="en-US" altLang="bg-BG" sz="2400" kern="0" baseline="-25000" dirty="0" smtClean="0">
                <a:latin typeface="+mj-lt"/>
              </a:rPr>
              <a:t>1</a:t>
            </a:r>
            <a:r>
              <a:rPr lang="en-US" altLang="bg-BG" sz="2400" kern="0" dirty="0" smtClean="0">
                <a:latin typeface="+mj-lt"/>
              </a:rPr>
              <a:t>,b</a:t>
            </a:r>
            <a:r>
              <a:rPr lang="en-US" altLang="bg-BG" sz="2400" kern="0" baseline="-25000" dirty="0" smtClean="0">
                <a:latin typeface="+mj-lt"/>
              </a:rPr>
              <a:t>2</a:t>
            </a:r>
            <a:r>
              <a:rPr lang="en-US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GB" altLang="bg-BG" sz="2400" kern="0" dirty="0" smtClean="0">
                <a:latin typeface="+mj-lt"/>
              </a:rPr>
              <a:t> </a:t>
            </a:r>
            <a:r>
              <a:rPr lang="en-US" altLang="bg-BG" sz="2400" kern="0" dirty="0" smtClean="0">
                <a:latin typeface="+mj-lt"/>
              </a:rPr>
              <a:t>B:([(a,b</a:t>
            </a:r>
            <a:r>
              <a:rPr lang="en-US" altLang="bg-BG" sz="2400" kern="0" baseline="-25000" dirty="0" smtClean="0">
                <a:latin typeface="+mj-lt"/>
              </a:rPr>
              <a:t>1</a:t>
            </a:r>
            <a:r>
              <a:rPr lang="en-US" altLang="bg-BG" sz="2400" kern="0" dirty="0" smtClean="0">
                <a:latin typeface="+mj-lt"/>
              </a:rPr>
              <a:t>)</a:t>
            </a:r>
            <a:r>
              <a:rPr lang="en-US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400" kern="0" dirty="0" smtClean="0">
                <a:latin typeface="+mj-lt"/>
              </a:rPr>
              <a:t>f </a:t>
            </a:r>
            <a:r>
              <a:rPr lang="bg-BG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bg-BG" sz="2400" kern="0" dirty="0" smtClean="0">
                <a:latin typeface="+mj-lt"/>
              </a:rPr>
              <a:t>a,b</a:t>
            </a:r>
            <a:r>
              <a:rPr lang="en-US" altLang="bg-BG" sz="2400" kern="0" baseline="-25000" dirty="0" smtClean="0">
                <a:latin typeface="+mj-lt"/>
              </a:rPr>
              <a:t>2</a:t>
            </a:r>
            <a:r>
              <a:rPr lang="en-US" altLang="bg-BG" sz="2400" kern="0" dirty="0" smtClean="0">
                <a:latin typeface="+mj-lt"/>
              </a:rPr>
              <a:t>)</a:t>
            </a:r>
            <a:r>
              <a:rPr lang="en-US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400" kern="0" dirty="0" smtClean="0">
                <a:latin typeface="+mj-lt"/>
              </a:rPr>
              <a:t>f]</a:t>
            </a:r>
            <a:r>
              <a:rPr lang="en-US" altLang="bg-BG" sz="2400" kern="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400" kern="0" dirty="0" smtClean="0">
                <a:latin typeface="+mj-lt"/>
              </a:rPr>
              <a:t>b</a:t>
            </a:r>
            <a:r>
              <a:rPr lang="en-US" altLang="bg-BG" sz="2400" kern="0" baseline="-25000" dirty="0" smtClean="0">
                <a:latin typeface="+mj-lt"/>
              </a:rPr>
              <a:t>1</a:t>
            </a:r>
            <a:r>
              <a:rPr lang="en-US" altLang="bg-BG" sz="2400" kern="0" dirty="0" smtClean="0">
                <a:latin typeface="+mj-lt"/>
              </a:rPr>
              <a:t>=b</a:t>
            </a:r>
            <a:r>
              <a:rPr lang="en-US" altLang="bg-BG" sz="2400" kern="0" baseline="-25000" dirty="0" smtClean="0">
                <a:latin typeface="+mj-lt"/>
              </a:rPr>
              <a:t>2</a:t>
            </a:r>
            <a:r>
              <a:rPr lang="en-US" altLang="bg-BG" sz="2400" kern="0" dirty="0" smtClean="0">
                <a:latin typeface="+mj-lt"/>
              </a:rPr>
              <a:t>)}</a:t>
            </a:r>
            <a:endParaRPr lang="bg-BG" altLang="bg-BG" sz="24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66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/>
          </p:cNvSpPr>
          <p:nvPr>
            <p:ph type="body" idx="4294967295"/>
          </p:nvPr>
        </p:nvSpPr>
        <p:spPr>
          <a:xfrm>
            <a:off x="571500" y="2133600"/>
            <a:ext cx="8001000" cy="38862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bg-BG" altLang="bg-BG" sz="2400" dirty="0" smtClean="0">
                <a:latin typeface="+mj-lt"/>
              </a:rPr>
              <a:t>	</a:t>
            </a:r>
            <a:r>
              <a:rPr lang="en-US" altLang="bg-BG" sz="2400" dirty="0" smtClean="0">
                <a:latin typeface="+mj-lt"/>
              </a:rPr>
              <a:t>f: R 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400" dirty="0" smtClean="0">
                <a:latin typeface="+mj-lt"/>
              </a:rPr>
              <a:t> R, f(x)= x</a:t>
            </a:r>
            <a:r>
              <a:rPr lang="en-US" altLang="bg-BG" sz="2400" baseline="30000" dirty="0" smtClean="0">
                <a:latin typeface="+mj-lt"/>
              </a:rPr>
              <a:t>2 </a:t>
            </a:r>
            <a:r>
              <a:rPr lang="bg-BG" altLang="bg-BG" sz="2400" dirty="0" smtClean="0">
                <a:latin typeface="+mj-lt"/>
              </a:rPr>
              <a:t>за всяко х от </a:t>
            </a:r>
            <a:r>
              <a:rPr lang="en-US" altLang="bg-BG" sz="2400" dirty="0" smtClean="0">
                <a:latin typeface="+mj-lt"/>
              </a:rPr>
              <a:t>R</a:t>
            </a:r>
            <a:r>
              <a:rPr lang="bg-BG" altLang="bg-BG" sz="2400" dirty="0" smtClean="0">
                <a:latin typeface="+mj-lt"/>
              </a:rPr>
              <a:t> или в множествено-теоретичен аспект:</a:t>
            </a:r>
          </a:p>
          <a:p>
            <a:pPr eaLnBrk="1" hangingPunct="1">
              <a:buFont typeface="Arial" pitchFamily="34" charset="0"/>
              <a:buNone/>
            </a:pPr>
            <a:r>
              <a:rPr lang="bg-BG" altLang="bg-BG" sz="2400" dirty="0" smtClean="0">
                <a:latin typeface="+mj-lt"/>
              </a:rPr>
              <a:t>	</a:t>
            </a:r>
            <a:r>
              <a:rPr lang="en-US" altLang="bg-BG" sz="2400" dirty="0" smtClean="0">
                <a:latin typeface="+mj-lt"/>
              </a:rPr>
              <a:t>f={(x,x</a:t>
            </a:r>
            <a:r>
              <a:rPr lang="en-US" altLang="bg-BG" sz="2400" baseline="30000" dirty="0" smtClean="0">
                <a:latin typeface="+mj-lt"/>
              </a:rPr>
              <a:t>2</a:t>
            </a:r>
            <a:r>
              <a:rPr lang="en-US" altLang="bg-BG" sz="2400" dirty="0" smtClean="0">
                <a:latin typeface="+mj-lt"/>
              </a:rPr>
              <a:t>) 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r>
              <a:rPr lang="en-GB" altLang="bg-BG" sz="2400" dirty="0" smtClean="0">
                <a:latin typeface="+mj-lt"/>
              </a:rPr>
              <a:t> </a:t>
            </a:r>
            <a:r>
              <a:rPr lang="en-US" altLang="bg-BG" sz="2400" dirty="0" smtClean="0">
                <a:latin typeface="+mj-lt"/>
              </a:rPr>
              <a:t>x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GB" altLang="bg-BG" sz="2400" dirty="0" smtClean="0">
                <a:latin typeface="+mj-lt"/>
              </a:rPr>
              <a:t> </a:t>
            </a:r>
            <a:r>
              <a:rPr lang="en-US" altLang="bg-BG" sz="2400" dirty="0" smtClean="0">
                <a:latin typeface="+mj-lt"/>
              </a:rPr>
              <a:t> R}</a:t>
            </a:r>
            <a:r>
              <a:rPr lang="bg-BG" altLang="bg-BG" sz="2400" dirty="0" smtClean="0">
                <a:latin typeface="+mj-lt"/>
              </a:rPr>
              <a:t>. </a:t>
            </a:r>
          </a:p>
          <a:p>
            <a:pPr marL="0" indent="339725">
              <a:buNone/>
            </a:pPr>
            <a:endParaRPr lang="bg-BG" altLang="bg-BG" sz="2400" dirty="0" smtClean="0">
              <a:latin typeface="+mj-lt"/>
            </a:endParaRPr>
          </a:p>
          <a:p>
            <a:pPr marL="0" indent="339725">
              <a:buNone/>
            </a:pPr>
            <a:r>
              <a:rPr lang="bg-BG" altLang="bg-BG" sz="2400" dirty="0" smtClean="0">
                <a:latin typeface="+mj-lt"/>
              </a:rPr>
              <a:t>Т.е. </a:t>
            </a:r>
            <a:r>
              <a:rPr lang="en-US" altLang="bg-BG" sz="2400" dirty="0" smtClean="0">
                <a:latin typeface="+mj-lt"/>
              </a:rPr>
              <a:t>f </a:t>
            </a:r>
            <a:r>
              <a:rPr lang="bg-BG" altLang="bg-BG" sz="2400" dirty="0" smtClean="0">
                <a:latin typeface="+mj-lt"/>
              </a:rPr>
              <a:t>съдържа наредени двойки като (5,25);</a:t>
            </a:r>
          </a:p>
          <a:p>
            <a:pPr marL="0" indent="287338">
              <a:buNone/>
            </a:pPr>
            <a:r>
              <a:rPr lang="bg-BG" altLang="bg-BG" sz="2400" dirty="0" smtClean="0">
                <a:latin typeface="+mj-lt"/>
              </a:rPr>
              <a:t>(-5,25);(-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</a:t>
            </a:r>
            <a:r>
              <a:rPr lang="en-US" altLang="bg-BG" sz="2400" dirty="0" smtClean="0">
                <a:latin typeface="+mj-lt"/>
                <a:cs typeface="Times New Roman" pitchFamily="18" charset="0"/>
              </a:rPr>
              <a:t> </a:t>
            </a:r>
            <a:r>
              <a:rPr lang="bg-BG" altLang="bg-BG" sz="2400" dirty="0" smtClean="0">
                <a:latin typeface="+mj-lt"/>
              </a:rPr>
              <a:t>, 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</a:t>
            </a:r>
            <a:r>
              <a:rPr lang="en-US" altLang="bg-BG" sz="2400" dirty="0" smtClean="0">
                <a:latin typeface="+mj-lt"/>
                <a:cs typeface="Times New Roman" pitchFamily="18" charset="0"/>
              </a:rPr>
              <a:t> </a:t>
            </a:r>
            <a:r>
              <a:rPr lang="bg-BG" altLang="bg-BG" sz="2400" baseline="30000" dirty="0" smtClean="0">
                <a:latin typeface="+mj-lt"/>
              </a:rPr>
              <a:t>2</a:t>
            </a:r>
            <a:r>
              <a:rPr lang="bg-BG" altLang="bg-BG" sz="2400" dirty="0" smtClean="0">
                <a:latin typeface="+mj-lt"/>
              </a:rPr>
              <a:t>),но не съдържа (36,6) или (2,-4).</a:t>
            </a:r>
            <a:endParaRPr lang="en-GB" altLang="bg-BG" sz="2400" dirty="0" smtClean="0">
              <a:latin typeface="+mj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kern="0" dirty="0" smtClean="0"/>
              <a:t>Примери</a:t>
            </a:r>
            <a:endParaRPr lang="bg-BG" kern="0" dirty="0"/>
          </a:p>
        </p:txBody>
      </p:sp>
    </p:spTree>
    <p:extLst>
      <p:ext uri="{BB962C8B-B14F-4D97-AF65-F5344CB8AC3E}">
        <p14:creationId xmlns:p14="http://schemas.microsoft.com/office/powerpoint/2010/main" val="3920597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/>
          </p:cNvSpPr>
          <p:nvPr>
            <p:ph type="body" idx="4294967295"/>
          </p:nvPr>
        </p:nvSpPr>
        <p:spPr>
          <a:xfrm>
            <a:off x="685800" y="1981200"/>
            <a:ext cx="7848600" cy="3705225"/>
          </a:xfrm>
        </p:spPr>
        <p:txBody>
          <a:bodyPr/>
          <a:lstStyle/>
          <a:p>
            <a:pPr marL="47625" indent="4763" eaLnBrk="1" hangingPunct="1">
              <a:buFontTx/>
              <a:buNone/>
            </a:pPr>
            <a:r>
              <a:rPr lang="bg-BG" altLang="bg-BG" sz="2200" b="1" i="1" u="sng" dirty="0" smtClean="0">
                <a:latin typeface="+mj-lt"/>
              </a:rPr>
              <a:t>Дефиниция</a:t>
            </a:r>
            <a:r>
              <a:rPr lang="bg-BG" altLang="bg-BG" sz="2200" u="sng" dirty="0" smtClean="0">
                <a:latin typeface="+mj-lt"/>
              </a:rPr>
              <a:t>:</a:t>
            </a:r>
            <a:r>
              <a:rPr lang="bg-BG" altLang="bg-BG" sz="2200" dirty="0" smtClean="0">
                <a:latin typeface="+mj-lt"/>
              </a:rPr>
              <a:t> Две функции са </a:t>
            </a:r>
            <a:r>
              <a:rPr lang="bg-BG" altLang="bg-BG" sz="2200" b="1" i="1" dirty="0" smtClean="0">
                <a:latin typeface="+mj-lt"/>
              </a:rPr>
              <a:t>еквивалентни</a:t>
            </a:r>
            <a:r>
              <a:rPr lang="bg-BG" altLang="bg-BG" sz="2200" dirty="0" smtClean="0">
                <a:latin typeface="+mj-lt"/>
              </a:rPr>
              <a:t>, тогава и само тогава, когато и трите им множества са съответно еквивалентни.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bg-BG" altLang="bg-BG" sz="2200" dirty="0" smtClean="0">
                <a:latin typeface="+mj-lt"/>
              </a:rPr>
              <a:t>Т.е.  </a:t>
            </a:r>
            <a:r>
              <a:rPr lang="en-US" altLang="bg-BG" sz="2200" dirty="0" smtClean="0">
                <a:latin typeface="+mj-lt"/>
              </a:rPr>
              <a:t>f,</a:t>
            </a:r>
            <a:r>
              <a:rPr lang="bg-BG" altLang="bg-BG" sz="2200" dirty="0" smtClean="0">
                <a:latin typeface="+mj-lt"/>
              </a:rPr>
              <a:t> </a:t>
            </a:r>
            <a:r>
              <a:rPr lang="en-US" altLang="bg-BG" sz="2200" dirty="0" smtClean="0">
                <a:latin typeface="+mj-lt"/>
              </a:rPr>
              <a:t>g:A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200" dirty="0" smtClean="0">
                <a:latin typeface="+mj-lt"/>
              </a:rPr>
              <a:t>B</a:t>
            </a:r>
            <a:r>
              <a:rPr lang="bg-BG" altLang="bg-BG" sz="2200" dirty="0" smtClean="0">
                <a:latin typeface="+mj-lt"/>
              </a:rPr>
              <a:t> са еквивалентни</a:t>
            </a:r>
            <a:r>
              <a:rPr lang="bg-BG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</a:t>
            </a:r>
            <a:r>
              <a:rPr lang="en-GB" altLang="bg-BG" sz="2200" dirty="0" smtClean="0">
                <a:latin typeface="+mj-lt"/>
              </a:rPr>
              <a:t> 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bg-BG" sz="2200" dirty="0" smtClean="0">
                <a:latin typeface="+mj-lt"/>
              </a:rPr>
              <a:t>x</a:t>
            </a:r>
            <a:r>
              <a:rPr lang="bg-BG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200" dirty="0" smtClean="0">
                <a:latin typeface="+mj-lt"/>
              </a:rPr>
              <a:t>A:</a:t>
            </a:r>
            <a:r>
              <a:rPr lang="bg-BG" altLang="bg-BG" sz="2200" dirty="0" smtClean="0">
                <a:latin typeface="+mj-lt"/>
              </a:rPr>
              <a:t> </a:t>
            </a:r>
            <a:r>
              <a:rPr lang="en-US" altLang="bg-BG" sz="2200" dirty="0" smtClean="0">
                <a:latin typeface="+mj-lt"/>
              </a:rPr>
              <a:t>f(x)=g(x)</a:t>
            </a:r>
            <a:endParaRPr lang="bg-BG" altLang="bg-BG" sz="2200" dirty="0" smtClean="0">
              <a:latin typeface="+mj-lt"/>
            </a:endParaRPr>
          </a:p>
          <a:p>
            <a:pPr marL="609600" indent="-609600" eaLnBrk="1" hangingPunct="1"/>
            <a:endParaRPr lang="bg-BG" altLang="bg-BG" sz="2200" dirty="0" smtClean="0">
              <a:latin typeface="+mj-lt"/>
            </a:endParaRPr>
          </a:p>
          <a:p>
            <a:r>
              <a:rPr lang="bg-BG" altLang="bg-BG" sz="2200" dirty="0" smtClean="0">
                <a:latin typeface="+mj-lt"/>
              </a:rPr>
              <a:t>Разгледаните до тук функции са функции на един аргумент. </a:t>
            </a:r>
          </a:p>
          <a:p>
            <a:r>
              <a:rPr lang="bg-BG" altLang="bg-BG" sz="2200" dirty="0" smtClean="0">
                <a:latin typeface="+mj-lt"/>
              </a:rPr>
              <a:t>Нека А</a:t>
            </a:r>
            <a:r>
              <a:rPr lang="bg-BG" altLang="bg-BG" sz="2200" baseline="-25000" dirty="0" smtClean="0">
                <a:latin typeface="+mj-lt"/>
              </a:rPr>
              <a:t>1</a:t>
            </a:r>
            <a:r>
              <a:rPr lang="bg-BG" altLang="bg-BG" sz="2200" dirty="0" smtClean="0">
                <a:latin typeface="+mj-lt"/>
              </a:rPr>
              <a:t>,А</a:t>
            </a:r>
            <a:r>
              <a:rPr lang="bg-BG" altLang="bg-BG" sz="2200" baseline="-25000" dirty="0" smtClean="0">
                <a:latin typeface="+mj-lt"/>
              </a:rPr>
              <a:t>2</a:t>
            </a:r>
            <a:r>
              <a:rPr lang="bg-BG" altLang="bg-BG" sz="2200" dirty="0" smtClean="0">
                <a:latin typeface="+mj-lt"/>
              </a:rPr>
              <a:t>...</a:t>
            </a:r>
            <a:r>
              <a:rPr lang="en-US" altLang="bg-BG" sz="2200" dirty="0" err="1" smtClean="0">
                <a:latin typeface="+mj-lt"/>
              </a:rPr>
              <a:t>A</a:t>
            </a:r>
            <a:r>
              <a:rPr lang="en-US" altLang="bg-BG" sz="2200" baseline="-25000" dirty="0" err="1" smtClean="0">
                <a:latin typeface="+mj-lt"/>
              </a:rPr>
              <a:t>n</a:t>
            </a:r>
            <a:r>
              <a:rPr lang="en-US" altLang="bg-BG" sz="2200" dirty="0" err="1" smtClean="0">
                <a:latin typeface="+mj-lt"/>
              </a:rPr>
              <a:t>,B</a:t>
            </a:r>
            <a:r>
              <a:rPr lang="en-US" altLang="bg-BG" sz="2200" dirty="0" smtClean="0">
                <a:latin typeface="+mj-lt"/>
              </a:rPr>
              <a:t> </a:t>
            </a:r>
            <a:r>
              <a:rPr lang="bg-BG" altLang="bg-BG" sz="2200" dirty="0" smtClean="0">
                <a:latin typeface="+mj-lt"/>
              </a:rPr>
              <a:t>са множества. </a:t>
            </a:r>
          </a:p>
          <a:p>
            <a:pPr marL="0" indent="0">
              <a:buNone/>
            </a:pPr>
            <a:r>
              <a:rPr lang="bg-BG" altLang="bg-BG" sz="2200" dirty="0" smtClean="0">
                <a:latin typeface="+mj-lt"/>
              </a:rPr>
              <a:t>Тогава: </a:t>
            </a:r>
            <a:r>
              <a:rPr lang="en-US" altLang="bg-BG" sz="2200" dirty="0" smtClean="0">
                <a:latin typeface="+mj-lt"/>
              </a:rPr>
              <a:t>f: </a:t>
            </a:r>
            <a:r>
              <a:rPr lang="bg-BG" altLang="bg-BG" sz="2200" dirty="0" smtClean="0">
                <a:latin typeface="+mj-lt"/>
              </a:rPr>
              <a:t>А</a:t>
            </a:r>
            <a:r>
              <a:rPr lang="bg-BG" altLang="bg-BG" sz="2200" baseline="-25000" dirty="0" smtClean="0">
                <a:latin typeface="+mj-lt"/>
              </a:rPr>
              <a:t>1</a:t>
            </a:r>
            <a:r>
              <a:rPr lang="en-US" altLang="bg-BG" sz="2200" dirty="0" smtClean="0">
                <a:latin typeface="+mj-lt"/>
              </a:rPr>
              <a:t>x</a:t>
            </a:r>
            <a:r>
              <a:rPr lang="bg-BG" altLang="bg-BG" sz="2200" dirty="0" smtClean="0">
                <a:latin typeface="+mj-lt"/>
              </a:rPr>
              <a:t>А</a:t>
            </a:r>
            <a:r>
              <a:rPr lang="bg-BG" altLang="bg-BG" sz="2200" baseline="-25000" dirty="0" smtClean="0">
                <a:latin typeface="+mj-lt"/>
              </a:rPr>
              <a:t>2</a:t>
            </a:r>
            <a:r>
              <a:rPr lang="en-US" altLang="bg-BG" sz="2200" dirty="0" smtClean="0">
                <a:latin typeface="+mj-lt"/>
              </a:rPr>
              <a:t>x.</a:t>
            </a:r>
            <a:r>
              <a:rPr lang="bg-BG" altLang="bg-BG" sz="2200" dirty="0" smtClean="0">
                <a:latin typeface="+mj-lt"/>
              </a:rPr>
              <a:t>..</a:t>
            </a:r>
            <a:r>
              <a:rPr lang="en-US" altLang="bg-BG" sz="2200" dirty="0" err="1" smtClean="0">
                <a:latin typeface="+mj-lt"/>
              </a:rPr>
              <a:t>xA</a:t>
            </a:r>
            <a:r>
              <a:rPr lang="en-US" altLang="bg-BG" sz="2200" baseline="-25000" dirty="0" err="1" smtClean="0">
                <a:latin typeface="+mj-lt"/>
              </a:rPr>
              <a:t>n</a:t>
            </a:r>
            <a:r>
              <a:rPr lang="en-US" altLang="bg-BG" sz="2200" baseline="-25000" dirty="0" smtClean="0">
                <a:latin typeface="+mj-lt"/>
              </a:rPr>
              <a:t> 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200" dirty="0" smtClean="0">
                <a:latin typeface="+mj-lt"/>
              </a:rPr>
              <a:t>B </a:t>
            </a:r>
            <a:r>
              <a:rPr lang="bg-BG" altLang="bg-BG" sz="2200" dirty="0" smtClean="0">
                <a:latin typeface="+mj-lt"/>
              </a:rPr>
              <a:t>е функция на </a:t>
            </a:r>
            <a:r>
              <a:rPr lang="en-US" altLang="bg-BG" sz="2200" dirty="0" smtClean="0">
                <a:latin typeface="+mj-lt"/>
              </a:rPr>
              <a:t>n-</a:t>
            </a:r>
            <a:r>
              <a:rPr lang="bg-BG" altLang="bg-BG" sz="2200" dirty="0" smtClean="0">
                <a:latin typeface="+mj-lt"/>
              </a:rPr>
              <a:t>променливи или аргументи.</a:t>
            </a:r>
            <a:r>
              <a:rPr lang="en-US" altLang="bg-BG" sz="2200" dirty="0" smtClean="0">
                <a:latin typeface="+mj-lt"/>
              </a:rPr>
              <a:t> </a:t>
            </a:r>
            <a:endParaRPr lang="en-GB" altLang="bg-BG" sz="2200" dirty="0" smtClean="0">
              <a:latin typeface="+mj-lt"/>
            </a:endParaRPr>
          </a:p>
          <a:p>
            <a:pPr marL="609600" indent="-609600" eaLnBrk="1" hangingPunct="1">
              <a:buFont typeface="Arial" pitchFamily="34" charset="0"/>
              <a:buNone/>
            </a:pPr>
            <a:endParaRPr lang="en-GB" altLang="bg-BG" sz="2200" dirty="0" smtClean="0">
              <a:latin typeface="+mj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kern="0" smtClean="0"/>
              <a:t>Функции</a:t>
            </a:r>
            <a:endParaRPr lang="bg-BG" kern="0" dirty="0"/>
          </a:p>
        </p:txBody>
      </p:sp>
    </p:spTree>
    <p:extLst>
      <p:ext uri="{BB962C8B-B14F-4D97-AF65-F5344CB8AC3E}">
        <p14:creationId xmlns:p14="http://schemas.microsoft.com/office/powerpoint/2010/main" val="1486776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altLang="bg-BG" cap="none" dirty="0" smtClean="0"/>
              <a:t>Теоретични понятия за функция</a:t>
            </a:r>
            <a:endParaRPr lang="en-US" altLang="bg-BG" cap="none" dirty="0" smtClean="0"/>
          </a:p>
        </p:txBody>
      </p:sp>
      <p:sp>
        <p:nvSpPr>
          <p:cNvPr id="136196" name="Rectangle 2"/>
          <p:cNvSpPr>
            <a:spLocks noGrp="1"/>
          </p:cNvSpPr>
          <p:nvPr>
            <p:ph type="body" idx="4294967295"/>
          </p:nvPr>
        </p:nvSpPr>
        <p:spPr>
          <a:xfrm>
            <a:off x="609601" y="1981200"/>
            <a:ext cx="7924800" cy="4400550"/>
          </a:xfrm>
        </p:spPr>
        <p:txBody>
          <a:bodyPr/>
          <a:lstStyle/>
          <a:p>
            <a:pPr algn="just" eaLnBrk="1" hangingPunct="1"/>
            <a:r>
              <a:rPr lang="bg-BG" altLang="bg-BG" sz="2200" dirty="0" smtClean="0">
                <a:latin typeface="+mj-lt"/>
              </a:rPr>
              <a:t>Всички елементи от дефиниционната област на една функция се появяват като първа координата на подредената двойка на функцията, но не всички елементи на кообластта се появяват като втора координата. </a:t>
            </a:r>
          </a:p>
          <a:p>
            <a:pPr eaLnBrk="1" hangingPunct="1"/>
            <a:r>
              <a:rPr lang="bg-BG" altLang="bg-BG" sz="2200" u="sng" dirty="0" smtClean="0">
                <a:latin typeface="+mj-lt"/>
              </a:rPr>
              <a:t>Дефиниция:</a:t>
            </a:r>
            <a:r>
              <a:rPr lang="en-US" altLang="bg-BG" sz="2200" dirty="0" smtClean="0">
                <a:latin typeface="+mj-lt"/>
              </a:rPr>
              <a:t>	</a:t>
            </a:r>
            <a:r>
              <a:rPr lang="bg-BG" altLang="bg-BG" sz="2200" dirty="0" smtClean="0">
                <a:latin typeface="+mj-lt"/>
              </a:rPr>
              <a:t>За </a:t>
            </a:r>
            <a:r>
              <a:rPr lang="en-US" altLang="bg-BG" sz="2200" dirty="0" smtClean="0">
                <a:latin typeface="+mj-lt"/>
              </a:rPr>
              <a:t>f: A 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200" dirty="0" smtClean="0">
                <a:latin typeface="+mj-lt"/>
              </a:rPr>
              <a:t>B</a:t>
            </a:r>
            <a:r>
              <a:rPr lang="bg-BG" altLang="bg-BG" sz="2200" dirty="0" smtClean="0">
                <a:latin typeface="+mj-lt"/>
              </a:rPr>
              <a:t> </a:t>
            </a:r>
            <a:r>
              <a:rPr lang="bg-BG" altLang="bg-BG" sz="2200" b="1" i="1" dirty="0" smtClean="0">
                <a:latin typeface="+mj-lt"/>
              </a:rPr>
              <a:t>рангът</a:t>
            </a:r>
            <a:r>
              <a:rPr lang="bg-BG" altLang="bg-BG" sz="2200" dirty="0" smtClean="0">
                <a:latin typeface="+mj-lt"/>
              </a:rPr>
              <a:t> на функцията е: </a:t>
            </a:r>
            <a:r>
              <a:rPr lang="en-US" altLang="bg-BG" sz="2200" dirty="0" smtClean="0">
                <a:latin typeface="+mj-lt"/>
              </a:rPr>
              <a:t>range(f)={b</a:t>
            </a:r>
            <a:r>
              <a:rPr lang="bg-BG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200" dirty="0" smtClean="0">
                <a:latin typeface="+mj-lt"/>
              </a:rPr>
              <a:t>B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r>
              <a:rPr lang="bg-BG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bg-BG" sz="2200" dirty="0" smtClean="0">
                <a:latin typeface="+mj-lt"/>
              </a:rPr>
              <a:t>a</a:t>
            </a:r>
            <a:r>
              <a:rPr lang="bg-BG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200" dirty="0" smtClean="0">
                <a:latin typeface="+mj-lt"/>
              </a:rPr>
              <a:t>A:(a,b)</a:t>
            </a:r>
            <a:r>
              <a:rPr lang="bg-BG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200" dirty="0" smtClean="0">
                <a:latin typeface="+mj-lt"/>
              </a:rPr>
              <a:t> f} </a:t>
            </a:r>
            <a:r>
              <a:rPr lang="bg-BG" altLang="bg-BG" sz="2200" dirty="0" smtClean="0">
                <a:latin typeface="+mj-lt"/>
              </a:rPr>
              <a:t>или  </a:t>
            </a:r>
            <a:r>
              <a:rPr lang="en-US" altLang="bg-BG" sz="2200" dirty="0" smtClean="0">
                <a:latin typeface="+mj-lt"/>
              </a:rPr>
              <a:t>range(f)={f(a)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a </a:t>
            </a:r>
            <a:r>
              <a:rPr lang="bg-BG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 A</a:t>
            </a:r>
            <a:r>
              <a:rPr lang="en-US" altLang="bg-BG" sz="2200" dirty="0" smtClean="0">
                <a:latin typeface="+mj-lt"/>
              </a:rPr>
              <a:t>}</a:t>
            </a:r>
            <a:endParaRPr lang="bg-BG" altLang="bg-BG" sz="2200" dirty="0">
              <a:latin typeface="+mj-lt"/>
            </a:endParaRPr>
          </a:p>
          <a:p>
            <a:pPr eaLnBrk="1" hangingPunct="1"/>
            <a:r>
              <a:rPr lang="bg-BG" altLang="bg-BG" sz="2200" dirty="0" smtClean="0">
                <a:latin typeface="+mj-lt"/>
              </a:rPr>
              <a:t>С други думи рангът на една функция е подмножество на множеството на стойности на тази на функцията.</a:t>
            </a:r>
            <a:endParaRPr lang="en-GB" altLang="bg-BG" sz="2200" dirty="0" smtClean="0">
              <a:latin typeface="+mj-lt"/>
            </a:endParaRPr>
          </a:p>
          <a:p>
            <a:pPr eaLnBrk="1" hangingPunct="1"/>
            <a:endParaRPr lang="bg-BG" altLang="bg-BG" sz="2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1151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53" y="609600"/>
            <a:ext cx="8229600" cy="685800"/>
          </a:xfrm>
        </p:spPr>
        <p:txBody>
          <a:bodyPr>
            <a:noAutofit/>
          </a:bodyPr>
          <a:lstStyle/>
          <a:p>
            <a:r>
              <a:rPr lang="bg-BG" dirty="0" smtClean="0"/>
              <a:t>Видове функции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76800" y="2502024"/>
            <a:ext cx="1440160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5524872" y="271730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5956920" y="2861320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5164832" y="300533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5308848" y="3221360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5668888" y="336537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7325072" y="2573288"/>
            <a:ext cx="1224136" cy="100811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7685112" y="27173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7973144" y="30053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7541096" y="3221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7973144" y="33653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8" name="Curved Connector 17"/>
          <p:cNvCxnSpPr>
            <a:stCxn id="6" idx="6"/>
            <a:endCxn id="12" idx="1"/>
          </p:cNvCxnSpPr>
          <p:nvPr/>
        </p:nvCxnSpPr>
        <p:spPr>
          <a:xfrm flipV="1">
            <a:off x="5668888" y="2738395"/>
            <a:ext cx="2037315" cy="50917"/>
          </a:xfrm>
          <a:prstGeom prst="curvedConnector4">
            <a:avLst>
              <a:gd name="adj1" fmla="val 49482"/>
              <a:gd name="adj2" fmla="val 59038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6"/>
            <a:endCxn id="12" idx="2"/>
          </p:cNvCxnSpPr>
          <p:nvPr/>
        </p:nvCxnSpPr>
        <p:spPr>
          <a:xfrm flipV="1">
            <a:off x="6100936" y="2789312"/>
            <a:ext cx="1584176" cy="14401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6"/>
            <a:endCxn id="14" idx="2"/>
          </p:cNvCxnSpPr>
          <p:nvPr/>
        </p:nvCxnSpPr>
        <p:spPr>
          <a:xfrm>
            <a:off x="5308848" y="3077344"/>
            <a:ext cx="2664296" cy="1270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6"/>
          </p:cNvCxnSpPr>
          <p:nvPr/>
        </p:nvCxnSpPr>
        <p:spPr>
          <a:xfrm>
            <a:off x="5452864" y="3293368"/>
            <a:ext cx="2088232" cy="1270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4"/>
            <a:endCxn id="16" idx="2"/>
          </p:cNvCxnSpPr>
          <p:nvPr/>
        </p:nvCxnSpPr>
        <p:spPr>
          <a:xfrm rot="5400000" flipH="1" flipV="1">
            <a:off x="6821016" y="2357264"/>
            <a:ext cx="72008" cy="2232248"/>
          </a:xfrm>
          <a:prstGeom prst="curvedConnector4">
            <a:avLst>
              <a:gd name="adj1" fmla="val -317465"/>
              <a:gd name="adj2" fmla="val 516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800600" y="4325888"/>
            <a:ext cx="1440160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5448672" y="446990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Oval 35"/>
          <p:cNvSpPr/>
          <p:nvPr/>
        </p:nvSpPr>
        <p:spPr>
          <a:xfrm>
            <a:off x="5088632" y="475793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Oval 36"/>
          <p:cNvSpPr/>
          <p:nvPr/>
        </p:nvSpPr>
        <p:spPr>
          <a:xfrm>
            <a:off x="5232648" y="4973960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Oval 37"/>
          <p:cNvSpPr/>
          <p:nvPr/>
        </p:nvSpPr>
        <p:spPr>
          <a:xfrm>
            <a:off x="5592688" y="511797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Oval 38"/>
          <p:cNvSpPr/>
          <p:nvPr/>
        </p:nvSpPr>
        <p:spPr>
          <a:xfrm>
            <a:off x="7248872" y="4325888"/>
            <a:ext cx="1224136" cy="100811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Oval 39"/>
          <p:cNvSpPr/>
          <p:nvPr/>
        </p:nvSpPr>
        <p:spPr>
          <a:xfrm>
            <a:off x="7608912" y="4469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Oval 40"/>
          <p:cNvSpPr/>
          <p:nvPr/>
        </p:nvSpPr>
        <p:spPr>
          <a:xfrm>
            <a:off x="7968952" y="47579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Oval 41"/>
          <p:cNvSpPr/>
          <p:nvPr/>
        </p:nvSpPr>
        <p:spPr>
          <a:xfrm>
            <a:off x="7320880" y="47579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Oval 42"/>
          <p:cNvSpPr/>
          <p:nvPr/>
        </p:nvSpPr>
        <p:spPr>
          <a:xfrm>
            <a:off x="7464896" y="4973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Oval 43"/>
          <p:cNvSpPr/>
          <p:nvPr/>
        </p:nvSpPr>
        <p:spPr>
          <a:xfrm>
            <a:off x="7896944" y="5117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5" name="Curved Connector 44"/>
          <p:cNvCxnSpPr>
            <a:stCxn id="34" idx="6"/>
            <a:endCxn id="40" idx="1"/>
          </p:cNvCxnSpPr>
          <p:nvPr/>
        </p:nvCxnSpPr>
        <p:spPr>
          <a:xfrm flipV="1">
            <a:off x="5592688" y="4490995"/>
            <a:ext cx="2037315" cy="50917"/>
          </a:xfrm>
          <a:prstGeom prst="curvedConnector4">
            <a:avLst>
              <a:gd name="adj1" fmla="val 49482"/>
              <a:gd name="adj2" fmla="val 590388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6" idx="6"/>
            <a:endCxn id="42" idx="2"/>
          </p:cNvCxnSpPr>
          <p:nvPr/>
        </p:nvCxnSpPr>
        <p:spPr>
          <a:xfrm>
            <a:off x="5232648" y="4829944"/>
            <a:ext cx="2088232" cy="12700"/>
          </a:xfrm>
          <a:prstGeom prst="curvedConnector3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6"/>
          </p:cNvCxnSpPr>
          <p:nvPr/>
        </p:nvCxnSpPr>
        <p:spPr>
          <a:xfrm>
            <a:off x="5376664" y="5045968"/>
            <a:ext cx="2088232" cy="12700"/>
          </a:xfrm>
          <a:prstGeom prst="curvedConnector3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8" idx="4"/>
            <a:endCxn id="44" idx="2"/>
          </p:cNvCxnSpPr>
          <p:nvPr/>
        </p:nvCxnSpPr>
        <p:spPr>
          <a:xfrm rot="5400000" flipH="1" flipV="1">
            <a:off x="6744816" y="4109864"/>
            <a:ext cx="72008" cy="2232248"/>
          </a:xfrm>
          <a:prstGeom prst="curvedConnector4">
            <a:avLst>
              <a:gd name="adj1" fmla="val -317465"/>
              <a:gd name="adj2" fmla="val 516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24136" y="1985796"/>
                <a:ext cx="54047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2000" dirty="0" smtClean="0">
                    <a:solidFill>
                      <a:schemeClr val="tx1"/>
                    </a:solidFill>
                    <a:latin typeface="+mj-lt"/>
                  </a:rPr>
                  <a:t>Една функция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</a:rPr>
                  <a:t>f: 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+mj-lt"/>
                  </a:rPr>
                  <a:t> N </a:t>
                </a:r>
                <a:r>
                  <a:rPr lang="bg-BG" sz="2000" dirty="0" smtClean="0">
                    <a:solidFill>
                      <a:schemeClr val="tx1"/>
                    </a:solidFill>
                    <a:latin typeface="+mj-lt"/>
                  </a:rPr>
                  <a:t>се нарича:</a:t>
                </a:r>
                <a:endParaRPr lang="bg-BG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36" y="1985796"/>
                <a:ext cx="5404792" cy="400110"/>
              </a:xfrm>
              <a:prstGeom prst="rect">
                <a:avLst/>
              </a:prstGeom>
              <a:blipFill>
                <a:blip r:embed="rId2"/>
                <a:stretch>
                  <a:fillRect l="-112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46395" y="2704237"/>
                <a:ext cx="4040696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bg-BG" dirty="0" err="1" smtClean="0">
                    <a:solidFill>
                      <a:srgbClr val="C00000"/>
                    </a:solidFill>
                    <a:latin typeface="+mj-lt"/>
                    <a:cs typeface="Calibri Light" panose="020F0302020204030204" pitchFamily="34" charset="0"/>
                  </a:rPr>
                  <a:t>Сюрекция</a:t>
                </a:r>
                <a:r>
                  <a:rPr lang="bg-BG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: ако за вс</a:t>
                </a:r>
                <a:r>
                  <a:rPr lang="bg-BG" dirty="0" smtClean="0">
                    <a:latin typeface="+mj-lt"/>
                    <a:cs typeface="Calibri Light" panose="020F0302020204030204" pitchFamily="34" charset="0"/>
                  </a:rPr>
                  <a:t>ички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 N </a:t>
                </a:r>
                <a:r>
                  <a:rPr lang="bg-BG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съществува </a:t>
                </a:r>
                <a:r>
                  <a:rPr lang="en-US" dirty="0" smtClean="0">
                    <a:latin typeface="+mj-lt"/>
                    <a:cs typeface="Calibri Light" panose="020F0302020204030204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+mj-lt"/>
                    <a:cs typeface="Calibri Light" panose="020F0302020204030204" pitchFamily="34" charset="0"/>
                  </a:rPr>
                  <a:t> </a:t>
                </a:r>
                <a:r>
                  <a:rPr lang="en-US" dirty="0" smtClean="0">
                    <a:latin typeface="+mj-lt"/>
                    <a:cs typeface="Calibri Light" panose="020F0302020204030204" pitchFamily="34" charset="0"/>
                  </a:rPr>
                  <a:t>M</a:t>
                </a:r>
                <a:r>
                  <a:rPr lang="bg-BG" dirty="0" smtClean="0">
                    <a:latin typeface="+mj-lt"/>
                    <a:cs typeface="Calibri Light" panose="020F0302020204030204" pitchFamily="34" charset="0"/>
                  </a:rPr>
                  <a:t>, така че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f(x)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bg-BG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y</a:t>
                </a:r>
                <a:endParaRPr lang="bg-BG" dirty="0" smtClean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endParaRPr>
              </a:p>
              <a:p>
                <a:r>
                  <a:rPr lang="bg-BG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Т.е. всеки елемент от </a:t>
                </a:r>
                <a:r>
                  <a:rPr lang="en-US" dirty="0">
                    <a:latin typeface="+mj-lt"/>
                    <a:cs typeface="Calibri Light" panose="020F0302020204030204" pitchFamily="34" charset="0"/>
                  </a:rPr>
                  <a:t>N</a:t>
                </a:r>
                <a:r>
                  <a:rPr lang="bg-BG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 е </a:t>
                </a:r>
                <a:r>
                  <a:rPr lang="bg-BG" dirty="0" smtClean="0">
                    <a:latin typeface="+mj-lt"/>
                    <a:cs typeface="Calibri Light" panose="020F0302020204030204" pitchFamily="34" charset="0"/>
                  </a:rPr>
                  <a:t>изображение</a:t>
                </a:r>
                <a:r>
                  <a:rPr lang="bg-BG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 на един или повече елементи от М.</a:t>
                </a:r>
                <a:endParaRPr lang="bg-BG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95" y="2704237"/>
                <a:ext cx="4040696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1207" t="-2066" b="-578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82960" y="4615661"/>
                <a:ext cx="386524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bg-BG" dirty="0" err="1" smtClean="0">
                    <a:solidFill>
                      <a:srgbClr val="C00000"/>
                    </a:solidFill>
                    <a:latin typeface="+mj-lt"/>
                    <a:cs typeface="Calibri Light" panose="020F0302020204030204" pitchFamily="34" charset="0"/>
                  </a:rPr>
                  <a:t>Инекция</a:t>
                </a:r>
                <a:r>
                  <a:rPr lang="bg-BG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: ако от </a:t>
                </a:r>
                <a:r>
                  <a:rPr lang="en-US" dirty="0" smtClean="0">
                    <a:latin typeface="+mj-lt"/>
                    <a:cs typeface="Calibri Light" panose="020F0302020204030204" pitchFamily="34" charset="0"/>
                  </a:rPr>
                  <a:t>f(x)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f(y) </a:t>
                </a:r>
                <a:r>
                  <a:rPr lang="bg-BG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винаги следва, че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bg-BG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y</a:t>
                </a:r>
                <a:endParaRPr lang="bg-BG" dirty="0" smtClean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0" y="4615661"/>
                <a:ext cx="386524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260" t="-4717" r="-630" b="-1415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altLang="bg-BG" cap="none" dirty="0" smtClean="0"/>
              <a:t>Примери</a:t>
            </a:r>
            <a:endParaRPr lang="en-US" altLang="bg-BG" cap="none" dirty="0" smtClean="0"/>
          </a:p>
        </p:txBody>
      </p:sp>
      <p:sp>
        <p:nvSpPr>
          <p:cNvPr id="137220" name="Rectangle 2"/>
          <p:cNvSpPr>
            <a:spLocks noGrp="1"/>
          </p:cNvSpPr>
          <p:nvPr>
            <p:ph type="body" idx="4294967295"/>
          </p:nvPr>
        </p:nvSpPr>
        <p:spPr>
          <a:xfrm>
            <a:off x="611188" y="1981200"/>
            <a:ext cx="8001000" cy="5443538"/>
          </a:xfrm>
        </p:spPr>
        <p:txBody>
          <a:bodyPr/>
          <a:lstStyle/>
          <a:p>
            <a:pPr eaLnBrk="1" hangingPunct="1"/>
            <a:r>
              <a:rPr lang="bg-BG" altLang="bg-BG" sz="2400" u="sng" dirty="0" smtClean="0">
                <a:latin typeface="+mj-lt"/>
              </a:rPr>
              <a:t>Пример 1:</a:t>
            </a:r>
            <a:r>
              <a:rPr lang="bg-BG" altLang="bg-BG" sz="2400" dirty="0" smtClean="0">
                <a:latin typeface="+mj-lt"/>
              </a:rPr>
              <a:t>  </a:t>
            </a:r>
            <a:r>
              <a:rPr lang="en-US" altLang="bg-BG" sz="2400" dirty="0" smtClean="0">
                <a:latin typeface="+mj-lt"/>
              </a:rPr>
              <a:t>f:R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400" dirty="0" smtClean="0">
                <a:latin typeface="+mj-lt"/>
              </a:rPr>
              <a:t> R, f(x)=x</a:t>
            </a:r>
            <a:r>
              <a:rPr lang="en-US" altLang="bg-BG" sz="2400" baseline="30000" dirty="0" smtClean="0">
                <a:latin typeface="+mj-lt"/>
              </a:rPr>
              <a:t>2 </a:t>
            </a:r>
            <a:r>
              <a:rPr lang="bg-BG" altLang="bg-BG" sz="2400" dirty="0" smtClean="0">
                <a:latin typeface="+mj-lt"/>
              </a:rPr>
              <a:t>,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bg-BG" altLang="bg-BG" sz="2400" dirty="0" smtClean="0">
                <a:latin typeface="+mj-lt"/>
              </a:rPr>
              <a:t>х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bg-BG" altLang="bg-BG" sz="2400" dirty="0" smtClean="0">
                <a:latin typeface="+mj-lt"/>
              </a:rPr>
              <a:t> </a:t>
            </a:r>
            <a:r>
              <a:rPr lang="en-US" altLang="bg-BG" sz="2400" dirty="0" smtClean="0">
                <a:latin typeface="+mj-lt"/>
              </a:rPr>
              <a:t>R</a:t>
            </a:r>
            <a:r>
              <a:rPr lang="bg-BG" altLang="bg-BG" sz="2400" dirty="0" smtClean="0">
                <a:latin typeface="+mj-lt"/>
              </a:rPr>
              <a:t> не е сюрекция, защото рангът на функцията е множеството на реалните неотрицател-ни числа. Ако, обаче, я запишем така:</a:t>
            </a:r>
          </a:p>
          <a:p>
            <a:pPr eaLnBrk="1" hangingPunct="1">
              <a:buFont typeface="Arial" pitchFamily="34" charset="0"/>
              <a:buNone/>
            </a:pPr>
            <a:r>
              <a:rPr lang="bg-BG" altLang="bg-BG" sz="2400" dirty="0" smtClean="0">
                <a:latin typeface="+mj-lt"/>
              </a:rPr>
              <a:t>	 </a:t>
            </a:r>
            <a:r>
              <a:rPr lang="en-US" altLang="bg-BG" sz="2400" dirty="0" smtClean="0">
                <a:latin typeface="+mj-lt"/>
              </a:rPr>
              <a:t>f:R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400" dirty="0" smtClean="0">
                <a:latin typeface="+mj-lt"/>
              </a:rPr>
              <a:t> R</a:t>
            </a:r>
            <a:r>
              <a:rPr lang="bg-BG" altLang="bg-BG" sz="2400" dirty="0" smtClean="0">
                <a:latin typeface="+mj-lt"/>
              </a:rPr>
              <a:t>+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</a:t>
            </a:r>
            <a:r>
              <a:rPr lang="en-GB" altLang="bg-BG" sz="2400" dirty="0" smtClean="0">
                <a:latin typeface="+mj-lt"/>
              </a:rPr>
              <a:t> </a:t>
            </a:r>
            <a:r>
              <a:rPr lang="en-US" altLang="bg-BG" sz="2400" dirty="0" smtClean="0">
                <a:latin typeface="+mj-lt"/>
              </a:rPr>
              <a:t>{0}</a:t>
            </a:r>
            <a:r>
              <a:rPr lang="bg-BG" altLang="bg-BG" sz="2400" dirty="0" smtClean="0">
                <a:latin typeface="+mj-lt"/>
              </a:rPr>
              <a:t>, тогава тя е сюрекция.</a:t>
            </a:r>
          </a:p>
          <a:p>
            <a:pPr eaLnBrk="1" hangingPunct="1">
              <a:buFont typeface="Arial" pitchFamily="34" charset="0"/>
              <a:buNone/>
            </a:pPr>
            <a:endParaRPr lang="bg-BG" altLang="bg-BG" sz="240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bg-BG" altLang="bg-BG" sz="2400" u="sng" dirty="0" smtClean="0">
                <a:latin typeface="+mj-lt"/>
              </a:rPr>
              <a:t>Пример 2:</a:t>
            </a:r>
            <a:r>
              <a:rPr lang="bg-BG" altLang="bg-BG" sz="2400" dirty="0" smtClean="0">
                <a:latin typeface="+mj-lt"/>
              </a:rPr>
              <a:t>  </a:t>
            </a:r>
            <a:r>
              <a:rPr lang="en-US" altLang="bg-BG" sz="2400" dirty="0">
                <a:latin typeface="+mj-lt"/>
              </a:rPr>
              <a:t>f:R</a:t>
            </a:r>
            <a:r>
              <a:rPr lang="en-US" altLang="bg-BG" sz="2400" dirty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400" dirty="0">
                <a:latin typeface="+mj-lt"/>
              </a:rPr>
              <a:t> R, f(x)=x</a:t>
            </a:r>
            <a:r>
              <a:rPr lang="en-US" altLang="bg-BG" sz="2400" baseline="30000" dirty="0">
                <a:latin typeface="+mj-lt"/>
              </a:rPr>
              <a:t>2 </a:t>
            </a:r>
            <a:r>
              <a:rPr lang="bg-BG" altLang="bg-BG" sz="2400" dirty="0">
                <a:latin typeface="+mj-lt"/>
              </a:rPr>
              <a:t>, </a:t>
            </a:r>
            <a:r>
              <a:rPr lang="bg-BG" altLang="bg-BG" sz="2400" dirty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bg-BG" altLang="bg-BG" sz="2400" dirty="0">
                <a:latin typeface="+mj-lt"/>
              </a:rPr>
              <a:t>х </a:t>
            </a:r>
            <a:r>
              <a:rPr lang="bg-BG" altLang="bg-BG" sz="2400" dirty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bg-BG" altLang="bg-BG" sz="2400" dirty="0">
                <a:latin typeface="+mj-lt"/>
              </a:rPr>
              <a:t> </a:t>
            </a:r>
            <a:r>
              <a:rPr lang="en-US" altLang="bg-BG" sz="2400" dirty="0">
                <a:latin typeface="+mj-lt"/>
              </a:rPr>
              <a:t>R</a:t>
            </a:r>
            <a:r>
              <a:rPr lang="bg-BG" altLang="bg-BG" sz="2400" dirty="0">
                <a:latin typeface="+mj-lt"/>
              </a:rPr>
              <a:t> не е инекция, защото </a:t>
            </a:r>
            <a:r>
              <a:rPr lang="en-US" altLang="bg-BG" sz="2400" dirty="0">
                <a:latin typeface="+mj-lt"/>
              </a:rPr>
              <a:t>f(5)=25; f(-5)=25.</a:t>
            </a:r>
          </a:p>
          <a:p>
            <a:pPr>
              <a:lnSpc>
                <a:spcPct val="90000"/>
              </a:lnSpc>
              <a:buNone/>
            </a:pPr>
            <a:r>
              <a:rPr lang="en-US" altLang="bg-BG" sz="2400" dirty="0">
                <a:latin typeface="+mj-lt"/>
              </a:rPr>
              <a:t>	(5 </a:t>
            </a:r>
            <a:r>
              <a:rPr lang="bg-BG" altLang="bg-BG" sz="2400" dirty="0">
                <a:latin typeface="+mj-lt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bg-BG" sz="2400" dirty="0">
                <a:latin typeface="+mj-lt"/>
                <a:cs typeface="Times New Roman" pitchFamily="18" charset="0"/>
                <a:sym typeface="Symbol" pitchFamily="18" charset="2"/>
              </a:rPr>
              <a:t>-5,a 25=25</a:t>
            </a:r>
            <a:r>
              <a:rPr lang="en-US" altLang="bg-BG" sz="2400" dirty="0">
                <a:latin typeface="+mj-lt"/>
              </a:rPr>
              <a:t>)</a:t>
            </a:r>
            <a:endParaRPr lang="en-GB" altLang="bg-BG" sz="2400" dirty="0">
              <a:latin typeface="+mj-lt"/>
            </a:endParaRPr>
          </a:p>
          <a:p>
            <a:pPr eaLnBrk="1" hangingPunct="1">
              <a:buFont typeface="Arial" pitchFamily="34" charset="0"/>
              <a:buNone/>
            </a:pPr>
            <a:endParaRPr lang="en-GB" altLang="bg-BG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0637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228600"/>
          </a:xfrm>
        </p:spPr>
        <p:txBody>
          <a:bodyPr>
            <a:noAutofit/>
          </a:bodyPr>
          <a:lstStyle/>
          <a:p>
            <a:r>
              <a:rPr lang="bg-BG" dirty="0" smtClean="0"/>
              <a:t>Видове функции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447764" y="3886200"/>
            <a:ext cx="1770310" cy="1295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Oval 50"/>
          <p:cNvSpPr/>
          <p:nvPr/>
        </p:nvSpPr>
        <p:spPr>
          <a:xfrm>
            <a:off x="3095835" y="4139691"/>
            <a:ext cx="177031" cy="185057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Oval 52"/>
          <p:cNvSpPr/>
          <p:nvPr/>
        </p:nvSpPr>
        <p:spPr>
          <a:xfrm>
            <a:off x="2735795" y="4427723"/>
            <a:ext cx="177031" cy="185057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2879811" y="4643747"/>
            <a:ext cx="177031" cy="185057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Oval 54"/>
          <p:cNvSpPr/>
          <p:nvPr/>
        </p:nvSpPr>
        <p:spPr>
          <a:xfrm>
            <a:off x="3239851" y="4787763"/>
            <a:ext cx="177031" cy="185057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Oval 55"/>
          <p:cNvSpPr/>
          <p:nvPr/>
        </p:nvSpPr>
        <p:spPr>
          <a:xfrm>
            <a:off x="4896036" y="3886200"/>
            <a:ext cx="1504764" cy="1295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Oval 56"/>
          <p:cNvSpPr/>
          <p:nvPr/>
        </p:nvSpPr>
        <p:spPr>
          <a:xfrm>
            <a:off x="5256075" y="4139691"/>
            <a:ext cx="177031" cy="1850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Oval 57"/>
          <p:cNvSpPr/>
          <p:nvPr/>
        </p:nvSpPr>
        <p:spPr>
          <a:xfrm>
            <a:off x="5400091" y="4427723"/>
            <a:ext cx="177031" cy="1850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Oval 59"/>
          <p:cNvSpPr/>
          <p:nvPr/>
        </p:nvSpPr>
        <p:spPr>
          <a:xfrm>
            <a:off x="5112059" y="4643747"/>
            <a:ext cx="177031" cy="1850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Oval 60"/>
          <p:cNvSpPr/>
          <p:nvPr/>
        </p:nvSpPr>
        <p:spPr>
          <a:xfrm>
            <a:off x="5544107" y="4787763"/>
            <a:ext cx="177031" cy="1850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2" name="Curved Connector 61"/>
          <p:cNvCxnSpPr>
            <a:stCxn id="51" idx="6"/>
            <a:endCxn id="57" idx="1"/>
          </p:cNvCxnSpPr>
          <p:nvPr/>
        </p:nvCxnSpPr>
        <p:spPr>
          <a:xfrm flipV="1">
            <a:off x="3272866" y="4166792"/>
            <a:ext cx="2009135" cy="65428"/>
          </a:xfrm>
          <a:prstGeom prst="curvedConnector4">
            <a:avLst>
              <a:gd name="adj1" fmla="val 49355"/>
              <a:gd name="adj2" fmla="val 490813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6"/>
            <a:endCxn id="58" idx="2"/>
          </p:cNvCxnSpPr>
          <p:nvPr/>
        </p:nvCxnSpPr>
        <p:spPr>
          <a:xfrm>
            <a:off x="2912826" y="4520252"/>
            <a:ext cx="2487265" cy="12700"/>
          </a:xfrm>
          <a:prstGeom prst="curvedConnector3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4" idx="6"/>
          </p:cNvCxnSpPr>
          <p:nvPr/>
        </p:nvCxnSpPr>
        <p:spPr>
          <a:xfrm>
            <a:off x="3056842" y="4736276"/>
            <a:ext cx="2055218" cy="10426"/>
          </a:xfrm>
          <a:prstGeom prst="curvedConnector3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55" idx="4"/>
            <a:endCxn id="61" idx="2"/>
          </p:cNvCxnSpPr>
          <p:nvPr/>
        </p:nvCxnSpPr>
        <p:spPr>
          <a:xfrm rot="5400000" flipH="1" flipV="1">
            <a:off x="4389973" y="3818686"/>
            <a:ext cx="92528" cy="2215740"/>
          </a:xfrm>
          <a:prstGeom prst="curvedConnector4">
            <a:avLst>
              <a:gd name="adj1" fmla="val -247060"/>
              <a:gd name="adj2" fmla="val 51997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37772" y="2101056"/>
            <a:ext cx="691082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bg-BG" sz="2000" dirty="0" err="1" smtClean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Биекция</a:t>
            </a:r>
            <a:r>
              <a:rPr lang="bg-BG" sz="2000" dirty="0" smtClean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: ако </a:t>
            </a:r>
            <a:r>
              <a:rPr lang="en-US" sz="2000" dirty="0" smtClean="0">
                <a:latin typeface="+mj-lt"/>
                <a:cs typeface="Calibri Light" panose="020F0302020204030204" pitchFamily="34" charset="0"/>
              </a:rPr>
              <a:t>f</a:t>
            </a:r>
            <a:r>
              <a:rPr lang="bg-BG" sz="2000" dirty="0" smtClean="0">
                <a:latin typeface="+mj-lt"/>
                <a:cs typeface="Calibri Light" panose="020F0302020204030204" pitchFamily="34" charset="0"/>
              </a:rPr>
              <a:t> е едновременно инекция и сюрекция, казваме, че е биекция.</a:t>
            </a:r>
          </a:p>
          <a:p>
            <a:r>
              <a:rPr lang="bg-BG" sz="2000" dirty="0" smtClean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Това е взаимно-еднозначно съответствие между елементите на дефиниционното и целевото множества </a:t>
            </a:r>
            <a:endParaRPr lang="bg-BG" sz="20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Теория на множествата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2513" y="2101498"/>
            <a:ext cx="17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latin typeface="+mj-lt"/>
              </a:rPr>
              <a:t>Дефиниции: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0742" y="2470830"/>
                <a:ext cx="764319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b="1" i="1" dirty="0" smtClean="0">
                    <a:latin typeface="+mj-lt"/>
                    <a:sym typeface="Symbol" panose="05050102010706020507" pitchFamily="18" charset="2"/>
                  </a:rPr>
                  <a:t>Еднакви множества: </a:t>
                </a:r>
              </a:p>
              <a:p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когато съдържат едни и същи елементи (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M</a:t>
                </a:r>
                <a:r>
                  <a:rPr lang="en-US" baseline="-25000" dirty="0" smtClean="0">
                    <a:latin typeface="+mj-lt"/>
                    <a:sym typeface="Symbol" panose="05050102010706020507" pitchFamily="18" charset="2"/>
                  </a:rPr>
                  <a:t>1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M</a:t>
                </a:r>
                <a:r>
                  <a:rPr lang="en-US" baseline="-25000" dirty="0" smtClean="0">
                    <a:latin typeface="+mj-lt"/>
                    <a:sym typeface="Symbol" panose="05050102010706020507" pitchFamily="18" charset="2"/>
                  </a:rPr>
                  <a:t>2</a:t>
                </a:r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)</a:t>
                </a:r>
              </a:p>
              <a:p>
                <a:endParaRPr lang="bg-BG" dirty="0" smtClean="0">
                  <a:latin typeface="+mj-lt"/>
                  <a:sym typeface="Symbol" panose="05050102010706020507" pitchFamily="18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b="1" dirty="0">
                    <a:sym typeface="Symbol" panose="05050102010706020507" pitchFamily="18" charset="2"/>
                  </a:rPr>
                  <a:t>Различни множества:</a:t>
                </a:r>
                <a:r>
                  <a:rPr lang="bg-BG" dirty="0">
                    <a:sym typeface="Symbol" panose="05050102010706020507" pitchFamily="18" charset="2"/>
                  </a:rPr>
                  <a:t> </a:t>
                </a:r>
                <a:endParaRPr lang="bg-BG" dirty="0" smtClean="0">
                  <a:sym typeface="Symbol" panose="05050102010706020507" pitchFamily="18" charset="2"/>
                </a:endParaRPr>
              </a:p>
              <a:p>
                <a:r>
                  <a:rPr lang="bg-BG" dirty="0" smtClean="0">
                    <a:sym typeface="Symbol" panose="05050102010706020507" pitchFamily="18" charset="2"/>
                  </a:rPr>
                  <a:t>Когато съществува </a:t>
                </a:r>
                <a:r>
                  <a:rPr lang="bg-BG" dirty="0">
                    <a:sym typeface="Symbol" panose="05050102010706020507" pitchFamily="18" charset="2"/>
                  </a:rPr>
                  <a:t>поне един елемент, който </a:t>
                </a:r>
                <a:r>
                  <a:rPr lang="bg-BG" dirty="0" smtClean="0">
                    <a:sym typeface="Symbol" panose="05050102010706020507" pitchFamily="18" charset="2"/>
                  </a:rPr>
                  <a:t>принадлежи та едното, но не </a:t>
                </a:r>
                <a:r>
                  <a:rPr lang="bg-BG" dirty="0">
                    <a:sym typeface="Symbol" panose="05050102010706020507" pitchFamily="18" charset="2"/>
                  </a:rPr>
                  <a:t>принадлежи на другото множество (</a:t>
                </a:r>
                <a:r>
                  <a:rPr lang="en-US" dirty="0">
                    <a:sym typeface="Symbol" panose="05050102010706020507" pitchFamily="18" charset="2"/>
                  </a:rPr>
                  <a:t>M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M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bg-BG" dirty="0">
                    <a:sym typeface="Symbol" panose="05050102010706020507" pitchFamily="18" charset="2"/>
                  </a:rPr>
                  <a:t>) </a:t>
                </a:r>
                <a:endParaRPr lang="bg-BG" dirty="0" smtClean="0">
                  <a:sym typeface="Symbol" panose="05050102010706020507" pitchFamily="18" charset="2"/>
                </a:endParaRPr>
              </a:p>
              <a:p>
                <a:endParaRPr lang="bg-BG" dirty="0" smtClean="0">
                  <a:sym typeface="Symbol" panose="05050102010706020507" pitchFamily="18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b="1" dirty="0">
                    <a:sym typeface="Symbol" panose="05050102010706020507" pitchFamily="18" charset="2"/>
                  </a:rPr>
                  <a:t>Повторяемост</a:t>
                </a:r>
                <a:r>
                  <a:rPr lang="en-US" dirty="0">
                    <a:sym typeface="Symbol" panose="05050102010706020507" pitchFamily="18" charset="2"/>
                  </a:rPr>
                  <a:t>: </a:t>
                </a:r>
                <a:endParaRPr lang="bg-BG" dirty="0" smtClean="0">
                  <a:sym typeface="Symbol" panose="05050102010706020507" pitchFamily="18" charset="2"/>
                </a:endParaRPr>
              </a:p>
              <a:p>
                <a:r>
                  <a:rPr lang="bg-BG" dirty="0" smtClean="0">
                    <a:sym typeface="Symbol" panose="05050102010706020507" pitchFamily="18" charset="2"/>
                  </a:rPr>
                  <a:t>Един </a:t>
                </a:r>
                <a:r>
                  <a:rPr lang="bg-BG" dirty="0">
                    <a:sym typeface="Symbol" panose="05050102010706020507" pitchFamily="18" charset="2"/>
                  </a:rPr>
                  <a:t>елемент не може да се повтаря в едно </a:t>
                </a:r>
                <a:r>
                  <a:rPr lang="bg-BG" dirty="0" smtClean="0">
                    <a:sym typeface="Symbol" panose="05050102010706020507" pitchFamily="18" charset="2"/>
                  </a:rPr>
                  <a:t>множество</a:t>
                </a:r>
              </a:p>
              <a:p>
                <a:endParaRPr lang="bg-BG" dirty="0" smtClean="0">
                  <a:sym typeface="Symbol" panose="05050102010706020507" pitchFamily="18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bg-BG" b="1" dirty="0">
                    <a:sym typeface="Symbol" panose="05050102010706020507" pitchFamily="18" charset="2"/>
                  </a:rPr>
                  <a:t>Наредба</a:t>
                </a:r>
                <a:r>
                  <a:rPr lang="en-US" b="1" dirty="0">
                    <a:sym typeface="Symbol" panose="05050102010706020507" pitchFamily="18" charset="2"/>
                  </a:rPr>
                  <a:t>: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endParaRPr lang="bg-BG" dirty="0" smtClean="0">
                  <a:sym typeface="Symbol" panose="05050102010706020507" pitchFamily="18" charset="2"/>
                </a:endParaRPr>
              </a:p>
              <a:p>
                <a:r>
                  <a:rPr lang="bg-BG" dirty="0" smtClean="0">
                    <a:sym typeface="Symbol" panose="05050102010706020507" pitchFamily="18" charset="2"/>
                  </a:rPr>
                  <a:t>Елементите </a:t>
                </a:r>
                <a:r>
                  <a:rPr lang="bg-BG" dirty="0">
                    <a:sym typeface="Symbol" panose="05050102010706020507" pitchFamily="18" charset="2"/>
                  </a:rPr>
                  <a:t>на едно множество не са </a:t>
                </a:r>
                <a:r>
                  <a:rPr lang="bg-BG" dirty="0" smtClean="0">
                    <a:sym typeface="Symbol" panose="05050102010706020507" pitchFamily="18" charset="2"/>
                  </a:rPr>
                  <a:t>подредени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2" y="2470830"/>
                <a:ext cx="7643192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638" t="-891" b="-19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altLang="bg-BG" cap="none" dirty="0" smtClean="0"/>
              <a:t>Операции върху функции</a:t>
            </a:r>
            <a:endParaRPr lang="en-US" altLang="bg-BG" cap="none" dirty="0" smtClean="0"/>
          </a:p>
        </p:txBody>
      </p:sp>
      <p:sp>
        <p:nvSpPr>
          <p:cNvPr id="140292" name="Rectangle 2"/>
          <p:cNvSpPr>
            <a:spLocks noGrp="1"/>
          </p:cNvSpPr>
          <p:nvPr>
            <p:ph type="body" idx="4294967295"/>
          </p:nvPr>
        </p:nvSpPr>
        <p:spPr>
          <a:xfrm>
            <a:off x="755650" y="1981199"/>
            <a:ext cx="7772400" cy="3886201"/>
          </a:xfrm>
        </p:spPr>
        <p:txBody>
          <a:bodyPr/>
          <a:lstStyle/>
          <a:p>
            <a:pPr marL="0" indent="17463" eaLnBrk="1" hangingPunct="1">
              <a:buFont typeface="Arial" pitchFamily="34" charset="0"/>
              <a:buNone/>
            </a:pPr>
            <a:r>
              <a:rPr lang="bg-BG" altLang="bg-BG" sz="2200" dirty="0" smtClean="0">
                <a:latin typeface="+mj-lt"/>
              </a:rPr>
              <a:t>Да въведем операции над функции, като в резултат получим отново функция, т.е. да вдигнем нивото на абстракция. Нека </a:t>
            </a:r>
            <a:r>
              <a:rPr lang="en-US" altLang="bg-BG" sz="2200" dirty="0" smtClean="0">
                <a:latin typeface="+mj-lt"/>
              </a:rPr>
              <a:t>f </a:t>
            </a:r>
            <a:r>
              <a:rPr lang="bg-BG" altLang="bg-BG" sz="2200" dirty="0" smtClean="0">
                <a:latin typeface="+mj-lt"/>
              </a:rPr>
              <a:t>и</a:t>
            </a:r>
            <a:r>
              <a:rPr lang="en-US" altLang="bg-BG" sz="2200" dirty="0" smtClean="0">
                <a:latin typeface="+mj-lt"/>
              </a:rPr>
              <a:t> g</a:t>
            </a:r>
            <a:r>
              <a:rPr lang="bg-BG" altLang="bg-BG" sz="2200" dirty="0" smtClean="0">
                <a:latin typeface="+mj-lt"/>
              </a:rPr>
              <a:t>: </a:t>
            </a:r>
            <a:r>
              <a:rPr lang="en-US" altLang="bg-BG" sz="2200" dirty="0" smtClean="0">
                <a:latin typeface="+mj-lt"/>
              </a:rPr>
              <a:t>A 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200" dirty="0" smtClean="0">
                <a:latin typeface="+mj-lt"/>
              </a:rPr>
              <a:t>B</a:t>
            </a:r>
            <a:r>
              <a:rPr lang="bg-BG" altLang="bg-BG" sz="2200" dirty="0" smtClean="0">
                <a:latin typeface="+mj-lt"/>
              </a:rPr>
              <a:t> са функции. Тогава: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bg-BG" altLang="bg-BG" sz="2200" b="1" i="1" dirty="0" smtClean="0">
                <a:latin typeface="+mj-lt"/>
              </a:rPr>
              <a:t>Сума</a:t>
            </a:r>
            <a:r>
              <a:rPr lang="bg-BG" altLang="bg-BG" sz="2200" dirty="0" smtClean="0">
                <a:latin typeface="+mj-lt"/>
              </a:rPr>
              <a:t> (по елементи) </a:t>
            </a:r>
            <a:r>
              <a:rPr lang="en-US" altLang="bg-BG" sz="2200" dirty="0" err="1" smtClean="0">
                <a:latin typeface="+mj-lt"/>
              </a:rPr>
              <a:t>f+g</a:t>
            </a:r>
            <a:r>
              <a:rPr lang="en-US" altLang="bg-BG" sz="2200" dirty="0" smtClean="0">
                <a:latin typeface="+mj-lt"/>
              </a:rPr>
              <a:t>=s </a:t>
            </a:r>
            <a:r>
              <a:rPr lang="bg-BG" altLang="bg-BG" sz="2200" dirty="0" smtClean="0">
                <a:latin typeface="+mj-lt"/>
              </a:rPr>
              <a:t>е функция, която за </a:t>
            </a:r>
            <a:r>
              <a:rPr lang="bg-BG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bg-BG" sz="2200" dirty="0" smtClean="0">
                <a:latin typeface="+mj-lt"/>
              </a:rPr>
              <a:t>x</a:t>
            </a:r>
            <a:r>
              <a:rPr lang="bg-BG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bg-BG" sz="2200" dirty="0" smtClean="0">
                <a:latin typeface="+mj-lt"/>
              </a:rPr>
              <a:t>: s(x)=f(x)+g(x).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bg-BG" altLang="bg-BG" sz="2200" b="1" i="1" dirty="0" smtClean="0">
                <a:latin typeface="+mj-lt"/>
              </a:rPr>
              <a:t>Произведение </a:t>
            </a:r>
            <a:r>
              <a:rPr lang="bg-BG" altLang="bg-BG" sz="2200" dirty="0" smtClean="0">
                <a:latin typeface="+mj-lt"/>
              </a:rPr>
              <a:t>(по елементи) </a:t>
            </a:r>
            <a:r>
              <a:rPr lang="en-US" altLang="bg-BG" sz="2200" dirty="0" smtClean="0">
                <a:latin typeface="+mj-lt"/>
              </a:rPr>
              <a:t>f</a:t>
            </a:r>
            <a:r>
              <a:rPr lang="bg-BG" altLang="bg-BG" sz="2200" dirty="0" smtClean="0">
                <a:latin typeface="+mj-lt"/>
              </a:rPr>
              <a:t>.</a:t>
            </a:r>
            <a:r>
              <a:rPr lang="en-US" altLang="bg-BG" sz="2200" dirty="0" smtClean="0">
                <a:latin typeface="+mj-lt"/>
              </a:rPr>
              <a:t>g=</a:t>
            </a:r>
            <a:r>
              <a:rPr lang="bg-BG" altLang="bg-BG" sz="2200" dirty="0" smtClean="0">
                <a:latin typeface="+mj-lt"/>
              </a:rPr>
              <a:t>р</a:t>
            </a:r>
            <a:r>
              <a:rPr lang="en-US" altLang="bg-BG" sz="2200" dirty="0" smtClean="0">
                <a:latin typeface="+mj-lt"/>
              </a:rPr>
              <a:t> </a:t>
            </a:r>
            <a:r>
              <a:rPr lang="bg-BG" altLang="bg-BG" sz="2200" dirty="0" smtClean="0">
                <a:latin typeface="+mj-lt"/>
              </a:rPr>
              <a:t>е функция, която за </a:t>
            </a:r>
            <a:r>
              <a:rPr lang="bg-BG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bg-BG" sz="2200" dirty="0" smtClean="0">
                <a:latin typeface="+mj-lt"/>
              </a:rPr>
              <a:t>x</a:t>
            </a:r>
            <a:r>
              <a:rPr lang="bg-BG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bg-BG" sz="2200" dirty="0" smtClean="0">
                <a:latin typeface="+mj-lt"/>
              </a:rPr>
              <a:t>: </a:t>
            </a:r>
            <a:r>
              <a:rPr lang="bg-BG" altLang="bg-BG" sz="2200" dirty="0" smtClean="0">
                <a:latin typeface="+mj-lt"/>
              </a:rPr>
              <a:t>р</a:t>
            </a:r>
            <a:r>
              <a:rPr lang="en-US" altLang="bg-BG" sz="2200" dirty="0" smtClean="0">
                <a:latin typeface="+mj-lt"/>
              </a:rPr>
              <a:t>(x)=f(x)</a:t>
            </a:r>
            <a:r>
              <a:rPr lang="bg-BG" altLang="bg-BG" sz="2200" dirty="0" smtClean="0">
                <a:latin typeface="+mj-lt"/>
              </a:rPr>
              <a:t>.</a:t>
            </a:r>
            <a:r>
              <a:rPr lang="en-US" altLang="bg-BG" sz="2200" dirty="0" smtClean="0">
                <a:latin typeface="+mj-lt"/>
              </a:rPr>
              <a:t>g(x).</a:t>
            </a:r>
            <a:endParaRPr lang="bg-BG" altLang="bg-BG" sz="2200" dirty="0" smtClean="0">
              <a:latin typeface="+mj-lt"/>
            </a:endParaRPr>
          </a:p>
          <a:p>
            <a:pPr marL="609600" indent="-609600" eaLnBrk="1" hangingPunct="1"/>
            <a:endParaRPr lang="bg-BG" altLang="bg-BG" sz="2200" u="sng" dirty="0" smtClean="0">
              <a:latin typeface="+mj-lt"/>
            </a:endParaRP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bg-BG" altLang="bg-BG" sz="2200" u="sng" dirty="0" smtClean="0">
                <a:latin typeface="+mj-lt"/>
              </a:rPr>
              <a:t>Забележка:</a:t>
            </a:r>
            <a:r>
              <a:rPr lang="bg-BG" altLang="bg-BG" sz="2200" dirty="0" smtClean="0">
                <a:latin typeface="+mj-lt"/>
              </a:rPr>
              <a:t> Тези действия са възможни, само ако тези функции са дефинирани в една и съща кообласт.</a:t>
            </a:r>
            <a:endParaRPr lang="en-GB" altLang="bg-BG" sz="2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415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/>
          </p:cNvSpPr>
          <p:nvPr>
            <p:ph type="body" idx="4294967295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 marL="3175" indent="-3175" eaLnBrk="1" hangingPunct="1">
              <a:buFont typeface="Arial" pitchFamily="34" charset="0"/>
              <a:buNone/>
            </a:pPr>
            <a:r>
              <a:rPr lang="bg-BG" altLang="bg-BG" sz="2000" b="1" u="sng" dirty="0" smtClean="0">
                <a:latin typeface="+mj-lt"/>
              </a:rPr>
              <a:t>Дефиниция:</a:t>
            </a:r>
            <a:r>
              <a:rPr lang="bg-BG" altLang="bg-BG" sz="2000" dirty="0" smtClean="0">
                <a:latin typeface="+mj-lt"/>
              </a:rPr>
              <a:t> Нека </a:t>
            </a:r>
            <a:r>
              <a:rPr lang="en-US" altLang="bg-BG" sz="2000" dirty="0" smtClean="0">
                <a:latin typeface="+mj-lt"/>
              </a:rPr>
              <a:t>f</a:t>
            </a:r>
            <a:r>
              <a:rPr lang="bg-BG" altLang="bg-BG" sz="2000" dirty="0" smtClean="0">
                <a:latin typeface="+mj-lt"/>
              </a:rPr>
              <a:t>:</a:t>
            </a:r>
            <a:r>
              <a:rPr lang="en-US" altLang="bg-BG" sz="2000" dirty="0" smtClean="0">
                <a:latin typeface="+mj-lt"/>
              </a:rPr>
              <a:t>A</a:t>
            </a:r>
            <a:r>
              <a:rPr lang="en-US" altLang="bg-BG" sz="20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000" dirty="0" smtClean="0">
                <a:latin typeface="+mj-lt"/>
              </a:rPr>
              <a:t>B</a:t>
            </a:r>
            <a:r>
              <a:rPr lang="bg-BG" altLang="bg-BG" sz="2000" dirty="0" smtClean="0">
                <a:latin typeface="+mj-lt"/>
              </a:rPr>
              <a:t>;  </a:t>
            </a:r>
            <a:r>
              <a:rPr lang="en-US" altLang="bg-BG" sz="2000" dirty="0" smtClean="0">
                <a:latin typeface="+mj-lt"/>
              </a:rPr>
              <a:t>g</a:t>
            </a:r>
            <a:r>
              <a:rPr lang="bg-BG" altLang="bg-BG" sz="2000" dirty="0" smtClean="0">
                <a:latin typeface="+mj-lt"/>
              </a:rPr>
              <a:t>:</a:t>
            </a:r>
            <a:r>
              <a:rPr lang="en-US" altLang="bg-BG" sz="2000" dirty="0" smtClean="0">
                <a:latin typeface="+mj-lt"/>
              </a:rPr>
              <a:t>B</a:t>
            </a:r>
            <a:r>
              <a:rPr lang="en-US" altLang="bg-BG" sz="20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bg-BG" altLang="bg-BG" sz="2000" dirty="0" smtClean="0">
                <a:latin typeface="+mj-lt"/>
                <a:sym typeface="Symbol" pitchFamily="18" charset="2"/>
              </a:rPr>
              <a:t>С. Тогава </a:t>
            </a:r>
            <a:r>
              <a:rPr lang="en-US" altLang="bg-BG" sz="2000" dirty="0" smtClean="0">
                <a:latin typeface="+mj-lt"/>
                <a:sym typeface="Symbol" pitchFamily="18" charset="2"/>
              </a:rPr>
              <a:t>g</a:t>
            </a:r>
            <a:r>
              <a:rPr lang="bg-BG" altLang="bg-BG" sz="2000" dirty="0" smtClean="0">
                <a:latin typeface="+mj-lt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bg-BG" sz="2000" dirty="0" smtClean="0">
                <a:latin typeface="+mj-lt"/>
                <a:sym typeface="Symbol" pitchFamily="18" charset="2"/>
              </a:rPr>
              <a:t>f:A </a:t>
            </a:r>
            <a:r>
              <a:rPr lang="en-US" altLang="bg-BG" sz="20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000" dirty="0" smtClean="0">
                <a:latin typeface="+mj-lt"/>
                <a:sym typeface="Symbol" pitchFamily="18" charset="2"/>
              </a:rPr>
              <a:t> C,</a:t>
            </a:r>
            <a:r>
              <a:rPr lang="bg-BG" altLang="bg-BG" sz="2000" dirty="0" smtClean="0">
                <a:latin typeface="+mj-lt"/>
                <a:sym typeface="Symbol" pitchFamily="18" charset="2"/>
              </a:rPr>
              <a:t> такава че за </a:t>
            </a:r>
            <a:r>
              <a:rPr lang="bg-BG" altLang="bg-BG" sz="2000" dirty="0" smtClean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bg-BG" sz="2000" dirty="0" smtClean="0">
                <a:latin typeface="+mj-lt"/>
              </a:rPr>
              <a:t>x</a:t>
            </a:r>
            <a:r>
              <a:rPr lang="bg-BG" altLang="bg-BG" sz="20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000" dirty="0" smtClean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bg-BG" sz="2000" dirty="0" smtClean="0">
                <a:latin typeface="+mj-lt"/>
              </a:rPr>
              <a:t>: </a:t>
            </a:r>
            <a:r>
              <a:rPr lang="bg-BG" altLang="bg-BG" sz="2000" dirty="0" smtClean="0">
                <a:latin typeface="+mj-lt"/>
              </a:rPr>
              <a:t>(</a:t>
            </a:r>
            <a:r>
              <a:rPr lang="en-US" altLang="bg-BG" sz="2000" dirty="0" smtClean="0">
                <a:latin typeface="+mj-lt"/>
                <a:sym typeface="Symbol" pitchFamily="18" charset="2"/>
              </a:rPr>
              <a:t>g</a:t>
            </a:r>
            <a:r>
              <a:rPr lang="bg-BG" altLang="bg-BG" sz="2000" dirty="0" smtClean="0">
                <a:latin typeface="+mj-lt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bg-BG" sz="2000" dirty="0" smtClean="0">
                <a:latin typeface="+mj-lt"/>
                <a:sym typeface="Symbol" pitchFamily="18" charset="2"/>
              </a:rPr>
              <a:t>f</a:t>
            </a:r>
            <a:r>
              <a:rPr lang="bg-BG" altLang="bg-BG" sz="2000" dirty="0" smtClean="0">
                <a:latin typeface="+mj-lt"/>
              </a:rPr>
              <a:t>)(х)= </a:t>
            </a:r>
            <a:r>
              <a:rPr lang="en-US" altLang="bg-BG" sz="2000" dirty="0" smtClean="0">
                <a:latin typeface="+mj-lt"/>
                <a:sym typeface="Symbol" pitchFamily="18" charset="2"/>
              </a:rPr>
              <a:t>g</a:t>
            </a:r>
            <a:r>
              <a:rPr lang="bg-BG" altLang="bg-BG" sz="2000" dirty="0" smtClean="0">
                <a:latin typeface="+mj-lt"/>
                <a:sym typeface="Symbol" pitchFamily="18" charset="2"/>
              </a:rPr>
              <a:t>(</a:t>
            </a:r>
            <a:r>
              <a:rPr lang="en-US" altLang="bg-BG" sz="2000" dirty="0" smtClean="0">
                <a:latin typeface="+mj-lt"/>
                <a:sym typeface="Symbol" pitchFamily="18" charset="2"/>
              </a:rPr>
              <a:t>f</a:t>
            </a:r>
            <a:r>
              <a:rPr lang="bg-BG" altLang="bg-BG" sz="2000" dirty="0" smtClean="0">
                <a:latin typeface="+mj-lt"/>
                <a:sym typeface="Symbol" pitchFamily="18" charset="2"/>
              </a:rPr>
              <a:t>(х)) се нарича </a:t>
            </a:r>
            <a:r>
              <a:rPr lang="bg-BG" altLang="bg-BG" sz="2000" b="1" i="1" dirty="0" smtClean="0">
                <a:latin typeface="+mj-lt"/>
                <a:sym typeface="Symbol" pitchFamily="18" charset="2"/>
              </a:rPr>
              <a:t>суперпозиция</a:t>
            </a:r>
            <a:r>
              <a:rPr lang="bg-BG" altLang="bg-BG" sz="2000" dirty="0" smtClean="0">
                <a:latin typeface="+mj-lt"/>
                <a:sym typeface="Symbol" pitchFamily="18" charset="2"/>
              </a:rPr>
              <a:t> на функциите. Така образуваме съставни функции(или функция във функция).</a:t>
            </a:r>
            <a:endParaRPr lang="en-GB" altLang="bg-BG" sz="2000" dirty="0" smtClean="0">
              <a:latin typeface="+mj-lt"/>
              <a:sym typeface="Symbol" pitchFamily="18" charset="2"/>
            </a:endParaRPr>
          </a:p>
        </p:txBody>
      </p:sp>
      <p:sp>
        <p:nvSpPr>
          <p:cNvPr id="141316" name="Line 3"/>
          <p:cNvSpPr>
            <a:spLocks noChangeShapeType="1"/>
          </p:cNvSpPr>
          <p:nvPr/>
        </p:nvSpPr>
        <p:spPr bwMode="auto">
          <a:xfrm flipV="1">
            <a:off x="6934200" y="4495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41317" name="Group 4"/>
          <p:cNvGrpSpPr>
            <a:grpSpLocks/>
          </p:cNvGrpSpPr>
          <p:nvPr/>
        </p:nvGrpSpPr>
        <p:grpSpPr bwMode="auto">
          <a:xfrm>
            <a:off x="1371600" y="3276600"/>
            <a:ext cx="6173096" cy="2667000"/>
            <a:chOff x="768" y="2064"/>
            <a:chExt cx="4080" cy="1805"/>
          </a:xfrm>
        </p:grpSpPr>
        <p:sp>
          <p:nvSpPr>
            <p:cNvPr id="141318" name="Oval 5"/>
            <p:cNvSpPr>
              <a:spLocks noChangeArrowheads="1"/>
            </p:cNvSpPr>
            <p:nvPr/>
          </p:nvSpPr>
          <p:spPr bwMode="auto">
            <a:xfrm>
              <a:off x="2544" y="2208"/>
              <a:ext cx="816" cy="1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bg-BG"/>
            </a:p>
          </p:txBody>
        </p:sp>
        <p:grpSp>
          <p:nvGrpSpPr>
            <p:cNvPr id="141319" name="Group 6"/>
            <p:cNvGrpSpPr>
              <a:grpSpLocks/>
            </p:cNvGrpSpPr>
            <p:nvPr/>
          </p:nvGrpSpPr>
          <p:grpSpPr bwMode="auto">
            <a:xfrm>
              <a:off x="768" y="2064"/>
              <a:ext cx="4080" cy="1805"/>
              <a:chOff x="816" y="2064"/>
              <a:chExt cx="4080" cy="1805"/>
            </a:xfrm>
          </p:grpSpPr>
          <p:sp>
            <p:nvSpPr>
              <p:cNvPr id="141323" name="Oval 7"/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912" cy="1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bg-BG"/>
              </a:p>
            </p:txBody>
          </p:sp>
          <p:sp>
            <p:nvSpPr>
              <p:cNvPr id="141324" name="Oval 8"/>
              <p:cNvSpPr>
                <a:spLocks noChangeArrowheads="1"/>
              </p:cNvSpPr>
              <p:nvPr/>
            </p:nvSpPr>
            <p:spPr bwMode="auto">
              <a:xfrm>
                <a:off x="4128" y="2208"/>
                <a:ext cx="768" cy="115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bg-BG"/>
              </a:p>
            </p:txBody>
          </p:sp>
          <p:sp>
            <p:nvSpPr>
              <p:cNvPr id="141325" name="Text Box 9"/>
              <p:cNvSpPr txBox="1">
                <a:spLocks noChangeArrowheads="1"/>
              </p:cNvSpPr>
              <p:nvPr/>
            </p:nvSpPr>
            <p:spPr bwMode="auto">
              <a:xfrm>
                <a:off x="1152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bg-BG" altLang="bg-BG" sz="2400">
                    <a:latin typeface="Times New Roman" pitchFamily="18" charset="0"/>
                  </a:rPr>
                  <a:t>х</a:t>
                </a:r>
                <a:endParaRPr lang="en-GB" altLang="bg-BG" sz="2400">
                  <a:latin typeface="Times New Roman" pitchFamily="18" charset="0"/>
                </a:endParaRPr>
              </a:p>
            </p:txBody>
          </p:sp>
          <p:sp>
            <p:nvSpPr>
              <p:cNvPr id="141326" name="Text Box 10"/>
              <p:cNvSpPr txBox="1">
                <a:spLocks noChangeArrowheads="1"/>
              </p:cNvSpPr>
              <p:nvPr/>
            </p:nvSpPr>
            <p:spPr bwMode="auto">
              <a:xfrm>
                <a:off x="2784" y="259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bg-BG" sz="2400">
                    <a:latin typeface="Times New Roman" pitchFamily="18" charset="0"/>
                  </a:rPr>
                  <a:t>f(x)</a:t>
                </a:r>
                <a:endParaRPr lang="en-GB" altLang="bg-BG" sz="2400">
                  <a:latin typeface="Times New Roman" pitchFamily="18" charset="0"/>
                </a:endParaRPr>
              </a:p>
            </p:txBody>
          </p:sp>
          <p:sp>
            <p:nvSpPr>
              <p:cNvPr id="141327" name="Text Box 11"/>
              <p:cNvSpPr txBox="1">
                <a:spLocks noChangeArrowheads="1"/>
              </p:cNvSpPr>
              <p:nvPr/>
            </p:nvSpPr>
            <p:spPr bwMode="auto">
              <a:xfrm>
                <a:off x="4176" y="2592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bg-BG" sz="2400">
                    <a:latin typeface="Times New Roman" pitchFamily="18" charset="0"/>
                  </a:rPr>
                  <a:t>g(f(x))</a:t>
                </a:r>
                <a:endParaRPr lang="en-GB" altLang="bg-BG" sz="2400">
                  <a:latin typeface="Times New Roman" pitchFamily="18" charset="0"/>
                </a:endParaRPr>
              </a:p>
            </p:txBody>
          </p:sp>
          <p:sp>
            <p:nvSpPr>
              <p:cNvPr id="141328" name="Freeform 12"/>
              <p:cNvSpPr>
                <a:spLocks/>
              </p:cNvSpPr>
              <p:nvPr/>
            </p:nvSpPr>
            <p:spPr bwMode="auto">
              <a:xfrm>
                <a:off x="1296" y="2832"/>
                <a:ext cx="3216" cy="728"/>
              </a:xfrm>
              <a:custGeom>
                <a:avLst/>
                <a:gdLst>
                  <a:gd name="T0" fmla="*/ 0 w 3216"/>
                  <a:gd name="T1" fmla="*/ 0 h 728"/>
                  <a:gd name="T2" fmla="*/ 1680 w 3216"/>
                  <a:gd name="T3" fmla="*/ 720 h 728"/>
                  <a:gd name="T4" fmla="*/ 3216 w 3216"/>
                  <a:gd name="T5" fmla="*/ 48 h 728"/>
                  <a:gd name="T6" fmla="*/ 0 60000 65536"/>
                  <a:gd name="T7" fmla="*/ 0 60000 65536"/>
                  <a:gd name="T8" fmla="*/ 0 60000 65536"/>
                  <a:gd name="T9" fmla="*/ 0 w 3216"/>
                  <a:gd name="T10" fmla="*/ 0 h 728"/>
                  <a:gd name="T11" fmla="*/ 3216 w 3216"/>
                  <a:gd name="T12" fmla="*/ 728 h 7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16" h="728">
                    <a:moveTo>
                      <a:pt x="0" y="0"/>
                    </a:moveTo>
                    <a:cubicBezTo>
                      <a:pt x="572" y="356"/>
                      <a:pt x="1144" y="712"/>
                      <a:pt x="1680" y="720"/>
                    </a:cubicBezTo>
                    <a:cubicBezTo>
                      <a:pt x="2216" y="728"/>
                      <a:pt x="2960" y="160"/>
                      <a:pt x="3216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bg-BG"/>
              </a:p>
            </p:txBody>
          </p:sp>
          <p:sp>
            <p:nvSpPr>
              <p:cNvPr id="141329" name="Freeform 13"/>
              <p:cNvSpPr>
                <a:spLocks/>
              </p:cNvSpPr>
              <p:nvPr/>
            </p:nvSpPr>
            <p:spPr bwMode="auto">
              <a:xfrm>
                <a:off x="1296" y="2280"/>
                <a:ext cx="1392" cy="456"/>
              </a:xfrm>
              <a:custGeom>
                <a:avLst/>
                <a:gdLst>
                  <a:gd name="T0" fmla="*/ 0 w 1392"/>
                  <a:gd name="T1" fmla="*/ 456 h 456"/>
                  <a:gd name="T2" fmla="*/ 768 w 1392"/>
                  <a:gd name="T3" fmla="*/ 24 h 456"/>
                  <a:gd name="T4" fmla="*/ 1392 w 1392"/>
                  <a:gd name="T5" fmla="*/ 312 h 456"/>
                  <a:gd name="T6" fmla="*/ 0 60000 65536"/>
                  <a:gd name="T7" fmla="*/ 0 60000 65536"/>
                  <a:gd name="T8" fmla="*/ 0 60000 65536"/>
                  <a:gd name="T9" fmla="*/ 0 w 1392"/>
                  <a:gd name="T10" fmla="*/ 0 h 456"/>
                  <a:gd name="T11" fmla="*/ 1392 w 1392"/>
                  <a:gd name="T12" fmla="*/ 456 h 4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92" h="456">
                    <a:moveTo>
                      <a:pt x="0" y="456"/>
                    </a:moveTo>
                    <a:cubicBezTo>
                      <a:pt x="268" y="252"/>
                      <a:pt x="536" y="48"/>
                      <a:pt x="768" y="24"/>
                    </a:cubicBezTo>
                    <a:cubicBezTo>
                      <a:pt x="1000" y="0"/>
                      <a:pt x="1196" y="156"/>
                      <a:pt x="1392" y="3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bg-BG"/>
              </a:p>
            </p:txBody>
          </p:sp>
          <p:sp>
            <p:nvSpPr>
              <p:cNvPr id="141330" name="Freeform 14"/>
              <p:cNvSpPr>
                <a:spLocks/>
              </p:cNvSpPr>
              <p:nvPr/>
            </p:nvSpPr>
            <p:spPr bwMode="auto">
              <a:xfrm>
                <a:off x="3120" y="2304"/>
                <a:ext cx="1392" cy="456"/>
              </a:xfrm>
              <a:custGeom>
                <a:avLst/>
                <a:gdLst>
                  <a:gd name="T0" fmla="*/ 0 w 1392"/>
                  <a:gd name="T1" fmla="*/ 456 h 456"/>
                  <a:gd name="T2" fmla="*/ 768 w 1392"/>
                  <a:gd name="T3" fmla="*/ 24 h 456"/>
                  <a:gd name="T4" fmla="*/ 1392 w 1392"/>
                  <a:gd name="T5" fmla="*/ 312 h 456"/>
                  <a:gd name="T6" fmla="*/ 0 60000 65536"/>
                  <a:gd name="T7" fmla="*/ 0 60000 65536"/>
                  <a:gd name="T8" fmla="*/ 0 60000 65536"/>
                  <a:gd name="T9" fmla="*/ 0 w 1392"/>
                  <a:gd name="T10" fmla="*/ 0 h 456"/>
                  <a:gd name="T11" fmla="*/ 1392 w 1392"/>
                  <a:gd name="T12" fmla="*/ 456 h 4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92" h="456">
                    <a:moveTo>
                      <a:pt x="0" y="456"/>
                    </a:moveTo>
                    <a:cubicBezTo>
                      <a:pt x="268" y="252"/>
                      <a:pt x="536" y="48"/>
                      <a:pt x="768" y="24"/>
                    </a:cubicBezTo>
                    <a:cubicBezTo>
                      <a:pt x="1000" y="0"/>
                      <a:pt x="1196" y="156"/>
                      <a:pt x="1392" y="3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bg-BG"/>
              </a:p>
            </p:txBody>
          </p:sp>
          <p:sp>
            <p:nvSpPr>
              <p:cNvPr id="141331" name="Text Box 15"/>
              <p:cNvSpPr txBox="1">
                <a:spLocks noChangeArrowheads="1"/>
              </p:cNvSpPr>
              <p:nvPr/>
            </p:nvSpPr>
            <p:spPr bwMode="auto">
              <a:xfrm>
                <a:off x="2016" y="206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bg-BG" sz="2400" b="1">
                    <a:latin typeface="Times New Roman" pitchFamily="18" charset="0"/>
                  </a:rPr>
                  <a:t>f</a:t>
                </a:r>
                <a:endParaRPr lang="en-GB" altLang="bg-BG" sz="2400" b="1">
                  <a:latin typeface="Times New Roman" pitchFamily="18" charset="0"/>
                </a:endParaRPr>
              </a:p>
            </p:txBody>
          </p:sp>
          <p:sp>
            <p:nvSpPr>
              <p:cNvPr id="141332" name="Text Box 16"/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bg-BG" sz="2400" b="1">
                    <a:latin typeface="Times New Roman" pitchFamily="18" charset="0"/>
                  </a:rPr>
                  <a:t>g</a:t>
                </a:r>
                <a:endParaRPr lang="en-GB" altLang="bg-BG" sz="2400" b="1">
                  <a:latin typeface="Times New Roman" pitchFamily="18" charset="0"/>
                </a:endParaRPr>
              </a:p>
            </p:txBody>
          </p:sp>
          <p:sp>
            <p:nvSpPr>
              <p:cNvPr id="141333" name="Text Box 17"/>
              <p:cNvSpPr txBox="1">
                <a:spLocks noChangeArrowheads="1"/>
              </p:cNvSpPr>
              <p:nvPr/>
            </p:nvSpPr>
            <p:spPr bwMode="auto">
              <a:xfrm>
                <a:off x="2736" y="3504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bg-BG" sz="3200" dirty="0">
                    <a:latin typeface="Times New Roman" pitchFamily="18" charset="0"/>
                    <a:sym typeface="Symbol" pitchFamily="18" charset="2"/>
                  </a:rPr>
                  <a:t>g</a:t>
                </a:r>
                <a:r>
                  <a:rPr lang="bg-BG" altLang="bg-BG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</a:t>
                </a:r>
                <a:r>
                  <a:rPr lang="en-US" altLang="bg-BG" sz="3200" dirty="0">
                    <a:latin typeface="Times New Roman" pitchFamily="18" charset="0"/>
                    <a:sym typeface="Symbol" pitchFamily="18" charset="2"/>
                  </a:rPr>
                  <a:t>f</a:t>
                </a:r>
                <a:endParaRPr lang="en-GB" altLang="bg-BG" sz="3200" dirty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41334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97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bg-BG" sz="2400" b="1">
                    <a:latin typeface="Times New Roman" pitchFamily="18" charset="0"/>
                  </a:rPr>
                  <a:t>A</a:t>
                </a:r>
                <a:endParaRPr lang="en-GB" altLang="bg-BG" sz="2400" b="1">
                  <a:latin typeface="Times New Roman" pitchFamily="18" charset="0"/>
                </a:endParaRPr>
              </a:p>
            </p:txBody>
          </p:sp>
          <p:sp>
            <p:nvSpPr>
              <p:cNvPr id="141335" name="Text Box 19"/>
              <p:cNvSpPr txBox="1">
                <a:spLocks noChangeArrowheads="1"/>
              </p:cNvSpPr>
              <p:nvPr/>
            </p:nvSpPr>
            <p:spPr bwMode="auto">
              <a:xfrm>
                <a:off x="2784" y="302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bg-BG" sz="2400" b="1">
                    <a:latin typeface="Times New Roman" pitchFamily="18" charset="0"/>
                  </a:rPr>
                  <a:t>B</a:t>
                </a:r>
                <a:endParaRPr lang="en-GB" altLang="bg-BG" sz="2400" b="1">
                  <a:latin typeface="Times New Roman" pitchFamily="18" charset="0"/>
                </a:endParaRPr>
              </a:p>
            </p:txBody>
          </p:sp>
          <p:sp>
            <p:nvSpPr>
              <p:cNvPr id="141336" name="Text Box 20"/>
              <p:cNvSpPr txBox="1">
                <a:spLocks noChangeArrowheads="1"/>
              </p:cNvSpPr>
              <p:nvPr/>
            </p:nvSpPr>
            <p:spPr bwMode="auto">
              <a:xfrm>
                <a:off x="4368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bg-BG" sz="2400" b="1">
                    <a:latin typeface="Times New Roman" pitchFamily="18" charset="0"/>
                  </a:rPr>
                  <a:t>C</a:t>
                </a:r>
                <a:endParaRPr lang="en-GB" altLang="bg-BG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41320" name="Line 21"/>
            <p:cNvSpPr>
              <a:spLocks noChangeShapeType="1"/>
            </p:cNvSpPr>
            <p:nvPr/>
          </p:nvSpPr>
          <p:spPr bwMode="auto">
            <a:xfrm>
              <a:off x="259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1321" name="Line 22"/>
            <p:cNvSpPr>
              <a:spLocks noChangeShapeType="1"/>
            </p:cNvSpPr>
            <p:nvPr/>
          </p:nvSpPr>
          <p:spPr bwMode="auto">
            <a:xfrm>
              <a:off x="4368" y="25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1322" name="Line 23"/>
            <p:cNvSpPr>
              <a:spLocks noChangeShapeType="1"/>
            </p:cNvSpPr>
            <p:nvPr/>
          </p:nvSpPr>
          <p:spPr bwMode="auto">
            <a:xfrm flipV="1">
              <a:off x="4368" y="283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4" name="Rectangle 3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altLang="bg-BG" kern="0" smtClean="0"/>
              <a:t>Операции върху функции</a:t>
            </a:r>
            <a:endParaRPr lang="en-US" altLang="bg-BG" kern="0" dirty="0" smtClean="0"/>
          </a:p>
        </p:txBody>
      </p:sp>
    </p:spTree>
    <p:extLst>
      <p:ext uri="{BB962C8B-B14F-4D97-AF65-F5344CB8AC3E}">
        <p14:creationId xmlns:p14="http://schemas.microsoft.com/office/powerpoint/2010/main" val="1620326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/>
          </p:cNvSpPr>
          <p:nvPr>
            <p:ph type="body" idx="4294967295"/>
          </p:nvPr>
        </p:nvSpPr>
        <p:spPr>
          <a:xfrm>
            <a:off x="685800" y="1958065"/>
            <a:ext cx="7772400" cy="5105400"/>
          </a:xfrm>
        </p:spPr>
        <p:txBody>
          <a:bodyPr/>
          <a:lstStyle/>
          <a:p>
            <a:pPr eaLnBrk="1" hangingPunct="1"/>
            <a:r>
              <a:rPr lang="bg-BG" altLang="bg-BG" sz="2200" b="1" u="sng" dirty="0" smtClean="0">
                <a:latin typeface="+mj-lt"/>
              </a:rPr>
              <a:t>Дефиниция:</a:t>
            </a:r>
            <a:r>
              <a:rPr lang="bg-BG" altLang="bg-BG" sz="2200" dirty="0" smtClean="0">
                <a:latin typeface="+mj-lt"/>
              </a:rPr>
              <a:t> Нека </a:t>
            </a:r>
            <a:r>
              <a:rPr lang="en-US" altLang="bg-BG" sz="2200" dirty="0" smtClean="0">
                <a:latin typeface="+mj-lt"/>
              </a:rPr>
              <a:t>f</a:t>
            </a:r>
            <a:r>
              <a:rPr lang="bg-BG" altLang="bg-BG" sz="2200" dirty="0" smtClean="0">
                <a:latin typeface="+mj-lt"/>
              </a:rPr>
              <a:t>:</a:t>
            </a:r>
            <a:r>
              <a:rPr lang="en-US" altLang="bg-BG" sz="2200" dirty="0" smtClean="0">
                <a:latin typeface="+mj-lt"/>
              </a:rPr>
              <a:t>A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200" dirty="0" smtClean="0">
                <a:latin typeface="+mj-lt"/>
              </a:rPr>
              <a:t>B</a:t>
            </a:r>
            <a:r>
              <a:rPr lang="bg-BG" altLang="bg-BG" sz="2200" dirty="0" smtClean="0">
                <a:latin typeface="+mj-lt"/>
              </a:rPr>
              <a:t> е биекция. Тогава обратната функция </a:t>
            </a:r>
            <a:r>
              <a:rPr lang="en-US" altLang="bg-BG" sz="2200" dirty="0" smtClean="0">
                <a:latin typeface="+mj-lt"/>
              </a:rPr>
              <a:t>f</a:t>
            </a:r>
            <a:r>
              <a:rPr lang="bg-BG" altLang="bg-BG" sz="2200" baseline="30000" dirty="0" smtClean="0">
                <a:latin typeface="+mj-lt"/>
              </a:rPr>
              <a:t>-1</a:t>
            </a:r>
            <a:r>
              <a:rPr lang="bg-BG" altLang="bg-BG" sz="2200" dirty="0" smtClean="0">
                <a:latin typeface="+mj-lt"/>
              </a:rPr>
              <a:t>: </a:t>
            </a:r>
            <a:r>
              <a:rPr lang="en-US" altLang="bg-BG" sz="2200" dirty="0" smtClean="0">
                <a:latin typeface="+mj-lt"/>
              </a:rPr>
              <a:t>B</a:t>
            </a:r>
            <a:r>
              <a:rPr lang="bg-BG" altLang="bg-BG" sz="2200" dirty="0" smtClean="0">
                <a:latin typeface="+mj-lt"/>
              </a:rPr>
              <a:t> </a:t>
            </a:r>
            <a:r>
              <a:rPr lang="en-US" altLang="bg-BG" sz="2200" dirty="0" smtClean="0">
                <a:latin typeface="+mj-lt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bg-BG" sz="2200" dirty="0" smtClean="0">
                <a:latin typeface="+mj-lt"/>
              </a:rPr>
              <a:t>A</a:t>
            </a:r>
            <a:r>
              <a:rPr lang="bg-BG" altLang="bg-BG" sz="2200" dirty="0" smtClean="0">
                <a:latin typeface="+mj-lt"/>
              </a:rPr>
              <a:t> е също биекция и се задава с правилото:  </a:t>
            </a:r>
            <a:r>
              <a:rPr lang="en-US" altLang="bg-BG" dirty="0" smtClean="0">
                <a:latin typeface="+mj-lt"/>
              </a:rPr>
              <a:t>f</a:t>
            </a:r>
            <a:r>
              <a:rPr lang="bg-BG" altLang="bg-BG" baseline="30000" dirty="0" smtClean="0">
                <a:latin typeface="+mj-lt"/>
              </a:rPr>
              <a:t>-1</a:t>
            </a:r>
            <a:r>
              <a:rPr lang="bg-BG" altLang="bg-BG" dirty="0" smtClean="0">
                <a:latin typeface="+mj-lt"/>
              </a:rPr>
              <a:t>(у)= х</a:t>
            </a:r>
            <a:r>
              <a:rPr lang="en-US" altLang="bg-BG" dirty="0" smtClean="0">
                <a:latin typeface="+mj-lt"/>
              </a:rPr>
              <a:t> </a:t>
            </a:r>
            <a:r>
              <a:rPr lang="bg-BG" altLang="bg-BG" dirty="0" smtClean="0">
                <a:latin typeface="+mj-lt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bg-BG" dirty="0" smtClean="0">
                <a:latin typeface="+mj-lt"/>
                <a:cs typeface="Times New Roman" pitchFamily="18" charset="0"/>
                <a:sym typeface="Symbol" pitchFamily="18" charset="2"/>
              </a:rPr>
              <a:t> f(x)=y.</a:t>
            </a:r>
            <a:endParaRPr lang="en-GB" altLang="bg-BG" dirty="0" smtClean="0"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142340" name="Group 3"/>
          <p:cNvGrpSpPr>
            <a:grpSpLocks/>
          </p:cNvGrpSpPr>
          <p:nvPr/>
        </p:nvGrpSpPr>
        <p:grpSpPr bwMode="auto">
          <a:xfrm>
            <a:off x="1524000" y="3322003"/>
            <a:ext cx="4800600" cy="2409825"/>
            <a:chOff x="960" y="2160"/>
            <a:chExt cx="2880" cy="1497"/>
          </a:xfrm>
        </p:grpSpPr>
        <p:sp>
          <p:nvSpPr>
            <p:cNvPr id="142341" name="Oval 4"/>
            <p:cNvSpPr>
              <a:spLocks noChangeArrowheads="1"/>
            </p:cNvSpPr>
            <p:nvPr/>
          </p:nvSpPr>
          <p:spPr bwMode="auto">
            <a:xfrm>
              <a:off x="960" y="2256"/>
              <a:ext cx="816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bg-BG"/>
            </a:p>
          </p:txBody>
        </p:sp>
        <p:sp>
          <p:nvSpPr>
            <p:cNvPr id="142342" name="Oval 5"/>
            <p:cNvSpPr>
              <a:spLocks noChangeArrowheads="1"/>
            </p:cNvSpPr>
            <p:nvPr/>
          </p:nvSpPr>
          <p:spPr bwMode="auto">
            <a:xfrm>
              <a:off x="3072" y="2160"/>
              <a:ext cx="768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bg-BG"/>
            </a:p>
          </p:txBody>
        </p:sp>
        <p:sp>
          <p:nvSpPr>
            <p:cNvPr id="142343" name="Text Box 6"/>
            <p:cNvSpPr txBox="1">
              <a:spLocks noChangeArrowheads="1"/>
            </p:cNvSpPr>
            <p:nvPr/>
          </p:nvSpPr>
          <p:spPr bwMode="auto">
            <a:xfrm>
              <a:off x="1104" y="2448"/>
              <a:ext cx="480" cy="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bg-BG" sz="2400" b="1">
                  <a:latin typeface="Times New Roman" pitchFamily="18" charset="0"/>
                </a:rPr>
                <a:t>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bg-BG" sz="2400" b="1">
                  <a:latin typeface="Times New Roman" pitchFamily="18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bg-BG" sz="2400" b="1">
                  <a:latin typeface="Times New Roman" pitchFamily="18" charset="0"/>
                </a:rPr>
                <a:t>3</a:t>
              </a:r>
              <a:endParaRPr lang="en-GB" altLang="bg-BG" sz="2400" b="1">
                <a:latin typeface="Times New Roman" pitchFamily="18" charset="0"/>
              </a:endParaRPr>
            </a:p>
          </p:txBody>
        </p:sp>
        <p:sp>
          <p:nvSpPr>
            <p:cNvPr id="142344" name="Text Box 7"/>
            <p:cNvSpPr txBox="1">
              <a:spLocks noChangeArrowheads="1"/>
            </p:cNvSpPr>
            <p:nvPr/>
          </p:nvSpPr>
          <p:spPr bwMode="auto">
            <a:xfrm>
              <a:off x="3264" y="2352"/>
              <a:ext cx="384" cy="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bg-BG" sz="2400" b="1">
                  <a:latin typeface="Times New Roman" pitchFamily="18" charset="0"/>
                </a:rPr>
                <a:t>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bg-BG" sz="2400" b="1">
                  <a:latin typeface="Times New Roman" pitchFamily="18" charset="0"/>
                </a:rPr>
                <a:t>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bg-BG" sz="2400" b="1">
                  <a:latin typeface="Times New Roman" pitchFamily="18" charset="0"/>
                </a:rPr>
                <a:t>C</a:t>
              </a:r>
            </a:p>
            <a:p>
              <a:pPr eaLnBrk="1" hangingPunct="1">
                <a:spcBef>
                  <a:spcPct val="50000"/>
                </a:spcBef>
              </a:pPr>
              <a:endParaRPr lang="en-GB" altLang="bg-BG" sz="2400" b="1">
                <a:latin typeface="Times New Roman" pitchFamily="18" charset="0"/>
              </a:endParaRPr>
            </a:p>
          </p:txBody>
        </p:sp>
        <p:sp>
          <p:nvSpPr>
            <p:cNvPr id="142345" name="Line 8"/>
            <p:cNvSpPr>
              <a:spLocks noChangeShapeType="1"/>
            </p:cNvSpPr>
            <p:nvPr/>
          </p:nvSpPr>
          <p:spPr bwMode="auto">
            <a:xfrm flipV="1">
              <a:off x="1248" y="2496"/>
              <a:ext cx="19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2346" name="Line 9"/>
            <p:cNvSpPr>
              <a:spLocks noChangeShapeType="1"/>
            </p:cNvSpPr>
            <p:nvPr/>
          </p:nvSpPr>
          <p:spPr bwMode="auto">
            <a:xfrm>
              <a:off x="1248" y="2928"/>
              <a:ext cx="20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2347" name="Line 10"/>
            <p:cNvSpPr>
              <a:spLocks noChangeShapeType="1"/>
            </p:cNvSpPr>
            <p:nvPr/>
          </p:nvSpPr>
          <p:spPr bwMode="auto">
            <a:xfrm flipV="1">
              <a:off x="1248" y="2832"/>
              <a:ext cx="20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1" name="Rectangle 3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altLang="bg-BG" kern="0" smtClean="0"/>
              <a:t>Операции върху функции</a:t>
            </a:r>
            <a:endParaRPr lang="en-US" altLang="bg-BG" kern="0" dirty="0" smtClean="0"/>
          </a:p>
        </p:txBody>
      </p:sp>
    </p:spTree>
    <p:extLst>
      <p:ext uri="{BB962C8B-B14F-4D97-AF65-F5344CB8AC3E}">
        <p14:creationId xmlns:p14="http://schemas.microsoft.com/office/powerpoint/2010/main" val="1601816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2"/>
          <p:cNvSpPr>
            <a:spLocks noGrp="1"/>
          </p:cNvSpPr>
          <p:nvPr>
            <p:ph type="body" idx="4294967295"/>
          </p:nvPr>
        </p:nvSpPr>
        <p:spPr>
          <a:xfrm>
            <a:off x="685800" y="2209800"/>
            <a:ext cx="7772400" cy="3429000"/>
          </a:xfrm>
        </p:spPr>
        <p:txBody>
          <a:bodyPr/>
          <a:lstStyle/>
          <a:p>
            <a:pPr eaLnBrk="1" hangingPunct="1"/>
            <a:r>
              <a:rPr lang="bg-BG" altLang="bg-BG" sz="2400" b="1" i="1" u="sng" dirty="0" smtClean="0">
                <a:latin typeface="+mj-lt"/>
              </a:rPr>
              <a:t>Дефиниция</a:t>
            </a:r>
            <a:r>
              <a:rPr lang="bg-BG" altLang="bg-BG" sz="2400" u="sng" dirty="0" smtClean="0">
                <a:latin typeface="+mj-lt"/>
              </a:rPr>
              <a:t>:</a:t>
            </a:r>
            <a:r>
              <a:rPr lang="bg-BG" altLang="bg-BG" sz="2400" dirty="0" smtClean="0">
                <a:latin typeface="+mj-lt"/>
              </a:rPr>
              <a:t> Функция, която изобразява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bg-BG" sz="2400" dirty="0" smtClean="0">
                <a:latin typeface="+mj-lt"/>
              </a:rPr>
              <a:t>x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bg-BG" altLang="bg-BG" sz="2400" dirty="0" smtClean="0">
                <a:latin typeface="+mj-lt"/>
              </a:rPr>
              <a:t> в себе си се нарича </a:t>
            </a:r>
            <a:r>
              <a:rPr lang="bg-BG" altLang="bg-BG" sz="2400" b="1" i="1" dirty="0" smtClean="0">
                <a:latin typeface="+mj-lt"/>
              </a:rPr>
              <a:t>идентитет</a:t>
            </a:r>
            <a:r>
              <a:rPr lang="bg-BG" altLang="bg-BG" sz="2400" dirty="0" smtClean="0">
                <a:latin typeface="+mj-lt"/>
              </a:rPr>
              <a:t>. Бележим </a:t>
            </a:r>
            <a:r>
              <a:rPr lang="en-US" altLang="bg-BG" sz="2400" dirty="0" err="1" smtClean="0">
                <a:latin typeface="+mj-lt"/>
              </a:rPr>
              <a:t>i</a:t>
            </a:r>
            <a:r>
              <a:rPr lang="en-US" altLang="bg-BG" sz="2400" baseline="-25000" dirty="0" err="1" smtClean="0">
                <a:latin typeface="+mj-lt"/>
              </a:rPr>
              <a:t>A</a:t>
            </a:r>
            <a:r>
              <a:rPr lang="en-US" altLang="bg-BG" sz="2400" dirty="0" smtClean="0">
                <a:latin typeface="+mj-lt"/>
              </a:rPr>
              <a:t>(x)=x.</a:t>
            </a:r>
          </a:p>
          <a:p>
            <a:pPr eaLnBrk="1" hangingPunct="1"/>
            <a:endParaRPr lang="en-US" altLang="bg-BG" sz="2400" dirty="0" smtClean="0">
              <a:latin typeface="+mj-lt"/>
            </a:endParaRPr>
          </a:p>
          <a:p>
            <a:pPr eaLnBrk="1" hangingPunct="1"/>
            <a:r>
              <a:rPr lang="bg-BG" altLang="bg-BG" sz="2400" b="1" u="sng" dirty="0" smtClean="0">
                <a:latin typeface="+mj-lt"/>
              </a:rPr>
              <a:t>Теорема:</a:t>
            </a:r>
            <a:r>
              <a:rPr lang="bg-BG" altLang="bg-BG" sz="2400" dirty="0" smtClean="0">
                <a:latin typeface="+mj-lt"/>
              </a:rPr>
              <a:t> Нека </a:t>
            </a:r>
            <a:r>
              <a:rPr lang="en-US" altLang="bg-BG" sz="2400" dirty="0" smtClean="0">
                <a:latin typeface="+mj-lt"/>
              </a:rPr>
              <a:t>f</a:t>
            </a:r>
            <a:r>
              <a:rPr lang="bg-BG" altLang="bg-BG" sz="2400" dirty="0" smtClean="0">
                <a:latin typeface="+mj-lt"/>
              </a:rPr>
              <a:t>:</a:t>
            </a:r>
            <a:r>
              <a:rPr lang="en-US" altLang="bg-BG" sz="2400" dirty="0" smtClean="0">
                <a:latin typeface="+mj-lt"/>
              </a:rPr>
              <a:t>A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bg-BG" sz="2400" dirty="0" smtClean="0">
                <a:latin typeface="+mj-lt"/>
              </a:rPr>
              <a:t>B</a:t>
            </a:r>
            <a:r>
              <a:rPr lang="bg-BG" altLang="bg-BG" sz="2400" dirty="0" smtClean="0">
                <a:latin typeface="+mj-lt"/>
              </a:rPr>
              <a:t>;  </a:t>
            </a:r>
            <a:r>
              <a:rPr lang="en-US" altLang="bg-BG" sz="2400" dirty="0" smtClean="0">
                <a:latin typeface="+mj-lt"/>
              </a:rPr>
              <a:t>g</a:t>
            </a:r>
            <a:r>
              <a:rPr lang="bg-BG" altLang="bg-BG" sz="2400" dirty="0" smtClean="0">
                <a:latin typeface="+mj-lt"/>
              </a:rPr>
              <a:t>:</a:t>
            </a:r>
            <a:r>
              <a:rPr lang="en-US" altLang="bg-BG" sz="2400" dirty="0" smtClean="0">
                <a:latin typeface="+mj-lt"/>
              </a:rPr>
              <a:t>B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bg-BG" altLang="bg-BG" sz="2400" dirty="0" smtClean="0">
                <a:latin typeface="+mj-lt"/>
                <a:sym typeface="Symbol" pitchFamily="18" charset="2"/>
              </a:rPr>
              <a:t>С са биективни функции. Тогава:</a:t>
            </a:r>
          </a:p>
          <a:p>
            <a:pPr eaLnBrk="1" hangingPunct="1">
              <a:buFont typeface="Arial" pitchFamily="34" charset="0"/>
              <a:buNone/>
            </a:pPr>
            <a:r>
              <a:rPr lang="bg-BG" altLang="bg-BG" sz="2400" dirty="0" smtClean="0">
                <a:latin typeface="+mj-lt"/>
                <a:sym typeface="Symbol" pitchFamily="18" charset="2"/>
              </a:rPr>
              <a:t>		А) 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f</a:t>
            </a:r>
            <a:r>
              <a:rPr lang="en-US" altLang="bg-BG" sz="2400" baseline="30000" dirty="0" smtClean="0">
                <a:latin typeface="+mj-lt"/>
                <a:sym typeface="Symbol" pitchFamily="18" charset="2"/>
              </a:rPr>
              <a:t>-1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f= </a:t>
            </a:r>
            <a:r>
              <a:rPr lang="en-US" altLang="bg-BG" sz="2400" dirty="0" err="1" smtClean="0">
                <a:latin typeface="+mj-lt"/>
              </a:rPr>
              <a:t>i</a:t>
            </a:r>
            <a:r>
              <a:rPr lang="en-US" altLang="bg-BG" sz="2400" baseline="-25000" dirty="0" err="1" smtClean="0">
                <a:latin typeface="+mj-lt"/>
              </a:rPr>
              <a:t>A</a:t>
            </a:r>
            <a:r>
              <a:rPr lang="en-US" altLang="bg-BG" sz="2400" dirty="0" smtClean="0">
                <a:latin typeface="+mj-lt"/>
              </a:rPr>
              <a:t>; 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f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 f</a:t>
            </a:r>
            <a:r>
              <a:rPr lang="en-US" altLang="bg-BG" sz="2400" baseline="30000" dirty="0" smtClean="0">
                <a:latin typeface="+mj-lt"/>
                <a:sym typeface="Symbol" pitchFamily="18" charset="2"/>
              </a:rPr>
              <a:t>-1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 = </a:t>
            </a:r>
            <a:r>
              <a:rPr lang="en-US" altLang="bg-BG" sz="2400" dirty="0" err="1" smtClean="0">
                <a:latin typeface="+mj-lt"/>
              </a:rPr>
              <a:t>i</a:t>
            </a:r>
            <a:r>
              <a:rPr lang="en-US" altLang="bg-BG" sz="2400" baseline="-25000" dirty="0" err="1" smtClean="0">
                <a:latin typeface="+mj-lt"/>
              </a:rPr>
              <a:t>B</a:t>
            </a:r>
            <a:r>
              <a:rPr lang="en-US" altLang="bg-BG" sz="2400" dirty="0" smtClean="0">
                <a:latin typeface="+mj-lt"/>
              </a:rPr>
              <a:t>;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bg-BG" sz="2400" dirty="0" smtClean="0">
                <a:latin typeface="+mj-lt"/>
              </a:rPr>
              <a:t>		B) (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g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f)</a:t>
            </a:r>
            <a:r>
              <a:rPr lang="en-US" altLang="bg-BG" sz="2400" baseline="30000" dirty="0" smtClean="0">
                <a:latin typeface="+mj-lt"/>
                <a:sym typeface="Symbol" pitchFamily="18" charset="2"/>
              </a:rPr>
              <a:t>-1</a:t>
            </a:r>
            <a:r>
              <a:rPr lang="en-US" altLang="bg-BG" sz="2400" dirty="0" smtClean="0">
                <a:latin typeface="+mj-lt"/>
                <a:sym typeface="Symbol" pitchFamily="18" charset="2"/>
              </a:rPr>
              <a:t> = f</a:t>
            </a:r>
            <a:r>
              <a:rPr lang="en-US" altLang="bg-BG" sz="2400" baseline="30000" dirty="0" smtClean="0">
                <a:latin typeface="+mj-lt"/>
                <a:sym typeface="Symbol" pitchFamily="18" charset="2"/>
              </a:rPr>
              <a:t>-1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bg-BG" sz="2400" baseline="30000" dirty="0" smtClean="0">
                <a:latin typeface="+mj-lt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bg-BG" sz="2400" dirty="0" smtClean="0">
                <a:latin typeface="+mj-lt"/>
              </a:rPr>
              <a:t>; </a:t>
            </a:r>
            <a:endParaRPr lang="en-GB" altLang="bg-BG" sz="2400" dirty="0" smtClean="0">
              <a:latin typeface="+mj-lt"/>
            </a:endParaRPr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altLang="bg-BG" kern="0" smtClean="0"/>
              <a:t>Операции върху функции</a:t>
            </a:r>
            <a:endParaRPr lang="en-US" altLang="bg-BG" kern="0" dirty="0" smtClean="0"/>
          </a:p>
        </p:txBody>
      </p:sp>
    </p:spTree>
    <p:extLst>
      <p:ext uri="{BB962C8B-B14F-4D97-AF65-F5344CB8AC3E}">
        <p14:creationId xmlns:p14="http://schemas.microsoft.com/office/powerpoint/2010/main" val="3512839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Разбиране на безкрайността: Сравняване на множества</a:t>
            </a:r>
            <a:endParaRPr lang="bg-BG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691680" y="3140968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lowchart: Magnetic Disk 4"/>
          <p:cNvSpPr/>
          <p:nvPr/>
        </p:nvSpPr>
        <p:spPr>
          <a:xfrm>
            <a:off x="1844080" y="3645024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Flowchart: Magnetic Disk 5"/>
          <p:cNvSpPr/>
          <p:nvPr/>
        </p:nvSpPr>
        <p:spPr>
          <a:xfrm>
            <a:off x="1331640" y="4293096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lowchart: Magnetic Disk 6"/>
          <p:cNvSpPr/>
          <p:nvPr/>
        </p:nvSpPr>
        <p:spPr>
          <a:xfrm>
            <a:off x="2123728" y="4077072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Flowchart: Magnetic Disk 7"/>
          <p:cNvSpPr/>
          <p:nvPr/>
        </p:nvSpPr>
        <p:spPr>
          <a:xfrm>
            <a:off x="2771800" y="3293368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lowchart: Magnetic Disk 8"/>
          <p:cNvSpPr/>
          <p:nvPr/>
        </p:nvSpPr>
        <p:spPr>
          <a:xfrm>
            <a:off x="3275856" y="4005064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Flowchart: Magnetic Disk 9"/>
          <p:cNvSpPr/>
          <p:nvPr/>
        </p:nvSpPr>
        <p:spPr>
          <a:xfrm>
            <a:off x="2411760" y="2636912"/>
            <a:ext cx="432048" cy="288032"/>
          </a:xfrm>
          <a:prstGeom prst="flowChartMagneticDisk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lowchart: Magnetic Disk 10"/>
          <p:cNvSpPr/>
          <p:nvPr/>
        </p:nvSpPr>
        <p:spPr>
          <a:xfrm>
            <a:off x="2564160" y="3717032"/>
            <a:ext cx="432048" cy="288032"/>
          </a:xfrm>
          <a:prstGeom prst="flowChartMagneticDisk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lowchart: Magnetic Disk 11"/>
          <p:cNvSpPr/>
          <p:nvPr/>
        </p:nvSpPr>
        <p:spPr>
          <a:xfrm>
            <a:off x="1259632" y="2789312"/>
            <a:ext cx="432048" cy="288032"/>
          </a:xfrm>
          <a:prstGeom prst="flowChartMagneticDisk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lowchart: Magnetic Disk 12"/>
          <p:cNvSpPr/>
          <p:nvPr/>
        </p:nvSpPr>
        <p:spPr>
          <a:xfrm>
            <a:off x="1187624" y="3501008"/>
            <a:ext cx="432048" cy="288032"/>
          </a:xfrm>
          <a:prstGeom prst="flowChartMagneticDisk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lowchart: Magnetic Disk 13"/>
          <p:cNvSpPr/>
          <p:nvPr/>
        </p:nvSpPr>
        <p:spPr>
          <a:xfrm>
            <a:off x="3419872" y="2996952"/>
            <a:ext cx="432048" cy="288032"/>
          </a:xfrm>
          <a:prstGeom prst="flowChartMagneticDisk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lowchart: Magnetic Disk 14"/>
          <p:cNvSpPr/>
          <p:nvPr/>
        </p:nvSpPr>
        <p:spPr>
          <a:xfrm>
            <a:off x="5796136" y="4221088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lowchart: Magnetic Disk 15"/>
          <p:cNvSpPr/>
          <p:nvPr/>
        </p:nvSpPr>
        <p:spPr>
          <a:xfrm>
            <a:off x="5796136" y="4005064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lowchart: Magnetic Disk 16"/>
          <p:cNvSpPr/>
          <p:nvPr/>
        </p:nvSpPr>
        <p:spPr>
          <a:xfrm>
            <a:off x="5796136" y="3789040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lowchart: Magnetic Disk 17"/>
          <p:cNvSpPr/>
          <p:nvPr/>
        </p:nvSpPr>
        <p:spPr>
          <a:xfrm>
            <a:off x="5796136" y="3573016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Flowchart: Magnetic Disk 18"/>
          <p:cNvSpPr/>
          <p:nvPr/>
        </p:nvSpPr>
        <p:spPr>
          <a:xfrm>
            <a:off x="5796136" y="3356992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Flowchart: Magnetic Disk 19"/>
          <p:cNvSpPr/>
          <p:nvPr/>
        </p:nvSpPr>
        <p:spPr>
          <a:xfrm>
            <a:off x="5796136" y="3140968"/>
            <a:ext cx="432048" cy="288032"/>
          </a:xfrm>
          <a:prstGeom prst="flowChartMagneticDisk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Flowchart: Magnetic Disk 20"/>
          <p:cNvSpPr/>
          <p:nvPr/>
        </p:nvSpPr>
        <p:spPr>
          <a:xfrm>
            <a:off x="6804248" y="4221088"/>
            <a:ext cx="432048" cy="288032"/>
          </a:xfrm>
          <a:prstGeom prst="flowChartMagneticDisk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Flowchart: Magnetic Disk 21"/>
          <p:cNvSpPr/>
          <p:nvPr/>
        </p:nvSpPr>
        <p:spPr>
          <a:xfrm>
            <a:off x="6804248" y="4005064"/>
            <a:ext cx="432048" cy="288032"/>
          </a:xfrm>
          <a:prstGeom prst="flowChartMagneticDisk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lowchart: Magnetic Disk 22"/>
          <p:cNvSpPr/>
          <p:nvPr/>
        </p:nvSpPr>
        <p:spPr>
          <a:xfrm>
            <a:off x="6804248" y="3789040"/>
            <a:ext cx="432048" cy="288032"/>
          </a:xfrm>
          <a:prstGeom prst="flowChartMagneticDisk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Flowchart: Magnetic Disk 23"/>
          <p:cNvSpPr/>
          <p:nvPr/>
        </p:nvSpPr>
        <p:spPr>
          <a:xfrm>
            <a:off x="6804248" y="3573016"/>
            <a:ext cx="432048" cy="288032"/>
          </a:xfrm>
          <a:prstGeom prst="flowChartMagneticDisk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Flowchart: Magnetic Disk 24"/>
          <p:cNvSpPr/>
          <p:nvPr/>
        </p:nvSpPr>
        <p:spPr>
          <a:xfrm>
            <a:off x="6804248" y="3356992"/>
            <a:ext cx="432048" cy="288032"/>
          </a:xfrm>
          <a:prstGeom prst="flowChartMagneticDisk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8" name="Straight Arrow Connector 27"/>
          <p:cNvCxnSpPr>
            <a:stCxn id="19" idx="4"/>
            <a:endCxn id="25" idx="2"/>
          </p:cNvCxnSpPr>
          <p:nvPr/>
        </p:nvCxnSpPr>
        <p:spPr>
          <a:xfrm>
            <a:off x="6228184" y="3501008"/>
            <a:ext cx="576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4"/>
            <a:endCxn id="24" idx="2"/>
          </p:cNvCxnSpPr>
          <p:nvPr/>
        </p:nvCxnSpPr>
        <p:spPr>
          <a:xfrm>
            <a:off x="6228184" y="3717032"/>
            <a:ext cx="576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4"/>
            <a:endCxn id="23" idx="2"/>
          </p:cNvCxnSpPr>
          <p:nvPr/>
        </p:nvCxnSpPr>
        <p:spPr>
          <a:xfrm>
            <a:off x="6228184" y="3933056"/>
            <a:ext cx="576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4"/>
            <a:endCxn id="22" idx="2"/>
          </p:cNvCxnSpPr>
          <p:nvPr/>
        </p:nvCxnSpPr>
        <p:spPr>
          <a:xfrm>
            <a:off x="6228184" y="4149080"/>
            <a:ext cx="576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4"/>
            <a:endCxn id="21" idx="2"/>
          </p:cNvCxnSpPr>
          <p:nvPr/>
        </p:nvCxnSpPr>
        <p:spPr>
          <a:xfrm>
            <a:off x="6228184" y="4365104"/>
            <a:ext cx="576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1760" y="4800600"/>
            <a:ext cx="3600400" cy="92333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bg-BG" b="1" dirty="0" smtClean="0">
                <a:latin typeface="+mj-lt"/>
                <a:cs typeface="Calibri Light" panose="020F0302020204030204" pitchFamily="34" charset="0"/>
              </a:rPr>
              <a:t>Идея:</a:t>
            </a:r>
            <a:r>
              <a:rPr lang="bg-BG" dirty="0" smtClean="0">
                <a:latin typeface="+mj-lt"/>
                <a:cs typeface="Calibri Light" panose="020F0302020204030204" pitchFamily="34" charset="0"/>
              </a:rPr>
              <a:t> сравняване мощност на множества посредством съществуване на </a:t>
            </a:r>
            <a:r>
              <a:rPr lang="bg-BG" b="1" i="1" dirty="0" err="1" smtClean="0">
                <a:latin typeface="+mj-lt"/>
                <a:cs typeface="Calibri Light" panose="020F0302020204030204" pitchFamily="34" charset="0"/>
              </a:rPr>
              <a:t>биекция</a:t>
            </a:r>
            <a:endParaRPr lang="bg-BG" b="1" i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1701" y="1990581"/>
            <a:ext cx="7056784" cy="646331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</a:rPr>
              <a:t>Ако не можем да броим,  можем ли и как да установим кои пулове са повече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5454" y="2181131"/>
            <a:ext cx="432048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8" y="3573017"/>
            <a:ext cx="898426" cy="7920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8" y="2780928"/>
            <a:ext cx="898426" cy="7920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34" y="2780928"/>
            <a:ext cx="898426" cy="792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34" y="3573016"/>
            <a:ext cx="898426" cy="7920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3068960"/>
            <a:ext cx="898426" cy="792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8" y="3861048"/>
            <a:ext cx="898426" cy="792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8" y="3068959"/>
            <a:ext cx="898426" cy="7920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34" y="3068959"/>
            <a:ext cx="898426" cy="792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34" y="3861047"/>
            <a:ext cx="898426" cy="792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Разбиране на безкрайността: </a:t>
            </a:r>
            <a:br>
              <a:rPr lang="bg-BG" dirty="0" smtClean="0"/>
            </a:br>
            <a:r>
              <a:rPr lang="bg-BG" dirty="0" smtClean="0"/>
              <a:t>Хилбертов хотел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4" y="4149080"/>
            <a:ext cx="898426" cy="792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4" y="3356991"/>
            <a:ext cx="898426" cy="7920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56991"/>
            <a:ext cx="898426" cy="792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49079"/>
            <a:ext cx="898426" cy="79208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47864" y="3212976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err="1" smtClean="0">
                <a:latin typeface="+mj-lt"/>
              </a:rPr>
              <a:t>Хилбертов</a:t>
            </a:r>
            <a:r>
              <a:rPr lang="bg-BG" b="1" dirty="0" smtClean="0">
                <a:latin typeface="+mj-lt"/>
              </a:rPr>
              <a:t> хотел</a:t>
            </a:r>
            <a:r>
              <a:rPr lang="bg-BG" dirty="0" smtClean="0">
                <a:latin typeface="+mj-lt"/>
              </a:rPr>
              <a:t>: хотел с безкрайно много стаи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latin typeface="+mj-lt"/>
              </a:rPr>
              <a:t>Всички стаи са заети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latin typeface="+mj-lt"/>
              </a:rPr>
              <a:t>Пристига нов гост</a:t>
            </a:r>
            <a:endParaRPr lang="bg-BG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7592" y="2102604"/>
            <a:ext cx="3312368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</a:rPr>
              <a:t>Можем ли да го настаним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43536" y="2102604"/>
            <a:ext cx="432048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3947592" y="2678668"/>
            <a:ext cx="3312368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</a:rPr>
              <a:t>Как ще го настаним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43536" y="2678668"/>
            <a:ext cx="432048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7115944" y="2111896"/>
            <a:ext cx="50405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да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46316"/>
            <a:ext cx="657423" cy="6709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09" y="4869160"/>
            <a:ext cx="657423" cy="670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25" y="4869160"/>
            <a:ext cx="657423" cy="67091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23728" y="55892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n+1</a:t>
            </a:r>
            <a:endParaRPr lang="bg-BG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3848" y="558924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n</a:t>
            </a:r>
            <a:endParaRPr lang="bg-BG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3968" y="558924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n-1</a:t>
            </a:r>
            <a:endParaRPr lang="bg-BG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36096" y="558924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2</a:t>
            </a:r>
            <a:endParaRPr lang="bg-BG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28184" y="558924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1</a:t>
            </a:r>
            <a:endParaRPr lang="bg-BG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724128" y="5157192"/>
            <a:ext cx="288032" cy="144016"/>
          </a:xfrm>
          <a:prstGeom prst="leftArrow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Left Arrow 34"/>
          <p:cNvSpPr/>
          <p:nvPr/>
        </p:nvSpPr>
        <p:spPr>
          <a:xfrm>
            <a:off x="3851920" y="5157192"/>
            <a:ext cx="288032" cy="144016"/>
          </a:xfrm>
          <a:prstGeom prst="leftArrow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Left Arrow 35"/>
          <p:cNvSpPr/>
          <p:nvPr/>
        </p:nvSpPr>
        <p:spPr>
          <a:xfrm>
            <a:off x="2699792" y="5157192"/>
            <a:ext cx="288032" cy="144016"/>
          </a:xfrm>
          <a:prstGeom prst="leftArrow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 animBg="1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8" y="3573017"/>
            <a:ext cx="898426" cy="7920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8" y="2780928"/>
            <a:ext cx="898426" cy="7920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34" y="2780928"/>
            <a:ext cx="898426" cy="792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34" y="3573016"/>
            <a:ext cx="898426" cy="7920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3068960"/>
            <a:ext cx="898426" cy="792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8" y="3861048"/>
            <a:ext cx="898426" cy="792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8" y="3068959"/>
            <a:ext cx="898426" cy="7920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34" y="3068959"/>
            <a:ext cx="898426" cy="792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34" y="3861047"/>
            <a:ext cx="898426" cy="792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 smtClean="0"/>
              <a:t>Хилбертов</a:t>
            </a:r>
            <a:r>
              <a:rPr lang="bg-BG" dirty="0" smtClean="0"/>
              <a:t> хотел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4" y="4149080"/>
            <a:ext cx="898426" cy="792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4" y="3356991"/>
            <a:ext cx="898426" cy="7920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56991"/>
            <a:ext cx="898426" cy="792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49079"/>
            <a:ext cx="898426" cy="79208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47864" y="3236783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err="1" smtClean="0">
                <a:latin typeface="+mj-lt"/>
              </a:rPr>
              <a:t>Хилбертов</a:t>
            </a:r>
            <a:r>
              <a:rPr lang="bg-BG" b="1" dirty="0" smtClean="0">
                <a:latin typeface="+mj-lt"/>
              </a:rPr>
              <a:t> хотел</a:t>
            </a:r>
            <a:r>
              <a:rPr lang="bg-BG" dirty="0" smtClean="0">
                <a:latin typeface="+mj-lt"/>
              </a:rPr>
              <a:t>: хотел с безкрайно много стаи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latin typeface="+mj-lt"/>
              </a:rPr>
              <a:t>Всички стаи са заети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latin typeface="+mj-lt"/>
              </a:rPr>
              <a:t>Пристига нов гост</a:t>
            </a:r>
            <a:endParaRPr lang="bg-BG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3792" y="2102604"/>
            <a:ext cx="3312368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</a:rPr>
              <a:t>Можем ли да го настаним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19736" y="2102604"/>
            <a:ext cx="432048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4023792" y="2678668"/>
            <a:ext cx="3312368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</a:rPr>
              <a:t>Как ще го настаним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19736" y="2678668"/>
            <a:ext cx="432048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7192144" y="2111896"/>
            <a:ext cx="50405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да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846316"/>
            <a:ext cx="657423" cy="6709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89" y="4869160"/>
            <a:ext cx="657423" cy="670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37" y="4869160"/>
            <a:ext cx="657423" cy="67091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23728" y="5589240"/>
            <a:ext cx="69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n+1</a:t>
            </a:r>
            <a:endParaRPr lang="bg-BG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3848" y="558924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n</a:t>
            </a:r>
            <a:endParaRPr lang="bg-BG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3968" y="558924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n-1</a:t>
            </a:r>
            <a:endParaRPr lang="bg-BG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36096" y="558924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2</a:t>
            </a:r>
            <a:endParaRPr lang="bg-BG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4248" y="558924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1</a:t>
            </a:r>
            <a:endParaRPr lang="bg-BG" sz="14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380" y="4653135"/>
            <a:ext cx="670620" cy="893068"/>
          </a:xfrm>
          <a:prstGeom prst="rect">
            <a:avLst/>
          </a:prstGeom>
        </p:spPr>
      </p:pic>
      <p:sp>
        <p:nvSpPr>
          <p:cNvPr id="37" name="Left Arrow 36"/>
          <p:cNvSpPr/>
          <p:nvPr/>
        </p:nvSpPr>
        <p:spPr>
          <a:xfrm>
            <a:off x="7668344" y="5157192"/>
            <a:ext cx="288032" cy="144016"/>
          </a:xfrm>
          <a:prstGeom prst="leftArrow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869160"/>
            <a:ext cx="657423" cy="670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81128"/>
            <a:ext cx="1237679" cy="9435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Формално обяснение (доказателство)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2286000"/>
            <a:ext cx="6705600" cy="1384995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+mj-lt"/>
                <a:cs typeface="Calibri Light" panose="020F0302020204030204" pitchFamily="34" charset="0"/>
              </a:rPr>
              <a:t>Множествата </a:t>
            </a:r>
            <a:r>
              <a:rPr lang="en-US" sz="2800" dirty="0" smtClean="0">
                <a:latin typeface="+mj-lt"/>
                <a:cs typeface="Calibri Light" panose="020F0302020204030204" pitchFamily="34" charset="0"/>
              </a:rPr>
              <a:t>N</a:t>
            </a:r>
            <a:r>
              <a:rPr lang="bg-BG" sz="2800" dirty="0" smtClean="0">
                <a:latin typeface="+mj-lt"/>
                <a:cs typeface="Calibri Light" panose="020F0302020204030204" pitchFamily="34" charset="0"/>
              </a:rPr>
              <a:t> и </a:t>
            </a:r>
            <a:r>
              <a:rPr lang="en-US" sz="2800" dirty="0" smtClean="0">
                <a:latin typeface="+mj-lt"/>
                <a:cs typeface="Calibri Light" panose="020F0302020204030204" pitchFamily="34" charset="0"/>
              </a:rPr>
              <a:t>N\{1} </a:t>
            </a:r>
            <a:r>
              <a:rPr lang="bg-BG" sz="2800" dirty="0" smtClean="0">
                <a:latin typeface="+mj-lt"/>
                <a:cs typeface="Calibri Light" panose="020F0302020204030204" pitchFamily="34" charset="0"/>
              </a:rPr>
              <a:t>са </a:t>
            </a:r>
            <a:r>
              <a:rPr lang="bg-BG" sz="2800" dirty="0" smtClean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равномощни</a:t>
            </a:r>
            <a:r>
              <a:rPr lang="bg-BG" sz="2800" dirty="0" smtClean="0">
                <a:latin typeface="+mj-lt"/>
                <a:cs typeface="Calibri Light" panose="020F0302020204030204" pitchFamily="34" charset="0"/>
              </a:rPr>
              <a:t> понеже: съществува биекция (преместване на гост в съседна стая)</a:t>
            </a:r>
            <a:r>
              <a:rPr lang="en-US" sz="2800" dirty="0" smtClean="0">
                <a:latin typeface="+mj-lt"/>
                <a:cs typeface="Calibri Light" panose="020F0302020204030204" pitchFamily="34" charset="0"/>
              </a:rPr>
              <a:t> </a:t>
            </a:r>
            <a:endParaRPr lang="bg-BG" sz="28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4038600"/>
            <a:ext cx="48006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f: n </a:t>
            </a:r>
            <a:r>
              <a:rPr lang="en-US" sz="24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 n+1</a:t>
            </a:r>
            <a:r>
              <a:rPr lang="bg-BG" sz="24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 от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N</a:t>
            </a:r>
            <a:r>
              <a:rPr lang="bg-BG" sz="2400" dirty="0">
                <a:latin typeface="+mj-lt"/>
                <a:cs typeface="Times New Roman" panose="02020603050405020304" pitchFamily="18" charset="0"/>
              </a:rPr>
              <a:t> към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N\{1} </a:t>
            </a:r>
            <a:endParaRPr lang="bg-BG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Давид </a:t>
            </a:r>
            <a:r>
              <a:rPr lang="bg-BG" dirty="0"/>
              <a:t>Х</a:t>
            </a:r>
            <a:r>
              <a:rPr lang="bg-BG" dirty="0" smtClean="0"/>
              <a:t>илберт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5" y="2286000"/>
            <a:ext cx="1809274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4019" y="2038521"/>
            <a:ext cx="6068421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latin typeface="+mj-lt"/>
              </a:rPr>
              <a:t>Давид </a:t>
            </a:r>
            <a:r>
              <a:rPr lang="bg-BG" b="1" dirty="0" err="1" smtClean="0">
                <a:latin typeface="+mj-lt"/>
              </a:rPr>
              <a:t>Хилберт</a:t>
            </a:r>
            <a:r>
              <a:rPr lang="bg-BG" dirty="0" smtClean="0">
                <a:latin typeface="+mj-lt"/>
              </a:rPr>
              <a:t> (</a:t>
            </a:r>
            <a:r>
              <a:rPr lang="en-US" i="1" dirty="0" smtClean="0">
                <a:latin typeface="+mj-lt"/>
              </a:rPr>
              <a:t>David Hilbert</a:t>
            </a:r>
            <a:r>
              <a:rPr lang="bg-BG" dirty="0" smtClean="0">
                <a:latin typeface="+mj-lt"/>
              </a:rPr>
              <a:t>):</a:t>
            </a:r>
            <a:endParaRPr lang="en-US" dirty="0" smtClean="0">
              <a:latin typeface="+mj-lt"/>
            </a:endParaRPr>
          </a:p>
          <a:p>
            <a:r>
              <a:rPr lang="bg-BG" dirty="0" smtClean="0">
                <a:latin typeface="+mj-lt"/>
              </a:rPr>
              <a:t>Роден: 23 януари 1862, </a:t>
            </a:r>
            <a:r>
              <a:rPr lang="bg-BG" dirty="0" err="1" smtClean="0">
                <a:latin typeface="+mj-lt"/>
              </a:rPr>
              <a:t>Кьонигсберг</a:t>
            </a:r>
            <a:r>
              <a:rPr lang="bg-BG" dirty="0" smtClean="0">
                <a:latin typeface="+mj-lt"/>
              </a:rPr>
              <a:t>, Източна Прусия</a:t>
            </a:r>
          </a:p>
          <a:p>
            <a:r>
              <a:rPr lang="bg-BG" dirty="0" smtClean="0">
                <a:latin typeface="+mj-lt"/>
              </a:rPr>
              <a:t>Починал: 14 февруари 1943, </a:t>
            </a:r>
            <a:r>
              <a:rPr lang="bg-BG" dirty="0" err="1" smtClean="0">
                <a:latin typeface="+mj-lt"/>
              </a:rPr>
              <a:t>Гьотинген</a:t>
            </a:r>
            <a:r>
              <a:rPr lang="bg-BG" dirty="0" smtClean="0">
                <a:latin typeface="+mj-lt"/>
              </a:rPr>
              <a:t>, Германия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+mj-lt"/>
              </a:rPr>
              <a:t>Немски математик сред </a:t>
            </a:r>
            <a:r>
              <a:rPr lang="ru-RU" sz="1700" dirty="0">
                <a:latin typeface="+mj-lt"/>
              </a:rPr>
              <a:t>най-влиятелните на </a:t>
            </a:r>
            <a:r>
              <a:rPr lang="ru-RU" sz="1700" dirty="0" smtClean="0">
                <a:latin typeface="+mj-lt"/>
              </a:rPr>
              <a:t>19</a:t>
            </a:r>
            <a:r>
              <a:rPr lang="en-US" sz="1700" dirty="0" smtClean="0">
                <a:latin typeface="+mj-lt"/>
              </a:rPr>
              <a:t>-</a:t>
            </a:r>
            <a:r>
              <a:rPr lang="ru-RU" sz="1700" dirty="0" smtClean="0">
                <a:latin typeface="+mj-lt"/>
              </a:rPr>
              <a:t>20 </a:t>
            </a:r>
            <a:r>
              <a:rPr lang="ru-RU" sz="1700" dirty="0">
                <a:latin typeface="+mj-lt"/>
              </a:rPr>
              <a:t>век.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+mj-lt"/>
              </a:rPr>
              <a:t>Своята известност на велик математик дължи на създаването и развиването на голям кръг математически теории като теорията на инвариантите, аксиомизация на </a:t>
            </a:r>
            <a:r>
              <a:rPr lang="ru-RU" sz="1700" dirty="0" smtClean="0">
                <a:latin typeface="+mj-lt"/>
              </a:rPr>
              <a:t>геометрията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+mj-lt"/>
              </a:rPr>
              <a:t>Идеята за хилбертовото пространство е в основите на функционалния анализ.</a:t>
            </a:r>
            <a:endParaRPr lang="ru-RU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+mj-lt"/>
              </a:rPr>
              <a:t>Хилберт и неговите студенти развиват съществени части от математическата инфраструктура, необходима </a:t>
            </a:r>
            <a:r>
              <a:rPr lang="ru-RU" sz="1700" dirty="0" smtClean="0">
                <a:latin typeface="+mj-lt"/>
              </a:rPr>
              <a:t>за квантовата механика</a:t>
            </a:r>
            <a:r>
              <a:rPr lang="ru-RU" sz="1700" dirty="0">
                <a:latin typeface="+mj-lt"/>
              </a:rPr>
              <a:t> </a:t>
            </a:r>
            <a:r>
              <a:rPr lang="ru-RU" sz="1700" dirty="0" smtClean="0">
                <a:latin typeface="+mj-lt"/>
              </a:rPr>
              <a:t>и общата теория на относителността.</a:t>
            </a:r>
            <a:endParaRPr lang="bg-BG" sz="17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Използвана литература в курса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4038600"/>
          </a:xfrm>
        </p:spPr>
        <p:txBody>
          <a:bodyPr/>
          <a:lstStyle/>
          <a:p>
            <a:r>
              <a:rPr lang="en-US" sz="2400" dirty="0" smtClean="0"/>
              <a:t>D. W. Hoffmann, </a:t>
            </a:r>
            <a:r>
              <a:rPr lang="en-US" sz="2400" dirty="0" err="1" smtClean="0"/>
              <a:t>Theoretische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</a:t>
            </a:r>
            <a:r>
              <a:rPr lang="en-US" sz="2400" dirty="0" smtClean="0"/>
              <a:t>, Hansen </a:t>
            </a:r>
            <a:r>
              <a:rPr lang="en-US" sz="2400" dirty="0" err="1" smtClean="0"/>
              <a:t>Verlag</a:t>
            </a:r>
            <a:r>
              <a:rPr lang="en-US" sz="2400" dirty="0" smtClean="0"/>
              <a:t>, 2009</a:t>
            </a:r>
          </a:p>
          <a:p>
            <a:r>
              <a:rPr lang="en-US" sz="2400" dirty="0" smtClean="0"/>
              <a:t>H. P. </a:t>
            </a:r>
            <a:r>
              <a:rPr lang="en-US" sz="2400" dirty="0" err="1" smtClean="0"/>
              <a:t>Gumm</a:t>
            </a:r>
            <a:r>
              <a:rPr lang="en-US" sz="2400" dirty="0" smtClean="0"/>
              <a:t>, M. </a:t>
            </a:r>
            <a:r>
              <a:rPr lang="en-US" sz="2400" dirty="0" err="1" smtClean="0"/>
              <a:t>Sommer</a:t>
            </a:r>
            <a:r>
              <a:rPr lang="en-US" sz="2400" dirty="0" smtClean="0"/>
              <a:t>, </a:t>
            </a:r>
            <a:r>
              <a:rPr lang="en-US" sz="2400" dirty="0" err="1" smtClean="0"/>
              <a:t>Einfuehrung</a:t>
            </a:r>
            <a:r>
              <a:rPr lang="en-US" sz="2400" dirty="0" smtClean="0"/>
              <a:t> in die </a:t>
            </a:r>
            <a:r>
              <a:rPr lang="en-US" sz="2400" dirty="0" err="1" smtClean="0"/>
              <a:t>Informatik</a:t>
            </a:r>
            <a:r>
              <a:rPr lang="en-US" sz="2400" dirty="0" smtClean="0"/>
              <a:t>, </a:t>
            </a:r>
            <a:r>
              <a:rPr lang="en-US" sz="2400" dirty="0" err="1" smtClean="0"/>
              <a:t>Oldenbourg</a:t>
            </a:r>
            <a:r>
              <a:rPr lang="en-US" sz="2400" dirty="0" smtClean="0"/>
              <a:t> </a:t>
            </a:r>
            <a:r>
              <a:rPr lang="en-US" sz="2400" dirty="0" err="1" smtClean="0"/>
              <a:t>Wissenschaftsverlag</a:t>
            </a:r>
            <a:r>
              <a:rPr lang="en-US" sz="2400" dirty="0" smtClean="0"/>
              <a:t>, 2004</a:t>
            </a:r>
          </a:p>
          <a:p>
            <a:r>
              <a:rPr lang="en-US" sz="2400" dirty="0" smtClean="0"/>
              <a:t>J. W. Grossman, Discrete Mathematics, Macmillan Pub. Co., 1990</a:t>
            </a:r>
          </a:p>
          <a:p>
            <a:r>
              <a:rPr lang="bg-BG" sz="2400" dirty="0" smtClean="0"/>
              <a:t>К. Манев, Увод в дискретната математика, КЛМН, 2005</a:t>
            </a:r>
          </a:p>
          <a:p>
            <a:pPr lvl="0"/>
            <a:r>
              <a:rPr lang="bg-BG" sz="2400" dirty="0"/>
              <a:t>Й. Денев, Р. Павлов, Я. Демирович. </a:t>
            </a:r>
            <a:r>
              <a:rPr lang="bg-BG" sz="2400" i="1" dirty="0"/>
              <a:t>Дискретна математика</a:t>
            </a:r>
            <a:r>
              <a:rPr lang="bg-BG" sz="2400" dirty="0"/>
              <a:t>. Наука и изкуство, София, 1984.</a:t>
            </a:r>
          </a:p>
          <a:p>
            <a:endParaRPr lang="en-US" sz="2400" dirty="0" smtClean="0"/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доц. д-р Тодорка Глушкова</a:t>
            </a:r>
            <a:endParaRPr lang="bg-B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D5CF-6102-4961-8AEC-25473D6FD9B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Георг Кантор</a:t>
            </a:r>
            <a:endParaRPr lang="bg-B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bg-BG" dirty="0" smtClean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8" y="2286000"/>
            <a:ext cx="2167940" cy="2839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5918" y="1981200"/>
            <a:ext cx="55031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>
                <a:latin typeface="+mj-lt"/>
              </a:rPr>
              <a:t>Георг Фердинад Лудвиг Филип Кантор</a:t>
            </a:r>
            <a:r>
              <a:rPr lang="ru-RU" dirty="0">
                <a:latin typeface="+mj-lt"/>
              </a:rPr>
              <a:t> </a:t>
            </a:r>
            <a:endParaRPr lang="ru-RU" dirty="0" smtClean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latin typeface="+mj-lt"/>
              </a:rPr>
              <a:t>(</a:t>
            </a:r>
            <a:r>
              <a:rPr lang="ru-RU" i="1" dirty="0" smtClean="0">
                <a:latin typeface="+mj-lt"/>
              </a:rPr>
              <a:t>Georg </a:t>
            </a:r>
            <a:r>
              <a:rPr lang="ru-RU" i="1" dirty="0">
                <a:latin typeface="+mj-lt"/>
              </a:rPr>
              <a:t>Ferdinand Ludwig Philipp Cantor</a:t>
            </a:r>
            <a:r>
              <a:rPr lang="ru-RU" dirty="0" smtClean="0">
                <a:latin typeface="+mj-lt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Роден: 3.03.1845 в Санкт Петербург, Русия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Починал: 6.01.1918 в Хале, Германия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Алма матер: </a:t>
            </a:r>
            <a:r>
              <a:rPr lang="bg-BG" dirty="0">
                <a:latin typeface="+mj-lt"/>
              </a:rPr>
              <a:t>Швейцарска висша техническа школа в </a:t>
            </a:r>
            <a:r>
              <a:rPr lang="bg-BG" dirty="0" smtClean="0">
                <a:latin typeface="+mj-lt"/>
              </a:rPr>
              <a:t>Цюрих, </a:t>
            </a:r>
            <a:r>
              <a:rPr lang="bg-BG" dirty="0" err="1" smtClean="0">
                <a:latin typeface="+mj-lt"/>
              </a:rPr>
              <a:t>Хумболдтовия</a:t>
            </a:r>
            <a:r>
              <a:rPr lang="bg-BG" dirty="0" smtClean="0">
                <a:latin typeface="+mj-lt"/>
              </a:rPr>
              <a:t> университет в Берлин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 dirty="0" smtClean="0">
                <a:latin typeface="+mj-lt"/>
              </a:rPr>
              <a:t>Работил: Университет Хале-</a:t>
            </a:r>
            <a:r>
              <a:rPr lang="bg-BG" dirty="0" err="1" smtClean="0">
                <a:latin typeface="+mj-lt"/>
              </a:rPr>
              <a:t>Витенберг</a:t>
            </a:r>
            <a:endParaRPr lang="ru-RU" dirty="0" smtClean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Немски математик, най-известен </a:t>
            </a:r>
            <a:r>
              <a:rPr lang="ru-RU" dirty="0">
                <a:latin typeface="+mj-lt"/>
              </a:rPr>
              <a:t>като създател на </a:t>
            </a:r>
            <a:r>
              <a:rPr lang="ru-RU" dirty="0" smtClean="0">
                <a:latin typeface="+mj-lt"/>
              </a:rPr>
              <a:t>съвременната теория на множествата – фундаментална теория в </a:t>
            </a:r>
            <a:r>
              <a:rPr lang="ru-RU" dirty="0">
                <a:latin typeface="+mj-lt"/>
              </a:rPr>
              <a:t>математиката. </a:t>
            </a:r>
            <a:endParaRPr lang="bg-BG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D5CF-6102-4961-8AEC-25473D6FD9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z="2400" dirty="0" smtClean="0"/>
              <a:t>Д</a:t>
            </a:r>
            <a:r>
              <a:rPr lang="bg-BG" sz="2400" dirty="0"/>
              <a:t>. Байнов, С. Костадинов, Р. Павлов, Л. Луканова. </a:t>
            </a:r>
            <a:r>
              <a:rPr lang="bg-BG" sz="2400" i="1" dirty="0"/>
              <a:t>Ръководство за решаване на задачи по дискретна математика.</a:t>
            </a:r>
            <a:r>
              <a:rPr lang="bg-BG" sz="2400" dirty="0"/>
              <a:t> Университетско издателство “Паисий Хилендарски”, Пловдив, 1990</a:t>
            </a:r>
            <a:r>
              <a:rPr lang="en-US" sz="2400" dirty="0"/>
              <a:t>.</a:t>
            </a:r>
            <a:endParaRPr lang="bg-BG" sz="2400" dirty="0"/>
          </a:p>
          <a:p>
            <a:pPr lvl="0"/>
            <a:r>
              <a:rPr lang="bg-BG" sz="2400" dirty="0"/>
              <a:t>В.А. Успенский, </a:t>
            </a:r>
            <a:r>
              <a:rPr lang="bg-BG" sz="2400" i="1" dirty="0"/>
              <a:t>Машина Поста</a:t>
            </a:r>
            <a:r>
              <a:rPr lang="bg-BG" sz="2400" dirty="0"/>
              <a:t>, Москва, Наука, 1988, </a:t>
            </a:r>
            <a:r>
              <a:rPr lang="en-US" sz="2400" dirty="0"/>
              <a:t>ISBN 5-02-013735-9</a:t>
            </a:r>
            <a:r>
              <a:rPr lang="bg-BG" sz="2400" dirty="0"/>
              <a:t>.</a:t>
            </a:r>
          </a:p>
          <a:p>
            <a:pPr lvl="0"/>
            <a:r>
              <a:rPr lang="en-US" sz="2400" dirty="0"/>
              <a:t>L. </a:t>
            </a:r>
            <a:r>
              <a:rPr lang="en-US" sz="2400" dirty="0" err="1"/>
              <a:t>Lovasz</a:t>
            </a:r>
            <a:r>
              <a:rPr lang="en-US" sz="2400" dirty="0"/>
              <a:t>, J. </a:t>
            </a:r>
            <a:r>
              <a:rPr lang="en-US" sz="2400" dirty="0" err="1"/>
              <a:t>Pelikan</a:t>
            </a:r>
            <a:r>
              <a:rPr lang="en-US" sz="2400" dirty="0"/>
              <a:t>, K. </a:t>
            </a:r>
            <a:r>
              <a:rPr lang="en-US" sz="2400" dirty="0" err="1"/>
              <a:t>Vesztergombi</a:t>
            </a:r>
            <a:r>
              <a:rPr lang="en-US" sz="2400" dirty="0"/>
              <a:t>, </a:t>
            </a:r>
            <a:r>
              <a:rPr lang="en-US" sz="2400" i="1" dirty="0"/>
              <a:t>Discrete Mathematics – Elementary and Beyond</a:t>
            </a:r>
            <a:r>
              <a:rPr lang="en-US" sz="2400" dirty="0"/>
              <a:t>, Springer </a:t>
            </a:r>
            <a:r>
              <a:rPr lang="en-US" sz="2400" dirty="0" err="1"/>
              <a:t>Verlag</a:t>
            </a:r>
            <a:r>
              <a:rPr lang="en-US" sz="2400" dirty="0"/>
              <a:t>, New York, 2003, ISBN 0-387-95584-4</a:t>
            </a:r>
            <a:r>
              <a:rPr lang="en-US" sz="2400" dirty="0" smtClean="0"/>
              <a:t>.</a:t>
            </a:r>
            <a:endParaRPr lang="bg-BG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Използвана литература в курса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26A8-0640-4B0D-93D2-6E1E60B8F5ED}" type="slidenum">
              <a:rPr lang="en-US" altLang="bg-BG" smtClean="0"/>
              <a:pPr/>
              <a:t>50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518356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E. Bender, S. Williamson, </a:t>
            </a:r>
            <a:r>
              <a:rPr lang="en-US" sz="2400" i="1" dirty="0"/>
              <a:t>A Short Course in Discrete Mathematics</a:t>
            </a:r>
            <a:r>
              <a:rPr lang="en-US" sz="2400" dirty="0"/>
              <a:t>, Dover, 2006, ISBN 0-486-43946-1.</a:t>
            </a:r>
            <a:endParaRPr lang="bg-BG" sz="2400" dirty="0"/>
          </a:p>
          <a:p>
            <a:pPr lvl="0"/>
            <a:r>
              <a:rPr lang="en-US" sz="2400" dirty="0"/>
              <a:t>P. Linz, An</a:t>
            </a:r>
            <a:r>
              <a:rPr lang="en-US" sz="2400" i="1" dirty="0"/>
              <a:t> Introduction to Formal Languages and Automata, </a:t>
            </a:r>
            <a:r>
              <a:rPr lang="en-US" sz="2400" dirty="0"/>
              <a:t>Jones and Bartlett Publishers, 6-th edition,  Jones &amp; Bartlett Publishers, ISBN-13: </a:t>
            </a:r>
            <a:r>
              <a:rPr lang="en-US" sz="2400" dirty="0">
                <a:hlinkClick r:id="rId2"/>
              </a:rPr>
              <a:t>9781284077247</a:t>
            </a:r>
            <a:r>
              <a:rPr lang="en-US" sz="2400" dirty="0"/>
              <a:t>, 2016</a:t>
            </a:r>
            <a:r>
              <a:rPr lang="en-AU" sz="2400" dirty="0"/>
              <a:t> </a:t>
            </a:r>
            <a:endParaRPr lang="bg-BG" sz="2400" dirty="0"/>
          </a:p>
          <a:p>
            <a:pPr lvl="0"/>
            <a:r>
              <a:rPr lang="en-US" sz="2400" dirty="0"/>
              <a:t>Kenneth</a:t>
            </a:r>
            <a:r>
              <a:rPr lang="en-AU" sz="2400" dirty="0"/>
              <a:t> H. Rosen, Kamala </a:t>
            </a:r>
            <a:r>
              <a:rPr lang="en-AU" sz="2400" dirty="0" err="1"/>
              <a:t>Krithivasan</a:t>
            </a:r>
            <a:r>
              <a:rPr lang="en-AU" sz="2400" dirty="0"/>
              <a:t>, </a:t>
            </a:r>
            <a:r>
              <a:rPr lang="en-US" sz="2400" dirty="0"/>
              <a:t>Discrete mathematics and its application, </a:t>
            </a:r>
            <a:r>
              <a:rPr lang="en-AU" sz="2400" dirty="0"/>
              <a:t>McGraw-Hill Companies,</a:t>
            </a:r>
            <a:r>
              <a:rPr lang="bg-BG" sz="2400" dirty="0"/>
              <a:t> 7-</a:t>
            </a:r>
            <a:r>
              <a:rPr lang="en-US" sz="2400" dirty="0" err="1"/>
              <a:t>th</a:t>
            </a:r>
            <a:r>
              <a:rPr lang="en-US" sz="2400" dirty="0"/>
              <a:t> </a:t>
            </a:r>
            <a:r>
              <a:rPr lang="en-AU" sz="2400" dirty="0"/>
              <a:t>edition, ISBN 978-0-07-338309-5, 2012 </a:t>
            </a:r>
            <a:endParaRPr lang="bg-BG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Използвана литература в курса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altLang="bg-BG" smtClean="0"/>
              <a:t>доц. д-р Тодорка Глушкова</a:t>
            </a:r>
            <a:endParaRPr lang="en-US" alt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26A8-0640-4B0D-93D2-6E1E60B8F5ED}" type="slidenum">
              <a:rPr lang="en-US" altLang="bg-BG" smtClean="0"/>
              <a:pPr/>
              <a:t>51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539276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Owen</a:t>
            </a:r>
            <a:r>
              <a:rPr lang="en-AU" sz="2400" dirty="0"/>
              <a:t> D. Byer, Deirdre L. </a:t>
            </a:r>
            <a:r>
              <a:rPr lang="en-AU" sz="2400" dirty="0" err="1"/>
              <a:t>Smeltzer</a:t>
            </a:r>
            <a:r>
              <a:rPr lang="en-AU" sz="2400" dirty="0"/>
              <a:t>, Kenneth L. </a:t>
            </a:r>
            <a:r>
              <a:rPr lang="en-AU" sz="2400" dirty="0" err="1"/>
              <a:t>Wantz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AU" sz="2400" dirty="0"/>
              <a:t>Journey into Discrete Mathematics</a:t>
            </a:r>
            <a:r>
              <a:rPr lang="en-US" sz="2400" dirty="0"/>
              <a:t>, </a:t>
            </a:r>
            <a:r>
              <a:rPr lang="en-US" sz="2400" dirty="0" smtClean="0"/>
              <a:t>AMS, </a:t>
            </a:r>
            <a:r>
              <a:rPr lang="en-US" sz="2400" dirty="0"/>
              <a:t>MAA Press, Providence Rhode Island, ISBN 9781470446963, 2018</a:t>
            </a:r>
            <a:endParaRPr lang="bg-BG" sz="2400" dirty="0"/>
          </a:p>
          <a:p>
            <a:pPr lvl="0"/>
            <a:r>
              <a:rPr lang="en-US" sz="2400" dirty="0"/>
              <a:t>Christopher</a:t>
            </a:r>
            <a:r>
              <a:rPr lang="en-AU" sz="2400" dirty="0"/>
              <a:t> Rhoades, Introductory Discrete Mathematics, </a:t>
            </a:r>
            <a:r>
              <a:rPr lang="en-AU" sz="2400" dirty="0" err="1"/>
              <a:t>Willford</a:t>
            </a:r>
            <a:r>
              <a:rPr lang="en-AU" sz="2400" dirty="0"/>
              <a:t> Press, ISBN  1682854922, 9781682854921, 2018</a:t>
            </a:r>
            <a:endParaRPr lang="bg-BG" sz="2400" dirty="0"/>
          </a:p>
          <a:p>
            <a:pPr lvl="0"/>
            <a:r>
              <a:rPr lang="en-US" sz="2400" dirty="0"/>
              <a:t>David</a:t>
            </a:r>
            <a:r>
              <a:rPr lang="en-AU" sz="2400" dirty="0"/>
              <a:t> </a:t>
            </a:r>
            <a:r>
              <a:rPr lang="en-AU" sz="2400" dirty="0" err="1"/>
              <a:t>Liben-Nowell</a:t>
            </a:r>
            <a:r>
              <a:rPr lang="en-AU" sz="2400" dirty="0"/>
              <a:t>,  Discrete Mathematics for Computer Science</a:t>
            </a:r>
            <a:r>
              <a:rPr lang="en-US" sz="2400" dirty="0"/>
              <a:t>, </a:t>
            </a:r>
            <a:r>
              <a:rPr lang="en-AU" sz="2400" dirty="0"/>
              <a:t>Wiley, 2017</a:t>
            </a:r>
            <a:r>
              <a:rPr lang="en-US" sz="2400" dirty="0"/>
              <a:t>, ISBN </a:t>
            </a:r>
            <a:r>
              <a:rPr lang="en-AU" sz="2400" dirty="0"/>
              <a:t>1119397197, 9781119397199</a:t>
            </a:r>
            <a:r>
              <a:rPr lang="en-US" sz="2400" dirty="0"/>
              <a:t>, 2017.</a:t>
            </a:r>
            <a:endParaRPr lang="bg-BG" sz="2400" dirty="0"/>
          </a:p>
          <a:p>
            <a:pPr lvl="0"/>
            <a:r>
              <a:rPr lang="bg-BG" sz="2400" b="1" i="1" u="sng" dirty="0">
                <a:solidFill>
                  <a:srgbClr val="002060"/>
                </a:solidFill>
              </a:rPr>
              <a:t>http://www.jflap.org</a:t>
            </a:r>
            <a:r>
              <a:rPr lang="bg-BG" sz="2400" b="1" i="1" u="sng" dirty="0" smtClean="0">
                <a:solidFill>
                  <a:srgbClr val="002060"/>
                </a:solidFill>
              </a:rPr>
              <a:t>/</a:t>
            </a:r>
            <a:r>
              <a:rPr lang="en-US" sz="2400" b="1" i="1" u="sng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- </a:t>
            </a:r>
            <a:r>
              <a:rPr lang="bg-BG" sz="2400" dirty="0" smtClean="0"/>
              <a:t>софтуерна среда</a:t>
            </a:r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Използвана литература в курса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altLang="bg-BG" dirty="0" smtClean="0"/>
              <a:t>доц. д-р Тодорка Глушкова</a:t>
            </a:r>
            <a:endParaRPr lang="en-US" alt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26A8-0640-4B0D-93D2-6E1E60B8F5ED}" type="slidenum">
              <a:rPr lang="en-US" altLang="bg-BG" smtClean="0"/>
              <a:pPr/>
              <a:t>52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06786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Представяне на множества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467600" cy="4144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Съществуват два начина за дефиниране  елементите на множествата:</a:t>
            </a:r>
          </a:p>
          <a:p>
            <a:pPr lvl="1"/>
            <a:r>
              <a:rPr lang="bg-BG" dirty="0" smtClean="0"/>
              <a:t>Чрез явно изброяване, ако са краен брой</a:t>
            </a:r>
          </a:p>
          <a:p>
            <a:pPr lvl="1" algn="just"/>
            <a:r>
              <a:rPr lang="bg-BG" altLang="bg-BG" dirty="0"/>
              <a:t>Ч</a:t>
            </a:r>
            <a:r>
              <a:rPr lang="bg-BG" altLang="bg-BG" dirty="0" smtClean="0"/>
              <a:t>рез </a:t>
            </a:r>
            <a:r>
              <a:rPr lang="bg-BG" altLang="bg-BG" dirty="0"/>
              <a:t>определена зависимост, на които тези елементи трябва да </a:t>
            </a:r>
            <a:r>
              <a:rPr lang="bg-BG" altLang="bg-BG" dirty="0" smtClean="0"/>
              <a:t>отговарят.</a:t>
            </a:r>
          </a:p>
          <a:p>
            <a:pPr marL="0" indent="0">
              <a:buNone/>
            </a:pPr>
            <a:r>
              <a:rPr lang="bg-BG" altLang="bg-BG" sz="2400" b="1" u="sng" dirty="0">
                <a:latin typeface="+mj-lt"/>
              </a:rPr>
              <a:t>Например</a:t>
            </a:r>
            <a:r>
              <a:rPr lang="bg-BG" altLang="bg-BG" sz="2400" b="1" dirty="0">
                <a:latin typeface="+mj-lt"/>
              </a:rPr>
              <a:t>:</a:t>
            </a:r>
            <a:r>
              <a:rPr lang="bg-BG" altLang="bg-BG" sz="2400" dirty="0">
                <a:latin typeface="+mj-lt"/>
              </a:rPr>
              <a:t> </a:t>
            </a:r>
          </a:p>
          <a:p>
            <a:pPr>
              <a:buNone/>
            </a:pPr>
            <a:r>
              <a:rPr lang="bg-BG" altLang="bg-BG" sz="2400" dirty="0">
                <a:latin typeface="+mj-lt"/>
              </a:rPr>
              <a:t>	а)М=</a:t>
            </a:r>
            <a:r>
              <a:rPr lang="en-US" altLang="bg-BG" sz="2400" dirty="0">
                <a:latin typeface="+mj-lt"/>
              </a:rPr>
              <a:t>{</a:t>
            </a:r>
            <a:r>
              <a:rPr lang="en-US" altLang="bg-BG" sz="2400" dirty="0" err="1">
                <a:latin typeface="+mj-lt"/>
              </a:rPr>
              <a:t>a,b,c</a:t>
            </a:r>
            <a:r>
              <a:rPr lang="en-US" altLang="bg-BG" sz="2400" dirty="0">
                <a:latin typeface="+mj-lt"/>
              </a:rPr>
              <a:t>,…,</a:t>
            </a:r>
            <a:r>
              <a:rPr lang="en-US" altLang="bg-BG" sz="2400" dirty="0" err="1">
                <a:latin typeface="+mj-lt"/>
              </a:rPr>
              <a:t>x,y,z</a:t>
            </a:r>
            <a:r>
              <a:rPr lang="en-US" altLang="bg-BG" sz="2400" dirty="0">
                <a:latin typeface="+mj-lt"/>
              </a:rPr>
              <a:t>};</a:t>
            </a:r>
          </a:p>
          <a:p>
            <a:pPr>
              <a:buNone/>
            </a:pPr>
            <a:r>
              <a:rPr lang="en-US" altLang="bg-BG" sz="2400" dirty="0">
                <a:latin typeface="+mj-lt"/>
              </a:rPr>
              <a:t>   </a:t>
            </a:r>
            <a:r>
              <a:rPr lang="bg-BG" altLang="bg-BG" sz="2400" dirty="0">
                <a:latin typeface="+mj-lt"/>
              </a:rPr>
              <a:t>б) </a:t>
            </a:r>
            <a:r>
              <a:rPr lang="en-US" altLang="bg-BG" sz="2400" dirty="0">
                <a:latin typeface="+mj-lt"/>
              </a:rPr>
              <a:t>M e </a:t>
            </a:r>
            <a:r>
              <a:rPr lang="bg-BG" altLang="bg-BG" sz="2400" dirty="0">
                <a:latin typeface="+mj-lt"/>
              </a:rPr>
              <a:t>множеството на всички положителни реални числа</a:t>
            </a:r>
          </a:p>
          <a:p>
            <a:pPr marL="457200" lvl="1" indent="0" algn="just">
              <a:buNone/>
            </a:pPr>
            <a:endParaRPr lang="bg-BG" altLang="bg-BG" dirty="0"/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bg-B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D5CF-6102-4961-8AEC-25473D6FD9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</a:t>
            </a:r>
            <a:r>
              <a:rPr lang="bg-BG" dirty="0" smtClean="0"/>
              <a:t>римери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616" y="3068960"/>
                <a:ext cx="2389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+mj-lt"/>
                  </a:rPr>
                  <a:t> { 1, 2, 3, 4, …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}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68960"/>
                <a:ext cx="2389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88024" y="4221088"/>
                <a:ext cx="3335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>
                    <a:latin typeface="+mj-lt"/>
                  </a:rPr>
                  <a:t> { 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| n mod 2=1 }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221088"/>
                <a:ext cx="333579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60"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88024" y="4869160"/>
                <a:ext cx="252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>
                    <a:latin typeface="+mj-lt"/>
                  </a:rPr>
                  <a:t> { n</a:t>
                </a:r>
                <a:r>
                  <a:rPr lang="en-US" baseline="30000" dirty="0" smtClean="0">
                    <a:latin typeface="+mj-lt"/>
                  </a:rPr>
                  <a:t>2</a:t>
                </a:r>
                <a:r>
                  <a:rPr lang="en-US" dirty="0" smtClean="0">
                    <a:latin typeface="+mj-lt"/>
                  </a:rPr>
                  <a:t> | 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r>
                  <a:rPr lang="en-US" baseline="-25000" dirty="0" smtClean="0">
                    <a:latin typeface="+mj-lt"/>
                    <a:sym typeface="Symbol" panose="05050102010706020507" pitchFamily="18" charset="2"/>
                  </a:rPr>
                  <a:t>0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}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869160"/>
                <a:ext cx="2520280" cy="369332"/>
              </a:xfrm>
              <a:prstGeom prst="rect">
                <a:avLst/>
              </a:prstGeom>
              <a:blipFill>
                <a:blip r:embed="rId5"/>
                <a:stretch>
                  <a:fillRect l="-1932" t="-8333" b="-28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603540" y="2277559"/>
            <a:ext cx="2520280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Представяния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29200" y="2262711"/>
            <a:ext cx="432048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15616" y="3491716"/>
                <a:ext cx="2808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aseline="-25000" dirty="0" smtClean="0">
                    <a:latin typeface="+mj-lt"/>
                  </a:rPr>
                  <a:t>0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+mj-lt"/>
                  </a:rPr>
                  <a:t> { 0, 1, 2, 3, 4, …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}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491716"/>
                <a:ext cx="280831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15616" y="3995772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+mj-lt"/>
                  </a:rPr>
                  <a:t> { …, -2, -1, 0, 1, 2, …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}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995772"/>
                <a:ext cx="309634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15616" y="4427820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+mj-lt"/>
                  </a:rPr>
                  <a:t> { 2, 4, 6, 8, 10, …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}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27820"/>
                <a:ext cx="309634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75"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15616" y="4859868"/>
                <a:ext cx="338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+mj-lt"/>
                  </a:rPr>
                  <a:t> { 0, 1, 4, 9, 16, 25,  …</a:t>
                </a:r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}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859868"/>
                <a:ext cx="338018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441"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554324" y="2281530"/>
            <a:ext cx="1512168" cy="369332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Множества</a:t>
            </a:r>
            <a:endParaRPr lang="bg-B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43608" y="2267580"/>
            <a:ext cx="432048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 animBg="1"/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Отношения между множества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Дискретна математика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563" y="2030196"/>
            <a:ext cx="2324573" cy="400110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Подмножества:</a:t>
            </a:r>
            <a:endParaRPr lang="bg-BG" sz="2000" b="1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83905" y="2555612"/>
                <a:ext cx="4176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 </a:t>
                </a:r>
                <a:r>
                  <a:rPr lang="bg-BG" dirty="0" smtClean="0">
                    <a:latin typeface="+mj-lt"/>
                  </a:rPr>
                  <a:t>:</a:t>
                </a:r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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bg-BG" dirty="0" smtClean="0">
                    <a:latin typeface="+mj-lt"/>
                  </a:rPr>
                  <a:t> от </a:t>
                </a:r>
                <a:r>
                  <a:rPr lang="en-US" dirty="0" smtClean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+mj-lt"/>
                  </a:rPr>
                  <a:t>M</a:t>
                </a:r>
                <a:r>
                  <a:rPr lang="en-US" baseline="-25000" dirty="0">
                    <a:latin typeface="+mj-lt"/>
                  </a:rPr>
                  <a:t>1 </a:t>
                </a:r>
                <a:r>
                  <a:rPr lang="bg-BG" dirty="0" smtClean="0">
                    <a:latin typeface="+mj-lt"/>
                  </a:rPr>
                  <a:t>следва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05" y="2555612"/>
                <a:ext cx="41764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14"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94054" y="3020277"/>
                <a:ext cx="7554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 smtClean="0">
                    <a:latin typeface="+mj-lt"/>
                  </a:rPr>
                  <a:t>Празното множество е подмножество на всяко друго множество: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54" y="3020277"/>
                <a:ext cx="7554416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46" t="-4717" b="-1415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27584" y="3764898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 </a:t>
                </a:r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</a:t>
                </a:r>
                <a:r>
                  <a:rPr lang="en-US" dirty="0" smtClean="0">
                    <a:latin typeface="+mj-lt"/>
                  </a:rPr>
                  <a:t> M</a:t>
                </a:r>
                <a:r>
                  <a:rPr lang="bg-BG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 </a:t>
                </a:r>
                <a:r>
                  <a:rPr lang="bg-BG" dirty="0" smtClean="0">
                    <a:latin typeface="+mj-lt"/>
                  </a:rPr>
                  <a:t>и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bg-BG" baseline="-25000" dirty="0" smtClean="0">
                    <a:latin typeface="+mj-lt"/>
                  </a:rPr>
                  <a:t>1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64898"/>
                <a:ext cx="338437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22" t="-8333" b="-26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7990" y="4823600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M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en-US" baseline="-25000" dirty="0" smtClean="0">
                    <a:latin typeface="+mj-lt"/>
                  </a:rPr>
                  <a:t>2</a:t>
                </a:r>
                <a:r>
                  <a:rPr lang="bg-BG" baseline="-25000" dirty="0" smtClean="0">
                    <a:latin typeface="+mj-lt"/>
                  </a:rPr>
                  <a:t>  </a:t>
                </a:r>
                <a:r>
                  <a:rPr lang="bg-BG" dirty="0" smtClean="0">
                    <a:latin typeface="+mj-lt"/>
                  </a:rPr>
                  <a:t>:</a:t>
                </a:r>
                <a:r>
                  <a:rPr lang="bg-BG" dirty="0" smtClean="0">
                    <a:latin typeface="+mj-lt"/>
                    <a:sym typeface="Symbol" panose="05050102010706020507" pitchFamily="18" charset="2"/>
                  </a:rPr>
                  <a:t></a:t>
                </a:r>
                <a:r>
                  <a:rPr lang="en-US" dirty="0" smtClean="0">
                    <a:latin typeface="+mj-lt"/>
                  </a:rPr>
                  <a:t> M</a:t>
                </a:r>
                <a:r>
                  <a:rPr lang="bg-BG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 smtClean="0">
                    <a:latin typeface="+mj-lt"/>
                  </a:rPr>
                  <a:t> M</a:t>
                </a:r>
                <a:r>
                  <a:rPr lang="bg-BG" baseline="-25000" dirty="0" smtClean="0">
                    <a:latin typeface="+mj-lt"/>
                  </a:rPr>
                  <a:t>2 </a:t>
                </a:r>
                <a:r>
                  <a:rPr lang="bg-BG" dirty="0" smtClean="0">
                    <a:latin typeface="+mj-lt"/>
                  </a:rPr>
                  <a:t>и</a:t>
                </a:r>
                <a:r>
                  <a:rPr lang="bg-BG" baseline="-25000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≠ </m:t>
                    </m:r>
                  </m:oMath>
                </a14:m>
                <a:r>
                  <a:rPr lang="en-US" dirty="0" smtClean="0">
                    <a:latin typeface="+mj-lt"/>
                  </a:rPr>
                  <a:t>M</a:t>
                </a:r>
                <a:r>
                  <a:rPr lang="bg-BG" baseline="-25000" dirty="0" smtClean="0">
                    <a:latin typeface="+mj-lt"/>
                  </a:rPr>
                  <a:t>2</a:t>
                </a:r>
                <a:endParaRPr lang="bg-BG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90" y="4823600"/>
                <a:ext cx="3816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438" t="-8197" b="-245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47563" y="4320804"/>
            <a:ext cx="3600400" cy="400110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Истински подмножества:</a:t>
            </a:r>
            <a:endParaRPr lang="bg-BG" sz="2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BAE2-2C20-44A6-95D8-FA0436BF34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4318" y="3854104"/>
            <a:ext cx="3145282" cy="1646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bg-BG" altLang="bg-BG" sz="2400" u="sng" dirty="0">
                <a:latin typeface="+mj-lt"/>
              </a:rPr>
              <a:t>Пример:</a:t>
            </a:r>
            <a:r>
              <a:rPr lang="bg-BG" altLang="bg-BG" sz="2400" dirty="0">
                <a:latin typeface="+mj-lt"/>
              </a:rPr>
              <a:t> </a:t>
            </a:r>
            <a:endParaRPr lang="bg-BG" altLang="bg-BG" sz="2400" dirty="0" smtClean="0">
              <a:latin typeface="+mj-lt"/>
            </a:endParaRPr>
          </a:p>
          <a:p>
            <a:pPr eaLnBrk="1" hangingPunct="1">
              <a:spcBef>
                <a:spcPts val="600"/>
              </a:spcBef>
            </a:pPr>
            <a:r>
              <a:rPr lang="bg-BG" altLang="bg-BG" sz="2400" dirty="0" smtClean="0">
                <a:latin typeface="+mj-lt"/>
              </a:rPr>
              <a:t>А</a:t>
            </a:r>
            <a:r>
              <a:rPr lang="bg-BG" altLang="bg-BG" sz="2400" dirty="0">
                <a:latin typeface="+mj-lt"/>
              </a:rPr>
              <a:t>=</a:t>
            </a:r>
            <a:r>
              <a:rPr lang="en-US" altLang="bg-BG" sz="2400" dirty="0">
                <a:latin typeface="+mj-lt"/>
              </a:rPr>
              <a:t>{1,3,5}; B={1,2,3,4,5}. </a:t>
            </a:r>
            <a:r>
              <a:rPr lang="bg-BG" altLang="bg-BG" sz="2400" dirty="0">
                <a:latin typeface="+mj-lt"/>
              </a:rPr>
              <a:t>Тогава А</a:t>
            </a:r>
            <a:r>
              <a:rPr lang="bg-BG" altLang="bg-BG" sz="2400" dirty="0">
                <a:latin typeface="+mj-lt"/>
                <a:cs typeface="Times New Roman" pitchFamily="18" charset="0"/>
                <a:sym typeface="Symbol" pitchFamily="18" charset="2"/>
              </a:rPr>
              <a:t></a:t>
            </a:r>
            <a:r>
              <a:rPr lang="bg-BG" altLang="bg-BG" sz="2400" dirty="0">
                <a:latin typeface="+mj-lt"/>
              </a:rPr>
              <a:t>В.</a:t>
            </a:r>
            <a:endParaRPr lang="en-GB" altLang="bg-BG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59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/>
          </p:cNvSpPr>
          <p:nvPr>
            <p:ph type="body" idx="4294967295"/>
          </p:nvPr>
        </p:nvSpPr>
        <p:spPr>
          <a:xfrm>
            <a:off x="647700" y="2057400"/>
            <a:ext cx="7848600" cy="3810000"/>
          </a:xfrm>
        </p:spPr>
        <p:txBody>
          <a:bodyPr/>
          <a:lstStyle/>
          <a:p>
            <a:pPr algn="just" eaLnBrk="1" hangingPunct="1"/>
            <a:r>
              <a:rPr lang="bg-BG" altLang="bg-BG" sz="2400" b="1" u="sng" dirty="0" smtClean="0">
                <a:latin typeface="+mj-lt"/>
              </a:rPr>
              <a:t>Теорема 1.</a:t>
            </a:r>
            <a:r>
              <a:rPr lang="bg-BG" altLang="bg-BG" sz="2400" dirty="0" smtClean="0">
                <a:latin typeface="+mj-lt"/>
              </a:rPr>
              <a:t> За всяко произволно множество А е вярно: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 </a:t>
            </a:r>
            <a:r>
              <a:rPr lang="bg-BG" altLang="bg-BG" sz="2400" dirty="0" smtClean="0">
                <a:latin typeface="+mj-lt"/>
              </a:rPr>
              <a:t> А. </a:t>
            </a:r>
          </a:p>
          <a:p>
            <a:pPr algn="just" eaLnBrk="1" hangingPunct="1"/>
            <a:r>
              <a:rPr lang="bg-BG" altLang="bg-BG" sz="2400" dirty="0" smtClean="0">
                <a:latin typeface="+mj-lt"/>
              </a:rPr>
              <a:t>В много случаи се налага да разгледаме всички подмножества на дадено множество.</a:t>
            </a:r>
          </a:p>
          <a:p>
            <a:pPr algn="just" eaLnBrk="1" hangingPunct="1"/>
            <a:r>
              <a:rPr lang="bg-BG" altLang="bg-BG" sz="2400" u="sng" dirty="0" smtClean="0">
                <a:latin typeface="+mj-lt"/>
              </a:rPr>
              <a:t>Дефиниция:</a:t>
            </a:r>
            <a:r>
              <a:rPr lang="bg-BG" altLang="bg-BG" sz="2400" dirty="0" smtClean="0">
                <a:latin typeface="+mj-lt"/>
              </a:rPr>
              <a:t> Множеството от всички подмножества на А се нарича </a:t>
            </a:r>
            <a:r>
              <a:rPr lang="bg-BG" altLang="bg-BG" sz="2400" b="1" i="1" dirty="0" smtClean="0">
                <a:latin typeface="+mj-lt"/>
              </a:rPr>
              <a:t>обвивка</a:t>
            </a:r>
            <a:r>
              <a:rPr lang="bg-BG" altLang="bg-BG" sz="2400" dirty="0" smtClean="0">
                <a:latin typeface="+mj-lt"/>
              </a:rPr>
              <a:t> на А. Означаваме я с Р(А) и: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bg-BG" altLang="bg-BG" sz="2400" dirty="0" smtClean="0">
                <a:latin typeface="+mj-lt"/>
              </a:rPr>
              <a:t>Р(А)= </a:t>
            </a:r>
            <a:r>
              <a:rPr lang="en-US" altLang="bg-BG" sz="2400" dirty="0" smtClean="0">
                <a:latin typeface="+mj-lt"/>
              </a:rPr>
              <a:t>{B</a:t>
            </a:r>
            <a:r>
              <a:rPr lang="en-US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</a:t>
            </a:r>
            <a:r>
              <a:rPr lang="en-US" altLang="bg-BG" sz="2400" dirty="0" smtClean="0">
                <a:latin typeface="+mj-lt"/>
              </a:rPr>
              <a:t>B </a:t>
            </a:r>
            <a:r>
              <a:rPr lang="bg-BG" altLang="bg-BG" sz="2400" dirty="0" smtClean="0">
                <a:latin typeface="+mj-lt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bg-BG" sz="2400" dirty="0" smtClean="0">
                <a:latin typeface="+mj-lt"/>
              </a:rPr>
              <a:t> A}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bg-BG" sz="2400" i="1" dirty="0" smtClean="0">
                <a:latin typeface="+mj-lt"/>
              </a:rPr>
              <a:t>	</a:t>
            </a:r>
            <a:r>
              <a:rPr lang="bg-BG" altLang="bg-BG" sz="2400" i="1" u="sng" dirty="0" smtClean="0">
                <a:latin typeface="+mj-lt"/>
              </a:rPr>
              <a:t>Пример:</a:t>
            </a:r>
            <a:r>
              <a:rPr lang="bg-BG" altLang="bg-BG" sz="2400" i="1" dirty="0" smtClean="0">
                <a:latin typeface="+mj-lt"/>
              </a:rPr>
              <a:t> А=</a:t>
            </a:r>
            <a:r>
              <a:rPr lang="en-US" altLang="bg-BG" sz="2400" i="1" dirty="0" smtClean="0">
                <a:latin typeface="+mj-lt"/>
              </a:rPr>
              <a:t>{2,3}. </a:t>
            </a:r>
            <a:r>
              <a:rPr lang="bg-BG" altLang="bg-BG" sz="2400" i="1" dirty="0" smtClean="0">
                <a:latin typeface="+mj-lt"/>
              </a:rPr>
              <a:t>Тогава</a:t>
            </a:r>
            <a:r>
              <a:rPr lang="en-US" altLang="bg-BG" sz="2400" i="1" dirty="0" smtClean="0">
                <a:latin typeface="+mj-lt"/>
              </a:rPr>
              <a:t>: P(A)={</a:t>
            </a:r>
            <a:r>
              <a:rPr lang="bg-BG" altLang="bg-BG" sz="2400" i="1" dirty="0" smtClean="0">
                <a:latin typeface="+mj-lt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bg-BG" sz="2400" i="1" dirty="0" smtClean="0">
                <a:latin typeface="+mj-lt"/>
                <a:cs typeface="Times New Roman" pitchFamily="18" charset="0"/>
                <a:sym typeface="Symbol" pitchFamily="18" charset="2"/>
              </a:rPr>
              <a:t>,{2},{3},{2,3}</a:t>
            </a:r>
            <a:r>
              <a:rPr lang="en-US" altLang="bg-BG" sz="2400" i="1" dirty="0" smtClean="0">
                <a:latin typeface="+mj-lt"/>
              </a:rPr>
              <a:t>}</a:t>
            </a:r>
            <a:endParaRPr lang="en-GB" altLang="bg-BG" sz="2400" i="1" dirty="0" smtClean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bg-BG" kern="0" dirty="0" smtClean="0"/>
              <a:t>Обвивка на множество</a:t>
            </a:r>
            <a:endParaRPr lang="bg-BG" kern="0" dirty="0"/>
          </a:p>
        </p:txBody>
      </p:sp>
    </p:spTree>
    <p:extLst>
      <p:ext uri="{BB962C8B-B14F-4D97-AF65-F5344CB8AC3E}">
        <p14:creationId xmlns:p14="http://schemas.microsoft.com/office/powerpoint/2010/main" val="34042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ypen design template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B7D760"/>
      </a:lt2>
      <a:accent1>
        <a:srgbClr val="F1F3CF"/>
      </a:accent1>
      <a:accent2>
        <a:srgbClr val="E9CC7A"/>
      </a:accent2>
      <a:accent3>
        <a:srgbClr val="FFFFFF"/>
      </a:accent3>
      <a:accent4>
        <a:srgbClr val="000000"/>
      </a:accent4>
      <a:accent5>
        <a:srgbClr val="F7F8E4"/>
      </a:accent5>
      <a:accent6>
        <a:srgbClr val="D3B96E"/>
      </a:accent6>
      <a:hlink>
        <a:srgbClr val="D1B4C8"/>
      </a:hlink>
      <a:folHlink>
        <a:srgbClr val="96C8D1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5A867B"/>
        </a:dk2>
        <a:lt2>
          <a:srgbClr val="B7D760"/>
        </a:lt2>
        <a:accent1>
          <a:srgbClr val="F1F3CF"/>
        </a:accent1>
        <a:accent2>
          <a:srgbClr val="E9CC7A"/>
        </a:accent2>
        <a:accent3>
          <a:srgbClr val="FFFFFF"/>
        </a:accent3>
        <a:accent4>
          <a:srgbClr val="000000"/>
        </a:accent4>
        <a:accent5>
          <a:srgbClr val="F7F8E4"/>
        </a:accent5>
        <a:accent6>
          <a:srgbClr val="D3B96E"/>
        </a:accent6>
        <a:hlink>
          <a:srgbClr val="D1B4C8"/>
        </a:hlink>
        <a:folHlink>
          <a:srgbClr val="96C8D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3624</TotalTime>
  <Words>2901</Words>
  <Application>Microsoft Office PowerPoint</Application>
  <PresentationFormat>On-screen Show (4:3)</PresentationFormat>
  <Paragraphs>519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Playpen design template</vt:lpstr>
      <vt:lpstr>Дискретна математика</vt:lpstr>
      <vt:lpstr>Математически основи</vt:lpstr>
      <vt:lpstr>Теория на множествата</vt:lpstr>
      <vt:lpstr>Теория на множествата</vt:lpstr>
      <vt:lpstr>Георг Кантор</vt:lpstr>
      <vt:lpstr>Представяне на множества</vt:lpstr>
      <vt:lpstr>Примери</vt:lpstr>
      <vt:lpstr>Отношения между множества</vt:lpstr>
      <vt:lpstr>PowerPoint Presentation</vt:lpstr>
      <vt:lpstr>PowerPoint Presentation</vt:lpstr>
      <vt:lpstr>Структурирани множества</vt:lpstr>
      <vt:lpstr>Наредени двойки и n-торки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Операции с множества</vt:lpstr>
      <vt:lpstr>Джон Вен</vt:lpstr>
      <vt:lpstr>PowerPoint Presentation</vt:lpstr>
      <vt:lpstr>Операции с множества</vt:lpstr>
      <vt:lpstr>Операции с множества</vt:lpstr>
      <vt:lpstr>Закони за множества</vt:lpstr>
      <vt:lpstr>Вен- диаграми за Дистрибутивния Закон</vt:lpstr>
      <vt:lpstr>Вен-диаграми за Дистрибутивния Закон</vt:lpstr>
      <vt:lpstr>Закони за множества</vt:lpstr>
      <vt:lpstr>Де Морган</vt:lpstr>
      <vt:lpstr>Закони за множества</vt:lpstr>
      <vt:lpstr>Релации</vt:lpstr>
      <vt:lpstr>Представяне на релации</vt:lpstr>
      <vt:lpstr>Свойства на Релациите</vt:lpstr>
      <vt:lpstr>Функции</vt:lpstr>
      <vt:lpstr>PowerPoint Presentation</vt:lpstr>
      <vt:lpstr>PowerPoint Presentation</vt:lpstr>
      <vt:lpstr>Теоретични понятия за функция</vt:lpstr>
      <vt:lpstr>Видове функции</vt:lpstr>
      <vt:lpstr>Примери</vt:lpstr>
      <vt:lpstr>Видове функции</vt:lpstr>
      <vt:lpstr>Операции върху функции</vt:lpstr>
      <vt:lpstr>PowerPoint Presentation</vt:lpstr>
      <vt:lpstr>PowerPoint Presentation</vt:lpstr>
      <vt:lpstr>PowerPoint Presentation</vt:lpstr>
      <vt:lpstr>Разбиране на безкрайността: Сравняване на множества</vt:lpstr>
      <vt:lpstr>Разбиране на безкрайността:  Хилбертов хотел</vt:lpstr>
      <vt:lpstr>Хилбертов хотел</vt:lpstr>
      <vt:lpstr>Формално обяснение (доказателство)</vt:lpstr>
      <vt:lpstr>Давид Хилберт</vt:lpstr>
      <vt:lpstr>Използвана литература в курса</vt:lpstr>
      <vt:lpstr>Използвана литература в курса</vt:lpstr>
      <vt:lpstr>Използвана литература в курса</vt:lpstr>
      <vt:lpstr>Използвана литература в курса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Тодорка Глушкова</dc:creator>
  <cp:lastModifiedBy>teacher</cp:lastModifiedBy>
  <cp:revision>47</cp:revision>
  <dcterms:created xsi:type="dcterms:W3CDTF">2018-12-23T09:23:59Z</dcterms:created>
  <dcterms:modified xsi:type="dcterms:W3CDTF">2021-04-13T09:52:33Z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TC100690461033</vt:lpwstr>
  </property>
</Properties>
</file>