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2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49871-338B-468E-B901-915CF5C893AF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7910F-D620-4A6A-9132-8137DBEACC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6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7910F-D620-4A6A-9132-8137DBEACC35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944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ен триъгъл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/>
              <a:t>Щракнете за редакция стил подзагл. обр.</a:t>
            </a:r>
            <a:endParaRPr kumimoji="0"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Свободна форм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Свободна форм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аво съединение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ED8D7-A69A-4F3F-A19F-5A672920565B}" type="datetime1">
              <a:rPr lang="bg-BG" smtClean="0"/>
              <a:t>27.9.2019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CE8C-FD7D-4F9A-9CEF-BAF01AA7E793}" type="datetime1">
              <a:rPr lang="bg-BG" smtClean="0"/>
              <a:t>27.9.2019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0DA5-4DA3-42B7-83BA-B9AD3F71E12D}" type="datetime1">
              <a:rPr lang="bg-BG" smtClean="0"/>
              <a:t>27.9.2019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C29-C145-4DE0-943A-55B524282D9B}" type="datetime1">
              <a:rPr lang="bg-BG" smtClean="0"/>
              <a:t>27.9.2019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99E8-AAD3-4611-9952-9E011A3AF07A}" type="datetime1">
              <a:rPr lang="bg-BG" smtClean="0"/>
              <a:t>27.9.2019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V-образна стрел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-образна стрел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56AA-BCC0-48B8-9009-FF093785A68C}" type="datetime1">
              <a:rPr lang="bg-BG" smtClean="0"/>
              <a:t>27.9.2019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2A4-3451-434F-A500-3DDB62D6F14E}" type="datetime1">
              <a:rPr lang="bg-BG" smtClean="0"/>
              <a:t>27.9.2019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BB78-20EF-484E-B5C7-81011AE7EF63}" type="datetime1">
              <a:rPr lang="bg-BG" smtClean="0"/>
              <a:t>27.9.2019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B099-C245-4CDE-B72F-C4BFC0E749D0}" type="datetime1">
              <a:rPr lang="bg-BG" smtClean="0"/>
              <a:t>27.9.2019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FAEFE85-DA59-4EA0-BB1B-7F87715571BB}" type="datetime1">
              <a:rPr lang="bg-BG" smtClean="0"/>
              <a:t>27.9.2019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F0D8E8-E21F-4895-8E15-F61DFEEBA5A6}" type="datetime1">
              <a:rPr lang="bg-BG" smtClean="0"/>
              <a:t>27.9.2019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ен триъгъл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аво съединение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образна стрел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-образна стрел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/>
              <a:t>Второ ниво</a:t>
            </a:r>
          </a:p>
          <a:p>
            <a:pPr lvl="2" eaLnBrk="1" latinLnBrk="0" hangingPunct="1"/>
            <a:r>
              <a:rPr kumimoji="0" lang="bg-BG"/>
              <a:t>Трето ниво</a:t>
            </a:r>
          </a:p>
          <a:p>
            <a:pPr lvl="3" eaLnBrk="1" latinLnBrk="0" hangingPunct="1"/>
            <a:r>
              <a:rPr kumimoji="0" lang="bg-BG"/>
              <a:t>Четвърто ниво</a:t>
            </a:r>
          </a:p>
          <a:p>
            <a:pPr lvl="4" eaLnBrk="1" latinLnBrk="0" hangingPunct="1"/>
            <a:r>
              <a:rPr kumimoji="0" lang="bg-BG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884816-4430-4D7F-BBEE-10B4FE8CFCCF}" type="datetime1">
              <a:rPr lang="bg-BG" smtClean="0"/>
              <a:t>27.9.2019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fibank_scr.pptx" TargetMode="External"/><Relationship Id="rId2" Type="http://schemas.openxmlformats.org/officeDocument/2006/relationships/hyperlink" Target="bulbank_sc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dsk_scr.pptx" TargetMode="External"/><Relationship Id="rId9" Type="http://schemas.openxmlformats.org/officeDocument/2006/relationships/hyperlink" Target="postbank_scr.ppt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fibank_scr.pptx" TargetMode="External"/><Relationship Id="rId2" Type="http://schemas.openxmlformats.org/officeDocument/2006/relationships/hyperlink" Target="bulbank_sc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dsk_scr.pptx" TargetMode="External"/><Relationship Id="rId9" Type="http://schemas.openxmlformats.org/officeDocument/2006/relationships/hyperlink" Target="postbank_scr.ppt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fibank_scr.pptx" TargetMode="External"/><Relationship Id="rId2" Type="http://schemas.openxmlformats.org/officeDocument/2006/relationships/hyperlink" Target="bulbank_sc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dsk_scr.pptx" TargetMode="External"/><Relationship Id="rId9" Type="http://schemas.openxmlformats.org/officeDocument/2006/relationships/hyperlink" Target="postbank_scr.pptx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fibank_scr.pptx" TargetMode="External"/><Relationship Id="rId2" Type="http://schemas.openxmlformats.org/officeDocument/2006/relationships/hyperlink" Target="bulbank_sc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dsk_scr.pptx" TargetMode="External"/><Relationship Id="rId9" Type="http://schemas.openxmlformats.org/officeDocument/2006/relationships/hyperlink" Target="postbank_scr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918648" cy="316835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Интернет </a:t>
            </a:r>
            <a:r>
              <a:rPr lang="ru-RU" sz="4000" dirty="0" err="1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банкиране</a:t>
            </a:r>
            <a:r>
              <a:rPr lang="ru-RU" sz="40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чрез  </a:t>
            </a:r>
            <a:br>
              <a:rPr lang="ru-RU" sz="40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4000" dirty="0" err="1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мобилни</a:t>
            </a:r>
            <a:r>
              <a:rPr lang="ru-RU" sz="40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и онлайн приложения</a:t>
            </a:r>
            <a:br>
              <a:rPr lang="ru-RU" sz="40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40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1. част</a:t>
            </a:r>
            <a:br>
              <a:rPr lang="ru-RU" sz="40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3100" i="1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/</a:t>
            </a:r>
            <a:r>
              <a:rPr lang="bg-BG" sz="3100" i="1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Банка ДСК, Уникредит Булбанк АД, </a:t>
            </a:r>
            <a:br>
              <a:rPr lang="bg-BG" sz="3100" i="1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bg-BG" sz="3100" i="1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Първа инвестиционна банка АД, </a:t>
            </a:r>
            <a:br>
              <a:rPr lang="bg-BG" sz="3100" i="1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bg-BG" sz="3200" i="1" dirty="0">
                <a:solidFill>
                  <a:srgbClr val="DEF5FA">
                    <a:lumMod val="50000"/>
                  </a:srgbClr>
                </a:solidFill>
                <a:effectLst/>
                <a:latin typeface="Arial" pitchFamily="34" charset="0"/>
                <a:cs typeface="Arial" pitchFamily="34" charset="0"/>
              </a:rPr>
              <a:t>Юробанк България АД - Пощенска банка</a:t>
            </a:r>
            <a:r>
              <a:rPr lang="bg-BG" sz="3100" i="1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/ 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563888" y="3429000"/>
            <a:ext cx="4892080" cy="1512168"/>
          </a:xfrm>
        </p:spPr>
        <p:txBody>
          <a:bodyPr>
            <a:normAutofit fontScale="92500" lnSpcReduction="20000"/>
          </a:bodyPr>
          <a:lstStyle/>
          <a:p>
            <a:pPr marR="0" lvl="0">
              <a:buClr>
                <a:srgbClr val="2DA2BF"/>
              </a:buClr>
            </a:pPr>
            <a:endParaRPr lang="bg-BG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R="0" lvl="0">
              <a:buClr>
                <a:srgbClr val="2DA2BF"/>
              </a:buClr>
            </a:pPr>
            <a:r>
              <a:rPr lang="bg-BG" sz="2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доц. д-р Генчо Стоицов</a:t>
            </a:r>
          </a:p>
          <a:p>
            <a:pPr marR="0" lvl="0">
              <a:buClr>
                <a:srgbClr val="2DA2BF"/>
              </a:buClr>
            </a:pPr>
            <a:r>
              <a:rPr lang="bg-BG" sz="2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докторант Тодор Тодоров</a:t>
            </a:r>
          </a:p>
          <a:p>
            <a:pPr marR="0" lvl="0">
              <a:buClr>
                <a:srgbClr val="2DA2BF"/>
              </a:buClr>
            </a:pPr>
            <a:r>
              <a:rPr lang="bg-BG" sz="2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задочно обучение - 2019/2020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586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lvl="0" indent="0" algn="just">
              <a:buNone/>
            </a:pPr>
            <a:r>
              <a:rPr lang="bg-BG" sz="2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1.</a:t>
            </a:r>
            <a:r>
              <a:rPr lang="bg-BG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Основни банкови понятия </a:t>
            </a:r>
            <a:r>
              <a:rPr lang="bg-BG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банкова сметка, депозит, банкова транзакция, банкова карта, банков кредит, комунални плащания, валута и др.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lvl="0" indent="0" algn="just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bg-BG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Обща информация </a:t>
            </a:r>
            <a:r>
              <a:rPr lang="bg-BG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 – (активно или пасивно банкиране), регистрация, условия за ползване;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lvl="0" indent="0" algn="just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bg-BG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Сертификати за сигурност </a:t>
            </a:r>
            <a:r>
              <a:rPr lang="bg-BG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инсталиране, подновяване, изтриване, спецификации - квалифициран електронен подпис /КЕП/,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-нотификация, софтуерен сертификат, електронно кодиращо устройство 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/;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lvl="0" indent="0" algn="just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bg-BG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Банкови сметки </a:t>
            </a:r>
            <a:r>
              <a:rPr lang="bg-BG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наличност по сметка, движения по сметка, извлечение по сметка в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искане за откриване на нова разплащателна сметка;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lvl="0" indent="0" algn="just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bg-BG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Депозити </a:t>
            </a:r>
            <a:r>
              <a:rPr lang="bg-BG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информация по открити депозити, откриване на депозитна сметка и откриване на спестовна сметка;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1. част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98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банкова сметка 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терминът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банкова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сметка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легално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определен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Наредба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номер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3: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това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сметка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която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банката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води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отчитане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пари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клиенти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вложени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при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нея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Банковата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сметка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следва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да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отразява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всички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движения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нея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а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само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влагането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средства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депозит -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ежедневието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понятията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„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влог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 и „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депозит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понякога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употребяват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като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взаимно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заменяеми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Под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„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влог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разбира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сума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внесена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банков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институт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или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спестовен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влог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Подобна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е и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разбирането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депозита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той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влог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банка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съхранение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или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гаранция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а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също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паричен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залог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нещо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взето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незакупено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bg-BG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банкова транзакция 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Осъществяване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разплащания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нареждане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сметка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клиенти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както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страната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така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и в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чужбина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3</a:t>
            </a:fld>
            <a:endParaRPr lang="bg-BG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Основни банкови понятия 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банкова карта 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смисъла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статистиката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плащанията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пластмасови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които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могат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да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използват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от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държателите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им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заплащане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стоки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услуги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или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теглене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пари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банков кредит 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Отпускане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средства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срещу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лихва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определен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срок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комунални плащания 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Те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използват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от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частни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лица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изпълнение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задължения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плащане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и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по-специално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извършване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плащания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комунални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услуги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телекомуникационни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услуги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финансови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услуги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застрахователни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услуги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услуги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за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доставка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до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дома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плащане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данъци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т.н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валута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Валутата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е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всяка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парична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единица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използвана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като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разчетно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средство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между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централните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банки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или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международния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пазар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Тя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е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парична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форма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която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улеснява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размяната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на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стоки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и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услуги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4</a:t>
            </a:fld>
            <a:endParaRPr lang="bg-BG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Основни банкови понятия 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7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активно или пасивно банкиране; 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регистрация;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условия за ползване;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5</a:t>
            </a:fld>
            <a:endParaRPr lang="bg-BG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 информация – достъп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graphicFrame>
        <p:nvGraphicFramePr>
          <p:cNvPr id="8" name="Таблица 9">
            <a:extLst>
              <a:ext uri="{FF2B5EF4-FFF2-40B4-BE49-F238E27FC236}">
                <a16:creationId xmlns:a16="http://schemas.microsoft.com/office/drawing/2014/main" id="{B26DB9FD-EFA7-43FA-8F8F-7C4982734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6949"/>
              </p:ext>
            </p:extLst>
          </p:nvPr>
        </p:nvGraphicFramePr>
        <p:xfrm>
          <a:off x="611560" y="4714344"/>
          <a:ext cx="7920880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40034702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4087626079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3478367559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59830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931109"/>
                  </a:ext>
                </a:extLst>
              </a:tr>
            </a:tbl>
          </a:graphicData>
        </a:graphic>
      </p:graphicFrame>
      <p:pic>
        <p:nvPicPr>
          <p:cNvPr id="20" name="Picture 1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7479435B-B5B0-41E9-95E5-DBA1A3CA403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6212" y="4708376"/>
            <a:ext cx="1653540" cy="304800"/>
          </a:xfrm>
          <a:prstGeom prst="rect">
            <a:avLst/>
          </a:prstGeom>
          <a:solidFill>
            <a:srgbClr val="EDEDED"/>
          </a:solidFill>
          <a:ln>
            <a:noFill/>
            <a:prstDash/>
          </a:ln>
        </p:spPr>
      </p:pic>
      <p:pic>
        <p:nvPicPr>
          <p:cNvPr id="21" name="Графика 1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600C99E7-A4F9-43EC-AE17-440E4B6802B4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3944" y="4725144"/>
            <a:ext cx="152400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22" name="Картина 21" descr="Fibank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D1345B82-3719-4832-9024-AF982624AFEB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267180" y="4693136"/>
            <a:ext cx="1744980" cy="3200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23" name="Графика 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5EBB0073-3BE4-40EA-B243-5A6D48C25E6B}"/>
              </a:ext>
            </a:extLst>
          </p:cNvPr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87164" y="4535780"/>
            <a:ext cx="2141220" cy="6934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00633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инсталиране, подновяване, изтриване; 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спецификации:</a:t>
            </a:r>
          </a:p>
          <a:p>
            <a:pPr marL="256032" lvl="1" indent="0"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квалифициран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електронен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подпис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/КЕП/;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1" indent="0" algn="just">
              <a:buFont typeface="Wingdings" panose="05000000000000000000" pitchFamily="2" charset="2"/>
              <a:buChar char="Ø"/>
            </a:pPr>
            <a:r>
              <a:rPr lang="bg-BG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bg-BG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-нотификация;</a:t>
            </a:r>
          </a:p>
          <a:p>
            <a:pPr marL="256032" lvl="1" indent="0" algn="just">
              <a:buFont typeface="Wingdings" panose="05000000000000000000" pitchFamily="2" charset="2"/>
              <a:buChar char="Ø"/>
            </a:pPr>
            <a:r>
              <a:rPr lang="bg-BG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софтуерен сертификат;</a:t>
            </a:r>
          </a:p>
          <a:p>
            <a:pPr marL="256032" lvl="1" indent="0" algn="just">
              <a:buFont typeface="Wingdings" panose="05000000000000000000" pitchFamily="2" charset="2"/>
              <a:buChar char="Ø"/>
            </a:pPr>
            <a:r>
              <a:rPr lang="bg-BG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електронно кодиращо устройство 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bg-BG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/;</a:t>
            </a:r>
          </a:p>
          <a:p>
            <a:pPr marL="0" indent="0" algn="just">
              <a:buFont typeface="Wingdings" panose="05000000000000000000" pitchFamily="2" charset="2"/>
              <a:buChar char="Ø"/>
            </a:pPr>
            <a:endParaRPr lang="bg-BG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bg-BG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6</a:t>
            </a:fld>
            <a:endParaRPr lang="bg-BG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Сертификати за сигурност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1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39093B52-A6E8-4C72-A4FC-F22F269A653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6212" y="5068416"/>
            <a:ext cx="1653540" cy="304800"/>
          </a:xfrm>
          <a:prstGeom prst="rect">
            <a:avLst/>
          </a:prstGeom>
          <a:solidFill>
            <a:srgbClr val="EDEDED"/>
          </a:solidFill>
          <a:ln>
            <a:noFill/>
            <a:prstDash/>
          </a:ln>
        </p:spPr>
      </p:pic>
      <p:pic>
        <p:nvPicPr>
          <p:cNvPr id="7" name="Графика 1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6AD24459-64E4-474A-8008-4D5999093362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3944" y="5085184"/>
            <a:ext cx="152400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Картина 7" descr="Fibank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8571DBCD-5D4C-4C0B-95BB-93FE8B489E97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267180" y="5053176"/>
            <a:ext cx="1744980" cy="3200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Графика 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D79649C4-0305-4F82-ABE3-D1505D9796CF}"/>
              </a:ext>
            </a:extLst>
          </p:cNvPr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87164" y="4895820"/>
            <a:ext cx="2141220" cy="6934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737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наличност по сметка;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движения по сметка;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извлечение по сметка в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искане за откриване на нова разплащателна сметка;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Char char="Ø"/>
            </a:pPr>
            <a:endParaRPr lang="bg-BG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7</a:t>
            </a:fld>
            <a:endParaRPr lang="bg-BG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Банкови сметки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1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7B676E4B-A6A8-48F2-A92F-F7C94139C1B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6212" y="5212432"/>
            <a:ext cx="1653540" cy="304800"/>
          </a:xfrm>
          <a:prstGeom prst="rect">
            <a:avLst/>
          </a:prstGeom>
          <a:solidFill>
            <a:srgbClr val="EDEDED"/>
          </a:solidFill>
          <a:ln>
            <a:noFill/>
            <a:prstDash/>
          </a:ln>
        </p:spPr>
      </p:pic>
      <p:pic>
        <p:nvPicPr>
          <p:cNvPr id="7" name="Графика 1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86254653-99D3-4832-930B-3F568B9ED986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3944" y="5229200"/>
            <a:ext cx="152400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Картина 7" descr="Fibank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352F48D4-3221-4FF9-97B2-3DBCC34CA759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267180" y="5197192"/>
            <a:ext cx="1744980" cy="3200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Графика 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15EFAC44-B114-4299-9075-3E3B9E310AA1}"/>
              </a:ext>
            </a:extLst>
          </p:cNvPr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87164" y="5039836"/>
            <a:ext cx="2141220" cy="6934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5159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информация по открити депозити;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откриване на депозитна сметка;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откриване 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</a:rPr>
              <a:t>на спестовна сметка;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bg-BG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8</a:t>
            </a:fld>
            <a:endParaRPr lang="bg-BG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Депозити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1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FE5FE130-F65A-4A1C-BB8F-D625E513D13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6212" y="4708376"/>
            <a:ext cx="1653540" cy="304800"/>
          </a:xfrm>
          <a:prstGeom prst="rect">
            <a:avLst/>
          </a:prstGeom>
          <a:solidFill>
            <a:srgbClr val="EDEDED"/>
          </a:solidFill>
          <a:ln>
            <a:noFill/>
            <a:prstDash/>
          </a:ln>
        </p:spPr>
      </p:pic>
      <p:pic>
        <p:nvPicPr>
          <p:cNvPr id="7" name="Графика 1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C6DE7B98-0203-4AD5-A800-AD29B291C95B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3944" y="4725144"/>
            <a:ext cx="152400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Картина 7" descr="Fibank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47CC6C40-079B-441E-B08E-BF90EA453117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267180" y="4693136"/>
            <a:ext cx="1744980" cy="3200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Графика 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E3789752-B191-4F17-9E10-A659C60DFB26}"/>
              </a:ext>
            </a:extLst>
          </p:cNvPr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87164" y="4535780"/>
            <a:ext cx="2141220" cy="6934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82261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467</Words>
  <Application>Microsoft Office PowerPoint</Application>
  <PresentationFormat>Презентация на цял екран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6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Открито място</vt:lpstr>
      <vt:lpstr>Интернет банкиране чрез   мобилни и онлайн приложения 1. част /Банка ДСК, Уникредит Булбанк АД,  Първа инвестиционна банка АД,  Юробанк България АД - Пощенска банка/ </vt:lpstr>
      <vt:lpstr>1. част</vt:lpstr>
      <vt:lpstr>1. Основни банкови понятия   </vt:lpstr>
      <vt:lpstr>1. Основни банкови понятия   </vt:lpstr>
      <vt:lpstr>2. Обща информация – достъп  </vt:lpstr>
      <vt:lpstr>3. Сертификати за сигурност  </vt:lpstr>
      <vt:lpstr>4. Банкови сметки  </vt:lpstr>
      <vt:lpstr>5. Депозити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Jack Larkin</cp:lastModifiedBy>
  <cp:revision>26</cp:revision>
  <dcterms:created xsi:type="dcterms:W3CDTF">2019-09-20T23:13:27Z</dcterms:created>
  <dcterms:modified xsi:type="dcterms:W3CDTF">2019-09-27T15:46:08Z</dcterms:modified>
</cp:coreProperties>
</file>