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11"/>
  </p:notesMasterIdLst>
  <p:sldIdLst>
    <p:sldId id="259" r:id="rId2"/>
    <p:sldId id="268" r:id="rId3"/>
    <p:sldId id="267" r:id="rId4"/>
    <p:sldId id="263" r:id="rId5"/>
    <p:sldId id="264" r:id="rId6"/>
    <p:sldId id="265" r:id="rId7"/>
    <p:sldId id="266" r:id="rId8"/>
    <p:sldId id="269" r:id="rId9"/>
    <p:sldId id="270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49871-338B-468E-B901-915CF5C893AF}" type="datetimeFigureOut">
              <a:rPr lang="bg-BG" smtClean="0"/>
              <a:t>27.9.2019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7910F-D620-4A6A-9132-8137DBEACC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6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/>
              <a:t>Щракнете за редакция стил подзагл. обр.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ED8D7-A69A-4F3F-A19F-5A672920565B}" type="datetime1">
              <a:rPr lang="bg-BG" smtClean="0"/>
              <a:t>27.9.2019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CE8C-FD7D-4F9A-9CEF-BAF01AA7E793}" type="datetime1">
              <a:rPr lang="bg-BG" smtClean="0"/>
              <a:t>27.9.2019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0DA5-4DA3-42B7-83BA-B9AD3F71E12D}" type="datetime1">
              <a:rPr lang="bg-BG" smtClean="0"/>
              <a:t>27.9.2019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C29-C145-4DE0-943A-55B524282D9B}" type="datetime1">
              <a:rPr lang="bg-BG" smtClean="0"/>
              <a:t>27.9.2019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99E8-AAD3-4611-9952-9E011A3AF07A}" type="datetime1">
              <a:rPr lang="bg-BG" smtClean="0"/>
              <a:t>27.9.2019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56AA-BCC0-48B8-9009-FF093785A68C}" type="datetime1">
              <a:rPr lang="bg-BG" smtClean="0"/>
              <a:t>27.9.2019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2A4-3451-434F-A500-3DDB62D6F14E}" type="datetime1">
              <a:rPr lang="bg-BG" smtClean="0"/>
              <a:t>27.9.2019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BB78-20EF-484E-B5C7-81011AE7EF63}" type="datetime1">
              <a:rPr lang="bg-BG" smtClean="0"/>
              <a:t>27.9.2019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B099-C245-4CDE-B72F-C4BFC0E749D0}" type="datetime1">
              <a:rPr lang="bg-BG" smtClean="0"/>
              <a:t>27.9.2019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FAEFE85-DA59-4EA0-BB1B-7F87715571BB}" type="datetime1">
              <a:rPr lang="bg-BG" smtClean="0"/>
              <a:t>27.9.2019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F0D8E8-E21F-4895-8E15-F61DFEEBA5A6}" type="datetime1">
              <a:rPr lang="bg-BG" smtClean="0"/>
              <a:t>27.9.2019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/>
              <a:t>Второ ниво</a:t>
            </a:r>
          </a:p>
          <a:p>
            <a:pPr lvl="2" eaLnBrk="1" latinLnBrk="0" hangingPunct="1"/>
            <a:r>
              <a:rPr kumimoji="0" lang="bg-BG"/>
              <a:t>Трето ниво</a:t>
            </a:r>
          </a:p>
          <a:p>
            <a:pPr lvl="3" eaLnBrk="1" latinLnBrk="0" hangingPunct="1"/>
            <a:r>
              <a:rPr kumimoji="0" lang="bg-BG"/>
              <a:t>Четвърто ниво</a:t>
            </a:r>
          </a:p>
          <a:p>
            <a:pPr lvl="4" eaLnBrk="1" latinLnBrk="0" hangingPunct="1"/>
            <a:r>
              <a:rPr kumimoji="0" lang="bg-BG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884816-4430-4D7F-BBEE-10B4FE8CFCCF}" type="datetime1">
              <a:rPr lang="bg-BG" smtClean="0"/>
              <a:t>27.9.2019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fibank_scr.pptx" TargetMode="External"/><Relationship Id="rId2" Type="http://schemas.openxmlformats.org/officeDocument/2006/relationships/hyperlink" Target="b5.od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dsk_scr.pptx" TargetMode="External"/><Relationship Id="rId9" Type="http://schemas.openxmlformats.org/officeDocument/2006/relationships/hyperlink" Target="postbank_scr.ppt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fibank_scr.pptx" TargetMode="External"/><Relationship Id="rId2" Type="http://schemas.openxmlformats.org/officeDocument/2006/relationships/hyperlink" Target="bulbank_sc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dsk_scr.pptx" TargetMode="External"/><Relationship Id="rId9" Type="http://schemas.openxmlformats.org/officeDocument/2006/relationships/hyperlink" Target="postbank_scr.pptx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fibank_scr.pptx" TargetMode="External"/><Relationship Id="rId2" Type="http://schemas.openxmlformats.org/officeDocument/2006/relationships/hyperlink" Target="bulbank_sc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dsk_scr.pptx" TargetMode="External"/><Relationship Id="rId9" Type="http://schemas.openxmlformats.org/officeDocument/2006/relationships/hyperlink" Target="postbank_scr.ppt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fibank_scr.pptx" TargetMode="External"/><Relationship Id="rId2" Type="http://schemas.openxmlformats.org/officeDocument/2006/relationships/hyperlink" Target="bulbank_sc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dsk_scr.pptx" TargetMode="External"/><Relationship Id="rId9" Type="http://schemas.openxmlformats.org/officeDocument/2006/relationships/hyperlink" Target="postbank_scr.ppt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postbank_scr.pptx" TargetMode="External"/><Relationship Id="rId2" Type="http://schemas.openxmlformats.org/officeDocument/2006/relationships/hyperlink" Target="bulbank_sc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bulbank_sc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dsk_scr.pptx" TargetMode="External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fibank_mobile.odp" TargetMode="External"/><Relationship Id="rId2" Type="http://schemas.openxmlformats.org/officeDocument/2006/relationships/hyperlink" Target="bulbank_mobile.od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dsk_mobile.odp" TargetMode="External"/><Relationship Id="rId9" Type="http://schemas.openxmlformats.org/officeDocument/2006/relationships/hyperlink" Target="postbank_mobile.od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3168351"/>
          </a:xfrm>
        </p:spPr>
        <p:txBody>
          <a:bodyPr/>
          <a:lstStyle/>
          <a:p>
            <a: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Интернет </a:t>
            </a:r>
            <a:r>
              <a:rPr lang="ru-RU" sz="3600" dirty="0" err="1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банкиране</a:t>
            </a:r>
            <a: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чрез  </a:t>
            </a:r>
            <a:b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3600" dirty="0" err="1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мобилни</a:t>
            </a:r>
            <a:r>
              <a:rPr lang="ru-RU" sz="360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и онлайн приложения</a:t>
            </a:r>
            <a:br>
              <a:rPr lang="ru-RU" sz="3600" dirty="0">
                <a:solidFill>
                  <a:srgbClr val="DEF5FA">
                    <a:lumMod val="50000"/>
                  </a:srgb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3600" dirty="0">
                <a:solidFill>
                  <a:srgbClr val="DEF5FA">
                    <a:lumMod val="50000"/>
                  </a:srgbClr>
                </a:solidFill>
                <a:effectLst/>
                <a:latin typeface="Arial" pitchFamily="34" charset="0"/>
                <a:cs typeface="Arial" pitchFamily="34" charset="0"/>
              </a:rPr>
              <a:t>2. част</a:t>
            </a:r>
            <a:br>
              <a:rPr lang="ru-RU" sz="3600" dirty="0">
                <a:solidFill>
                  <a:srgbClr val="DEF5FA">
                    <a:lumMod val="50000"/>
                  </a:srgb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ru-RU" sz="2800" i="1" dirty="0">
                <a:solidFill>
                  <a:srgbClr val="DEF5FA">
                    <a:lumMod val="50000"/>
                  </a:srgbClr>
                </a:solidFill>
                <a:effectLst/>
                <a:latin typeface="Arial" pitchFamily="34" charset="0"/>
                <a:cs typeface="Arial" pitchFamily="34" charset="0"/>
              </a:rPr>
              <a:t>/</a:t>
            </a:r>
            <a:r>
              <a:rPr lang="bg-BG" sz="2800" i="1" dirty="0">
                <a:solidFill>
                  <a:srgbClr val="DEF5FA">
                    <a:lumMod val="50000"/>
                  </a:srgbClr>
                </a:solidFill>
                <a:effectLst/>
                <a:latin typeface="Arial" pitchFamily="34" charset="0"/>
                <a:cs typeface="Arial" pitchFamily="34" charset="0"/>
              </a:rPr>
              <a:t>Уникредит Булбанк АД, Банка ДСК ЕАД,  </a:t>
            </a:r>
            <a:br>
              <a:rPr lang="bg-BG" sz="2800" i="1" dirty="0">
                <a:solidFill>
                  <a:srgbClr val="DEF5FA">
                    <a:lumMod val="50000"/>
                  </a:srgb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bg-BG" sz="2800" i="1" dirty="0">
                <a:solidFill>
                  <a:srgbClr val="DEF5FA">
                    <a:lumMod val="50000"/>
                  </a:srgbClr>
                </a:solidFill>
                <a:effectLst/>
                <a:latin typeface="Arial" pitchFamily="34" charset="0"/>
                <a:cs typeface="Arial" pitchFamily="34" charset="0"/>
              </a:rPr>
              <a:t> Първа инвестиционна банка АД,  Юробанк България АД - Пощенска банка/</a:t>
            </a:r>
            <a:endParaRPr lang="bg-BG" dirty="0"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563888" y="3356992"/>
            <a:ext cx="4892080" cy="1440160"/>
          </a:xfrm>
        </p:spPr>
        <p:txBody>
          <a:bodyPr>
            <a:normAutofit fontScale="92500" lnSpcReduction="20000"/>
          </a:bodyPr>
          <a:lstStyle/>
          <a:p>
            <a:pPr marR="0" lvl="0">
              <a:buClr>
                <a:srgbClr val="2DA2BF"/>
              </a:buClr>
            </a:pPr>
            <a:endParaRPr lang="bg-BG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R="0" lvl="0">
              <a:buClr>
                <a:srgbClr val="2DA2BF"/>
              </a:buClr>
            </a:pPr>
            <a:r>
              <a:rPr lang="bg-BG" sz="2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доц. д-р Генчо Стоицов</a:t>
            </a:r>
          </a:p>
          <a:p>
            <a:pPr marR="0" lvl="0">
              <a:buClr>
                <a:srgbClr val="2DA2BF"/>
              </a:buClr>
            </a:pPr>
            <a:r>
              <a:rPr lang="bg-BG" sz="2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докторант Тодор Тодоров</a:t>
            </a:r>
          </a:p>
          <a:p>
            <a:pPr marR="0" lvl="0">
              <a:buClr>
                <a:srgbClr val="2DA2BF"/>
              </a:buClr>
            </a:pPr>
            <a:r>
              <a:rPr lang="bg-BG" sz="2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задочно обучение - 2019/2020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16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23E0592B-2DCE-48F7-93B7-E24F9233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lvl="0" indent="0" algn="just">
              <a:buNone/>
            </a:pPr>
            <a:r>
              <a:rPr lang="bg-BG" sz="3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6. Банкови транзакции </a:t>
            </a:r>
            <a:r>
              <a:rPr lang="bg-BG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прехвърляния между лични сметки в лева и валута, преводи в лева, преводи от/към бюджета,  директен дебит, валутни плащания и </a:t>
            </a:r>
            <a:r>
              <a:rPr lang="en-US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SEPA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валутен превод;</a:t>
            </a:r>
          </a:p>
          <a:p>
            <a:pPr marL="109728" indent="0" algn="just">
              <a:buNone/>
            </a:pPr>
            <a:r>
              <a:rPr lang="bg-BG" sz="3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7. Банкови карти /дебитни, кредитни/ </a:t>
            </a:r>
            <a:r>
              <a:rPr lang="bg-BG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искане за издаване на банкова карта, проверка на наличност по карти, проверка на транзакции с карти, проверка на детайли за карта,  ползване на виртуална карта, зареждане на виртуална карта и теглене от нея;</a:t>
            </a:r>
            <a:endParaRPr lang="en-US" sz="33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9728" lvl="0" indent="0" algn="just">
              <a:buNone/>
            </a:pPr>
            <a:r>
              <a:rPr lang="bg-BG" sz="3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8. Кредити </a:t>
            </a:r>
            <a:r>
              <a:rPr lang="bg-BG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информация за</a:t>
            </a:r>
            <a:r>
              <a:rPr lang="bg-BG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текущо състояние по налични кредити, по кредитни карти, заявка за кредитен продукт - искане за нова кредитна карта, искане за потребителски кредит и искане за овърдрафт;</a:t>
            </a:r>
            <a:endParaRPr lang="en-US" sz="33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9728" lvl="0" indent="0" algn="just">
              <a:buNone/>
            </a:pPr>
            <a:r>
              <a:rPr lang="bg-BG" sz="3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9. Комунални плащания </a:t>
            </a:r>
            <a:r>
              <a:rPr lang="bg-BG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добавяне на периодични плащания, редакция на подготвено плащане, плащане на комунални/битови сметки, изтриване на подготвено плащане, справка за периодични плащания, автоматизирани плащания чрез директни дебити;</a:t>
            </a:r>
            <a:endParaRPr lang="en-US" sz="33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9728" lvl="0" indent="0" algn="just">
              <a:buNone/>
            </a:pPr>
            <a:r>
              <a:rPr lang="bg-BG" sz="3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10. Валута </a:t>
            </a:r>
            <a:r>
              <a:rPr lang="bg-BG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валутна информация, валутни курсове, валутен калкулатор, преференциални курсове;</a:t>
            </a:r>
            <a:endParaRPr lang="en-US" sz="33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9728" lvl="0" indent="0" algn="just">
              <a:buNone/>
            </a:pPr>
            <a:r>
              <a:rPr lang="bg-BG" sz="3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11.    Други </a:t>
            </a:r>
            <a:r>
              <a:rPr lang="bg-BG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договорни фондове</a:t>
            </a:r>
            <a:r>
              <a:rPr lang="bg-BG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SMS 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известия;</a:t>
            </a:r>
            <a:endParaRPr lang="en-US" sz="33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9728" lvl="0" indent="0" algn="just">
              <a:buNone/>
            </a:pPr>
            <a:r>
              <a:rPr lang="bg-BG" sz="3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12.  Обобщение и перспектива</a:t>
            </a:r>
            <a:r>
              <a:rPr lang="bg-BG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33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bg-BG" sz="33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Мобилни приложения. Основни сценарии в приложенията. Предимства и недостатъци;</a:t>
            </a:r>
            <a:endParaRPr lang="en-US" sz="33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B7A13731-9C30-4A8D-BC01-BE323FAC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F3F3C-A60D-426C-8F94-912700854F7B}" type="slidenum">
              <a:rPr kumimoji="0" lang="bg-BG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bg-BG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D581E42-6E7E-4606-B440-3AF5B8EF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r>
              <a:rPr lang="bg-BG" sz="4400" dirty="0">
                <a:solidFill>
                  <a:schemeClr val="bg2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част</a:t>
            </a:r>
            <a:endParaRPr lang="en-US" sz="4400" dirty="0"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6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прехвърляния между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лични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сметки в лева 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и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валута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преводи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лева;</a:t>
            </a: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преводи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от/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към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бюджета;</a:t>
            </a: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директен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дебит;</a:t>
            </a: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валутни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плащания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SEPA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валутен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превод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F3F3C-A60D-426C-8F94-912700854F7B}" type="slidenum">
              <a:rPr kumimoji="0" lang="bg-BG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bg-BG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6. Банкови транзакции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16">
            <a:hlinkClick r:id="rId2" action="ppaction://hlinkfile"/>
            <a:extLst>
              <a:ext uri="{FF2B5EF4-FFF2-40B4-BE49-F238E27FC236}">
                <a16:creationId xmlns:a16="http://schemas.microsoft.com/office/drawing/2014/main" id="{971109B5-132C-4A67-9466-79449648D89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43608" y="5113764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7" name="Графика 1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6FB2CF60-C7B0-423D-83DC-96F1D869E098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1340" y="5130532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Картина 7" descr="Fibank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2DBBBA0A-B1DE-45D7-91F9-755C2F6FBAFE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624576" y="5098524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Графика 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0B340284-9262-4F79-B813-DA7CBC5B878C}"/>
              </a:ext>
            </a:extLst>
          </p:cNvPr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560" y="4941168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29311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искане за издаване на банкова карта;</a:t>
            </a: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проверка на наличност по карти, проверка на   транзакции с карти, проверка на детайли за карта;</a:t>
            </a:r>
          </a:p>
          <a:p>
            <a:pPr marL="0" indent="0" algn="just"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ползване на виртуална карта, зареждане на виртуална карта и теглене от нея;</a:t>
            </a:r>
            <a:endParaRPr lang="ru-RU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F3F3C-A60D-426C-8F94-912700854F7B}" type="slidenum">
              <a:rPr kumimoji="0" lang="bg-BG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bg-BG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584176"/>
          </a:xfrm>
        </p:spPr>
        <p:txBody>
          <a:bodyPr>
            <a:normAutofit fontScale="90000"/>
          </a:bodyPr>
          <a:lstStyle/>
          <a:p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7. Банкови карти /дебитни, кредитни/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1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9A31B5EF-CA5C-4033-A1E8-29E9AD1D9B7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0228" y="4897740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7" name="Графика 1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DBB40AF4-9FD8-4242-9B4B-782FB3E179A5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7960" y="4914508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Картина 7" descr="Fibank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5AA0EF75-4629-4B04-9CA3-AFB39C881725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411196" y="4882500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Графика 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C340DEF8-9508-478D-A05E-708A8185D27B}"/>
              </a:ext>
            </a:extLst>
          </p:cNvPr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1180" y="4653136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59001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информация за</a:t>
            </a:r>
            <a:r>
              <a:rPr lang="bg-BG" sz="28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текущо състояние по налични кредити, по кредитни карти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заявка за кредитен продукт - искане за нова кредитна карта, искане за потребителски кредит и искане за овърдрафт;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F3F3C-A60D-426C-8F94-912700854F7B}" type="slidenum">
              <a:rPr kumimoji="0" lang="bg-BG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bg-BG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8. Кредити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1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18817A3A-ABDA-40B0-B0B3-FEC3A897413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02236" y="5284440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7" name="Графика 1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B70C117B-BA76-46E0-BB00-EF3CB1240B91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9968" y="5301208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Картина 7" descr="Fibank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9FDE5E29-663E-4CCE-AE53-18EE82DEF0AF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483204" y="5269200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Графика 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B4E8A607-E011-4B9E-B0A9-849B720C643A}"/>
              </a:ext>
            </a:extLst>
          </p:cNvPr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3188" y="5111844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778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добавяне на периодични плащания, редакция на подготвено плащане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плащане на комунални/битови сметки, изтриване на подготвено плащане, справка за периодични плащания;</a:t>
            </a:r>
          </a:p>
          <a:p>
            <a:pPr marL="0" lvl="0" indent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автоматизирани плащания чрез директни дебити;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bg-BG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F3F3C-A60D-426C-8F94-912700854F7B}" type="slidenum">
              <a:rPr kumimoji="0" lang="bg-BG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bg-BG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9. Комунални плащания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1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D473E29E-DDFD-4B5A-902E-6868B10A18E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74244" y="5284440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7" name="Графика 1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3C83867C-F89E-4D6E-A544-1909611613AF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1976" y="5301208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Картина 7" descr="Fibank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34C61468-1509-4EE9-8939-3BFCE20721DC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555212" y="5269200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Графика 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5BE34B4F-DA85-4304-B4EE-34C12178976E}"/>
              </a:ext>
            </a:extLst>
          </p:cNvPr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5196" y="5111844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5969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ru-RU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валутна информация, валутни курсове, валутен калкулатор, преференциални курсове;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F3F3C-A60D-426C-8F94-912700854F7B}" type="slidenum">
              <a:rPr kumimoji="0" lang="bg-BG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bg-BG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10. Валута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16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B0DA119E-C3F6-41E8-9DB5-8CA6F23BBA3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74244" y="4708376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7" name="Графика 1">
            <a:extLst>
              <a:ext uri="{FF2B5EF4-FFF2-40B4-BE49-F238E27FC236}">
                <a16:creationId xmlns:a16="http://schemas.microsoft.com/office/drawing/2014/main" id="{42056975-6F0A-46EA-B433-89FACDA68894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976" y="4725144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Картина 7" descr="Fibank">
            <a:extLst>
              <a:ext uri="{FF2B5EF4-FFF2-40B4-BE49-F238E27FC236}">
                <a16:creationId xmlns:a16="http://schemas.microsoft.com/office/drawing/2014/main" id="{0E5B5AE9-3F31-47D0-9AC0-E4C9334DFE42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555212" y="4693136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Графика 3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E0CDE94C-5F30-4670-82FB-8615D50C80FD}"/>
              </a:ext>
            </a:extLst>
          </p:cNvPr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5196" y="4535780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10658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ru-RU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договорни фондове</a:t>
            </a:r>
            <a:r>
              <a:rPr lang="bg-BG" sz="28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SMS </a:t>
            </a: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известия;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bg-BG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F3F3C-A60D-426C-8F94-912700854F7B}" type="slidenum">
              <a:rPr kumimoji="0" lang="bg-BG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bg-BG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11. Други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grpSp>
        <p:nvGrpSpPr>
          <p:cNvPr id="5" name="Групиране 4">
            <a:extLst>
              <a:ext uri="{FF2B5EF4-FFF2-40B4-BE49-F238E27FC236}">
                <a16:creationId xmlns:a16="http://schemas.microsoft.com/office/drawing/2014/main" id="{B5D83C7F-4762-43D9-A1C6-5C9A433B58C9}"/>
              </a:ext>
            </a:extLst>
          </p:cNvPr>
          <p:cNvGrpSpPr/>
          <p:nvPr/>
        </p:nvGrpSpPr>
        <p:grpSpPr>
          <a:xfrm>
            <a:off x="902236" y="4535780"/>
            <a:ext cx="7342172" cy="693420"/>
            <a:chOff x="902236" y="4535780"/>
            <a:chExt cx="7342172" cy="693420"/>
          </a:xfrm>
        </p:grpSpPr>
        <p:pic>
          <p:nvPicPr>
            <p:cNvPr id="6" name="Picture 16">
              <a:hlinkClick r:id="rId2" action="ppaction://hlinkpres?slideindex=1&amp;slidetitle="/>
              <a:extLst>
                <a:ext uri="{FF2B5EF4-FFF2-40B4-BE49-F238E27FC236}">
                  <a16:creationId xmlns:a16="http://schemas.microsoft.com/office/drawing/2014/main" id="{AE7D7409-5A34-4424-ADFB-AF64631BDC94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902236" y="4708376"/>
              <a:ext cx="1653540" cy="304800"/>
            </a:xfrm>
            <a:prstGeom prst="rect">
              <a:avLst/>
            </a:prstGeom>
            <a:solidFill>
              <a:srgbClr val="EDEDED"/>
            </a:solidFill>
            <a:ln>
              <a:noFill/>
              <a:prstDash/>
            </a:ln>
          </p:spPr>
        </p:pic>
        <p:pic>
          <p:nvPicPr>
            <p:cNvPr id="7" name="Графика 1">
              <a:hlinkClick r:id="rId4" action="ppaction://hlinkpres?slideindex=1&amp;slidetitle="/>
              <a:extLst>
                <a:ext uri="{FF2B5EF4-FFF2-40B4-BE49-F238E27FC236}">
                  <a16:creationId xmlns:a16="http://schemas.microsoft.com/office/drawing/2014/main" id="{9CD0FFAE-0490-4D6A-A00E-84D403F0A798}"/>
                </a:ext>
              </a:extLst>
            </p:cNvPr>
            <p:cNvPicPr/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59968" y="4725144"/>
              <a:ext cx="1524000" cy="332740"/>
            </a:xfrm>
            <a:prstGeom prst="rect">
              <a:avLst/>
            </a:prstGeom>
            <a:noFill/>
            <a:ln>
              <a:noFill/>
              <a:prstDash/>
            </a:ln>
          </p:spPr>
        </p:pic>
        <p:pic>
          <p:nvPicPr>
            <p:cNvPr id="8" name="Картина 7" descr="Fibank">
              <a:extLst>
                <a:ext uri="{FF2B5EF4-FFF2-40B4-BE49-F238E27FC236}">
                  <a16:creationId xmlns:a16="http://schemas.microsoft.com/office/drawing/2014/main" id="{B411F643-3151-41AF-815F-1E9DBFD5DAA4}"/>
                </a:ext>
              </a:extLst>
            </p:cNvPr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483204" y="4693136"/>
              <a:ext cx="1744980" cy="320040"/>
            </a:xfrm>
            <a:prstGeom prst="rect">
              <a:avLst/>
            </a:prstGeom>
            <a:noFill/>
            <a:ln>
              <a:noFill/>
              <a:prstDash/>
            </a:ln>
          </p:spPr>
        </p:pic>
        <p:pic>
          <p:nvPicPr>
            <p:cNvPr id="9" name="Графика 3">
              <a:extLst>
                <a:ext uri="{FF2B5EF4-FFF2-40B4-BE49-F238E27FC236}">
                  <a16:creationId xmlns:a16="http://schemas.microsoft.com/office/drawing/2014/main" id="{00C6EF5F-E4F0-4F23-A756-6F7A8347B2C9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03188" y="4535780"/>
              <a:ext cx="2141220" cy="693420"/>
            </a:xfrm>
            <a:prstGeom prst="rect">
              <a:avLst/>
            </a:prstGeom>
            <a:noFill/>
            <a:ln>
              <a:noFill/>
              <a:prstDash/>
            </a:ln>
          </p:spPr>
        </p:pic>
      </p:grpSp>
    </p:spTree>
    <p:extLst>
      <p:ext uri="{BB962C8B-B14F-4D97-AF65-F5344CB8AC3E}">
        <p14:creationId xmlns:p14="http://schemas.microsoft.com/office/powerpoint/2010/main" val="194596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DFE312BC-657A-4002-B36A-D6C3D88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Мобилни приложения</a:t>
            </a:r>
            <a:endParaRPr lang="ru-RU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Основни сценарии в приложенията. </a:t>
            </a:r>
          </a:p>
          <a:p>
            <a:pPr marL="0" lv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bg-BG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bg-BG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Предимства и недостатъци;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bg-BG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8AAB4B60-17DA-4EB6-8965-6D20343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F3F3C-A60D-426C-8F94-912700854F7B}" type="slidenum">
              <a:rPr kumimoji="0" lang="bg-BG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bg-BG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95C2E98D-C7AE-4710-BE62-17A77F1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12. Обобщение и перспектива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4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12" name="Picture 16">
            <a:hlinkClick r:id="rId2" action="ppaction://hlinkfile"/>
            <a:extLst>
              <a:ext uri="{FF2B5EF4-FFF2-40B4-BE49-F238E27FC236}">
                <a16:creationId xmlns:a16="http://schemas.microsoft.com/office/drawing/2014/main" id="{E1B19BCC-0A11-4F00-8FB0-E293D6209C5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02236" y="3529588"/>
            <a:ext cx="1653540" cy="304800"/>
          </a:xfrm>
          <a:prstGeom prst="rect">
            <a:avLst/>
          </a:prstGeom>
          <a:solidFill>
            <a:srgbClr val="EDEDED"/>
          </a:solidFill>
          <a:ln>
            <a:noFill/>
            <a:prstDash/>
          </a:ln>
        </p:spPr>
      </p:pic>
      <p:pic>
        <p:nvPicPr>
          <p:cNvPr id="13" name="Графика 1">
            <a:hlinkClick r:id="rId4" action="ppaction://hlinkfile"/>
            <a:extLst>
              <a:ext uri="{FF2B5EF4-FFF2-40B4-BE49-F238E27FC236}">
                <a16:creationId xmlns:a16="http://schemas.microsoft.com/office/drawing/2014/main" id="{BC3CF415-80A7-4B9B-9658-B57D9D0478C8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9968" y="3546356"/>
            <a:ext cx="1524000" cy="3327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4" name="Картина 13" descr="Fibank">
            <a:hlinkClick r:id="rId7" action="ppaction://hlinkfile"/>
            <a:extLst>
              <a:ext uri="{FF2B5EF4-FFF2-40B4-BE49-F238E27FC236}">
                <a16:creationId xmlns:a16="http://schemas.microsoft.com/office/drawing/2014/main" id="{073D6E47-2C94-47FA-82E7-639D65109937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483204" y="3514348"/>
            <a:ext cx="1744980" cy="32004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Графика 3">
            <a:hlinkClick r:id="rId9" action="ppaction://hlinkfile"/>
            <a:extLst>
              <a:ext uri="{FF2B5EF4-FFF2-40B4-BE49-F238E27FC236}">
                <a16:creationId xmlns:a16="http://schemas.microsoft.com/office/drawing/2014/main" id="{2A723035-745A-4ABC-A87E-874E8B18FF05}"/>
              </a:ext>
            </a:extLst>
          </p:cNvPr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3188" y="3356992"/>
            <a:ext cx="2141220" cy="69342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96877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296</TotalTime>
  <Words>439</Words>
  <Application>Microsoft Office PowerPoint</Application>
  <PresentationFormat>Презентация на цял екран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Открито място</vt:lpstr>
      <vt:lpstr>Интернет банкиране чрез   мобилни и онлайн приложения 2. част /Уникредит Булбанк АД, Банка ДСК ЕАД,    Първа инвестиционна банка АД,  Юробанк България АД - Пощенска банка/</vt:lpstr>
      <vt:lpstr>2. част</vt:lpstr>
      <vt:lpstr>6. Банкови транзакции  </vt:lpstr>
      <vt:lpstr>7. Банкови карти /дебитни, кредитни/  </vt:lpstr>
      <vt:lpstr>8. Кредити  </vt:lpstr>
      <vt:lpstr>9. Комунални плащания  </vt:lpstr>
      <vt:lpstr>10. Валута  </vt:lpstr>
      <vt:lpstr>11. Други  </vt:lpstr>
      <vt:lpstr>12. Обобщение и перспектива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Jack Larkin</cp:lastModifiedBy>
  <cp:revision>32</cp:revision>
  <dcterms:created xsi:type="dcterms:W3CDTF">2019-09-20T23:13:27Z</dcterms:created>
  <dcterms:modified xsi:type="dcterms:W3CDTF">2019-09-27T15:45:51Z</dcterms:modified>
</cp:coreProperties>
</file>