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notesMasterIdLst>
    <p:notesMasterId r:id="rId46"/>
  </p:notesMasterIdLst>
  <p:sldIdLst>
    <p:sldId id="299" r:id="rId4"/>
    <p:sldId id="378" r:id="rId5"/>
    <p:sldId id="314" r:id="rId6"/>
    <p:sldId id="326" r:id="rId7"/>
    <p:sldId id="328" r:id="rId8"/>
    <p:sldId id="371" r:id="rId9"/>
    <p:sldId id="327" r:id="rId10"/>
    <p:sldId id="372" r:id="rId11"/>
    <p:sldId id="336" r:id="rId12"/>
    <p:sldId id="373" r:id="rId13"/>
    <p:sldId id="338" r:id="rId14"/>
    <p:sldId id="339" r:id="rId15"/>
    <p:sldId id="340" r:id="rId16"/>
    <p:sldId id="379" r:id="rId17"/>
    <p:sldId id="374" r:id="rId18"/>
    <p:sldId id="342" r:id="rId19"/>
    <p:sldId id="343" r:id="rId20"/>
    <p:sldId id="344" r:id="rId21"/>
    <p:sldId id="345" r:id="rId22"/>
    <p:sldId id="346" r:id="rId23"/>
    <p:sldId id="375" r:id="rId24"/>
    <p:sldId id="348" r:id="rId25"/>
    <p:sldId id="349" r:id="rId26"/>
    <p:sldId id="350" r:id="rId27"/>
    <p:sldId id="351" r:id="rId28"/>
    <p:sldId id="376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77" r:id="rId38"/>
    <p:sldId id="362" r:id="rId39"/>
    <p:sldId id="363" r:id="rId40"/>
    <p:sldId id="364" r:id="rId41"/>
    <p:sldId id="365" r:id="rId42"/>
    <p:sldId id="366" r:id="rId43"/>
    <p:sldId id="367" r:id="rId44"/>
    <p:sldId id="325" r:id="rId45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28">
          <p15:clr>
            <a:srgbClr val="A4A3A4"/>
          </p15:clr>
        </p15:guide>
        <p15:guide id="2" pos="52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0FF4D"/>
    <a:srgbClr val="A4D329"/>
    <a:srgbClr val="F50736"/>
    <a:srgbClr val="1F88C8"/>
    <a:srgbClr val="78F8FF"/>
    <a:srgbClr val="8EABDE"/>
    <a:srgbClr val="8FACE1"/>
    <a:srgbClr val="5DD8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3" autoAdjust="0"/>
  </p:normalViewPr>
  <p:slideViewPr>
    <p:cSldViewPr snapToGrid="0">
      <p:cViewPr>
        <p:scale>
          <a:sx n="81" d="100"/>
          <a:sy n="81" d="100"/>
        </p:scale>
        <p:origin x="-58" y="-58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4BD4-40ED-4F9D-AA44-EF9E81055518}" type="datetimeFigureOut">
              <a:rPr lang="bg-BG" smtClean="0"/>
              <a:pPr/>
              <a:t>7.11.2013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70C7-B5CF-447D-8A5B-C293773267F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287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www_worl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793750"/>
            <a:ext cx="1560512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57EA11-EFDF-4DA3-B842-761A59241922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08011-03CC-44B8-B792-7FED9D078C58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1214C2A-8C27-4E40-8DA1-488D350203AD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1C4F11-C667-4DBB-9AEB-30944A877E1C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0CA15C-7AC8-45FB-95A7-53A1895E1590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6470AF8-ED16-43A4-8C07-2F99234B8D6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D97D85A-57EA-4997-BC98-5DEE90311358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EB0010-9142-4656-9026-5E3F937809F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64FA15-2FEB-44DB-99FE-4D1610CA0471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5484986-DC53-4F95-90D3-4ED83E76E83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1A035BE-EB24-4F69-8971-876CA831348F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C199B9-8DFB-4DF6-8891-4E2F409AB5E4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1A84D93-4EA4-4835-B902-846D4C7EFCBD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91785C5-A3AF-4053-A350-AD41AFC4A812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0D4E843-3A2B-44B0-AE40-616A0A7C3839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78FEC7B-3AA6-46D5-A3F4-BB9C6352F0C3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07-11-2013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google.com/speed/pagespeed/insight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advego.ru/plagiatu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lus.google.com/authorship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9" descr="dreamstime_www_worl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Kombinationstegning 7"/>
          <p:cNvSpPr/>
          <p:nvPr/>
        </p:nvSpPr>
        <p:spPr bwMode="auto">
          <a:xfrm>
            <a:off x="-46038" y="3254375"/>
            <a:ext cx="9182101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34671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1754186" y="5295106"/>
            <a:ext cx="71199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bg-BG" sz="2000" dirty="0" smtClean="0">
                <a:solidFill>
                  <a:schemeClr val="tx2"/>
                </a:solidFill>
              </a:rPr>
              <a:t>От Росен Петров Христев</a:t>
            </a:r>
            <a:br>
              <a:rPr lang="bg-BG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II-</a:t>
            </a:r>
            <a:r>
              <a:rPr lang="bg-BG" sz="2000" dirty="0" smtClean="0">
                <a:solidFill>
                  <a:schemeClr val="tx2"/>
                </a:solidFill>
              </a:rPr>
              <a:t>ри курс, Информатика, ПУ „Паисий Хилендарски“</a:t>
            </a:r>
            <a:br>
              <a:rPr lang="bg-BG" sz="2000" dirty="0" smtClean="0">
                <a:solidFill>
                  <a:schemeClr val="tx2"/>
                </a:solidFill>
              </a:rPr>
            </a:br>
            <a:r>
              <a:rPr lang="bg-BG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Ф.№</a:t>
            </a:r>
            <a:r>
              <a:rPr lang="bg-BG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1201261082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295592" y="4368800"/>
            <a:ext cx="352456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S</a:t>
            </a:r>
            <a:r>
              <a:rPr lang="bg-BG" sz="3000" b="1" dirty="0" smtClean="0">
                <a:solidFill>
                  <a:schemeClr val="tx2"/>
                </a:solidFill>
              </a:rPr>
              <a:t>ЕО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bg-BG" sz="3000" b="1" dirty="0" smtClean="0">
                <a:solidFill>
                  <a:schemeClr val="tx2"/>
                </a:solidFill>
              </a:rPr>
              <a:t>Оптимизация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3802856" y="5932487"/>
            <a:ext cx="1538287" cy="59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/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3775868" y="61118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/>
            <a:r>
              <a:rPr lang="bg-BG" sz="1600" dirty="0" smtClean="0">
                <a:solidFill>
                  <a:srgbClr val="171717"/>
                </a:solidFill>
              </a:rPr>
              <a:t>2013/2014 год.</a:t>
            </a:r>
            <a:endParaRPr lang="en-US" sz="16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2" y="1844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3132931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accent1">
                    <a:lumMod val="10000"/>
                  </a:schemeClr>
                </a:solidFill>
              </a:rPr>
              <a:t>Избор на подходящ домейн и ключови думи</a:t>
            </a:r>
            <a:endParaRPr lang="da-DK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Социални мрежи и авторство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2" y="316444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Уеб архитектура и скорост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Линк билдинг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Съдържание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Микроформати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17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452298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Уеб архитектура и скорост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1749" name="Pladsholder til indhold 22"/>
          <p:cNvSpPr>
            <a:spLocks noGrp="1"/>
          </p:cNvSpPr>
          <p:nvPr>
            <p:ph idx="1"/>
          </p:nvPr>
        </p:nvSpPr>
        <p:spPr bwMode="auto">
          <a:xfrm>
            <a:off x="431443" y="2282243"/>
            <a:ext cx="8229600" cy="3573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Ако страницата ви е с добра уеб архитектура и се зарежда бързо, е свършена голяма част от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SEO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. </a:t>
            </a:r>
            <a:b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Търсачките не приемат добре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Flash</a:t>
            </a:r>
            <a:r>
              <a:rPr lang="bg-BG" sz="20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четат сравнително трудно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AJAX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, а от друга страна те и забавят зареждането на страницата.</a:t>
            </a:r>
          </a:p>
          <a:p>
            <a:pPr marL="0" indent="0" eaLnBrk="1" hangingPunct="1">
              <a:buNone/>
            </a:pPr>
            <a:endParaRPr lang="bg-BG" sz="20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Дизайнът на страницата не трябва да е пр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e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трупан с прекалено много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JavaScript 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 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файлове.</a:t>
            </a:r>
            <a:b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20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20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Страници със скрити текстове чрез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 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“display: none;” 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се възприемат като </a:t>
            </a:r>
            <a:r>
              <a:rPr lang="bg-BG" sz="20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спамерски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от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Google.</a:t>
            </a:r>
            <a:endParaRPr lang="bg-BG" sz="20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4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Подобряване на скоростта на страницата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1749" name="Pladsholder til indhold 22"/>
          <p:cNvSpPr>
            <a:spLocks noGrp="1"/>
          </p:cNvSpPr>
          <p:nvPr>
            <p:ph idx="1"/>
          </p:nvPr>
        </p:nvSpPr>
        <p:spPr bwMode="auto">
          <a:xfrm>
            <a:off x="431443" y="2282244"/>
            <a:ext cx="8229600" cy="128520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Скоростта на страниците има значение за търсещите машини, за хостинга и за потребителите на страницата.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предлагат </a:t>
            </a:r>
            <a:r>
              <a:rPr lang="bg-BG" sz="18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плъгин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за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Chrome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Firefox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- </a:t>
            </a:r>
            <a:r>
              <a:rPr lang="en-US" sz="1800" b="1" dirty="0" err="1">
                <a:solidFill>
                  <a:schemeClr val="accent4"/>
                </a:solidFill>
              </a:rPr>
              <a:t>PageSpeed</a:t>
            </a:r>
            <a:r>
              <a:rPr lang="en-US" sz="1800" b="1" dirty="0">
                <a:solidFill>
                  <a:schemeClr val="accent4"/>
                </a:solidFill>
              </a:rPr>
              <a:t> Insights Browser </a:t>
            </a:r>
            <a:r>
              <a:rPr lang="en-US" sz="1800" b="1" dirty="0" smtClean="0">
                <a:solidFill>
                  <a:schemeClr val="accent4"/>
                </a:solidFill>
              </a:rPr>
              <a:t>Extensions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,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чрез които можете да правите проверка дали всичко е наред, също така можете да проверите и на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  <a:hlinkClick r:id="rId2"/>
              </a:rPr>
              <a:t>http</a:t>
            </a:r>
            <a:r>
              <a:rPr lang="en-US" sz="1800" dirty="0">
                <a:solidFill>
                  <a:schemeClr val="accent4"/>
                </a:solidFill>
                <a:latin typeface="Arial" charset="0"/>
                <a:ea typeface="ＭＳ Ｐゴシック" charset="-128"/>
                <a:hlinkClick r:id="rId2"/>
              </a:rPr>
              <a:t>://developers.google.com/speed/pagespeed/insights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  <a:hlinkClick r:id="rId2"/>
              </a:rPr>
              <a:t>/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. Скоростта на зареждането на уеб сайта се влияе от:</a:t>
            </a:r>
          </a:p>
          <a:p>
            <a:pPr marL="0" indent="0">
              <a:buNone/>
            </a:pPr>
            <a:endParaRPr lang="bg-BG" sz="18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4517445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Бавна реакция на сървъра ( над 200</a:t>
            </a:r>
            <a:r>
              <a:rPr lang="en-US" sz="1600" b="1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ms</a:t>
            </a:r>
            <a:r>
              <a:rPr lang="en-US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)</a:t>
            </a:r>
            <a:r>
              <a:rPr lang="bg-BG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– логиката на приложението бави;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има проблем с базата данни;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frameworks;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недостиг на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CPU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или памет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r>
              <a:rPr lang="bg-BG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Включване на компресирането на страницата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– най-добрия вариант е използването на </a:t>
            </a:r>
            <a:r>
              <a:rPr lang="en-US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gzip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компресия. Това ще намали значително големината на файловете, които се изпращат от сървъра към потребителя ви, ще подобри скоростта на зареждането на страницата ви и не на последно място ще намали трафикът на страницата ви </a:t>
            </a:r>
          </a:p>
        </p:txBody>
      </p:sp>
    </p:spTree>
    <p:extLst>
      <p:ext uri="{BB962C8B-B14F-4D97-AF65-F5344CB8AC3E}">
        <p14:creationId xmlns:p14="http://schemas.microsoft.com/office/powerpoint/2010/main" xmlns="" val="3820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Подобряване на скоростта на страницата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b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Смаляване на </a:t>
            </a:r>
            <a:r>
              <a:rPr lang="en-US" sz="1600" b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HTML, CSS </a:t>
            </a:r>
            <a:r>
              <a:rPr lang="bg-BG" sz="1600" b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600" b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JS </a:t>
            </a:r>
            <a:r>
              <a:rPr lang="bg-BG" sz="1600" b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файловете </a:t>
            </a: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– Има много инструменти с които можете да направите това бързо и лесно. При смаляването ще бъдат изтрити всички празни редове и табулации, което ще намали обема на файла. </a:t>
            </a:r>
            <a:r>
              <a:rPr lang="bg-BG" sz="1600" b="1" i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Винаги пазете оригиналния файл, защото смалените </a:t>
            </a:r>
            <a:r>
              <a:rPr lang="bg-BG" sz="1600" b="1" i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са </a:t>
            </a:r>
            <a:r>
              <a:rPr lang="bg-BG" sz="1600" b="1" i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трудни за четене и редактиране</a:t>
            </a:r>
            <a:r>
              <a:rPr lang="bg-BG" sz="1600" b="1" i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.</a:t>
            </a:r>
            <a:br>
              <a:rPr lang="bg-BG" sz="1600" b="1" i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b="1" i="1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r>
              <a:rPr lang="bg-BG" sz="1600" b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Оптимизиране на изображенията </a:t>
            </a: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– Правилното форматиране и компресиране на изображенията ще спести байтове, които са важни както за хората с бавна интернет връзка, така и за джоба ви ако използвате споделен хостинг. За </a:t>
            </a:r>
            <a:r>
              <a:rPr lang="en-US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*.jpg </a:t>
            </a: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можете да използвате програми като </a:t>
            </a:r>
            <a:r>
              <a:rPr lang="en-US" sz="1600" b="1" i="1" dirty="0" err="1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JPEGTran</a:t>
            </a:r>
            <a:r>
              <a:rPr lang="en-US" sz="1600" b="1" i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или</a:t>
            </a:r>
            <a:r>
              <a:rPr lang="bg-BG" sz="1600" b="1" i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600" b="1" i="1" dirty="0" err="1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JPEGOptim</a:t>
            </a:r>
            <a:r>
              <a:rPr lang="en-US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, </a:t>
            </a: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 за </a:t>
            </a:r>
            <a:r>
              <a:rPr lang="en-US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*.</a:t>
            </a:r>
            <a:r>
              <a:rPr lang="en-US" sz="1600" dirty="0" err="1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png</a:t>
            </a:r>
            <a:r>
              <a:rPr lang="en-US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– </a:t>
            </a:r>
            <a:r>
              <a:rPr lang="en-US" sz="1600" b="1" i="1" dirty="0" err="1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OptiPNG</a:t>
            </a:r>
            <a:r>
              <a:rPr lang="en-US" sz="1600" b="1" i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или</a:t>
            </a:r>
            <a:r>
              <a:rPr lang="bg-BG" sz="1600" b="1" i="1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600" b="1" i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PNGOUT</a:t>
            </a:r>
            <a:r>
              <a:rPr lang="bg-BG" sz="1600" b="1" i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b="1" i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b="1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r>
              <a:rPr lang="en-US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 </a:t>
            </a:r>
            <a:r>
              <a:rPr lang="bg-BG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JavaScript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–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Вграждането на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JavaScript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 страниците е препоръчително да се прави в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&lt;head&gt;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частта на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файла. </a:t>
            </a:r>
            <a:endParaRPr lang="en-US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3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Подобряване на скоростта на страницата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-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 е препоръчително вграждането на много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файлове, защото това може значително да увеличи времето за показване на страницата. Когато е възможно отбягвайте влагането на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атрибути в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тагове, защото в голяма част от случаите ще се получи дублиране на код.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r>
              <a:rPr lang="en-US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JavaScript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–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Малките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JavaScript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кодове също е препоръчително да бъдат зареждани в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&lt;head&gt;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частта.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Асинхронното зареждане на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JavaScript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също подобрява скоростта на зареждането на страниците.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r>
              <a:rPr lang="bg-BG" sz="1600" b="1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Кеширане</a:t>
            </a:r>
            <a:r>
              <a:rPr lang="bg-BG" sz="16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от браузъра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- Този тип </a:t>
            </a:r>
            <a:r>
              <a:rPr lang="bg-BG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кеширане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помага за зареждането на страницата на потребители, които не влизат за пръв път в нея. </a:t>
            </a:r>
            <a:r>
              <a:rPr lang="bg-BG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Кеширайте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при потребителите ресурси като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CSS, JavaScript,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картинки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други бинарни обекти (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PDF,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медийни файлове и други), но никога не пазете при потребители пароли или важни части от логиката на кода. Трябва доста добре да се обмисли политиката на </a:t>
            </a:r>
            <a:r>
              <a:rPr lang="bg-BG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кеширане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.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дефакто не е статичен, затова и пазенето му при потребителите не е включено по подразбиране.</a:t>
            </a:r>
          </a:p>
        </p:txBody>
      </p:sp>
    </p:spTree>
    <p:extLst>
      <p:ext uri="{BB962C8B-B14F-4D97-AF65-F5344CB8AC3E}">
        <p14:creationId xmlns:p14="http://schemas.microsoft.com/office/powerpoint/2010/main" xmlns="" val="1357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3113088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3765550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1866901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accent1">
                    <a:lumMod val="10000"/>
                  </a:schemeClr>
                </a:solidFill>
              </a:rPr>
              <a:t>Избор на подходящ домейн и ключови думи</a:t>
            </a:r>
            <a:endParaRPr lang="da-DK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Социални мрежи и авторство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Уеб архитектура и скорост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Линк билдинг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Съдържание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Микроформати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17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Съдържание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У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никалното авторско съдържание е сред най-важните неща за </a:t>
            </a:r>
            <a:r>
              <a:rPr lang="en-US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Onpage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SEO. Google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 обичат използването на чужд текст и картинки, 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Panda Update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е вече част от обхождащия алгоритъм на търсачката. 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293" y="3225800"/>
            <a:ext cx="7581899" cy="3403600"/>
          </a:xfrm>
        </p:spPr>
      </p:pic>
    </p:spTree>
    <p:extLst>
      <p:ext uri="{BB962C8B-B14F-4D97-AF65-F5344CB8AC3E}">
        <p14:creationId xmlns:p14="http://schemas.microsoft.com/office/powerpoint/2010/main" xmlns="" val="16103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Съдържание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Можете да проверявате лесно уникалността на съдържанието чрез </a:t>
            </a:r>
            <a:r>
              <a:rPr lang="en-US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Advego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Plagiatus</a:t>
            </a:r>
            <a:r>
              <a:rPr lang="en-US" sz="16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-&gt; </a:t>
            </a:r>
            <a:r>
              <a:rPr lang="en-US" sz="1600" dirty="0">
                <a:solidFill>
                  <a:schemeClr val="accent4"/>
                </a:solidFill>
                <a:latin typeface="Arial" charset="0"/>
                <a:ea typeface="ＭＳ Ｐゴシック" charset="-128"/>
                <a:hlinkClick r:id="rId2"/>
              </a:rPr>
              <a:t>http://advego.ru/plagiatus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  <a:hlinkClick r:id="rId2"/>
              </a:rPr>
              <a:t>/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Важно е всяка страницата да има само едно &lt;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h1&gt;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заглавие, което да бъде следвано от заглавия, които са според зависи йерархията на текста под тях (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h2-h6)</a:t>
            </a: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026" name="Picture 2" descr="C:\Users\Hristev\Desktop\SEO Уеб програмиране\heading-subhea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200" y="3792537"/>
            <a:ext cx="2501900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dsholder til indhold 22"/>
          <p:cNvSpPr txBox="1">
            <a:spLocks/>
          </p:cNvSpPr>
          <p:nvPr/>
        </p:nvSpPr>
        <p:spPr bwMode="auto">
          <a:xfrm>
            <a:off x="3086100" y="3913211"/>
            <a:ext cx="5574943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Препоръчително е използването на ключови думи и фрази в заглавията, като трябва да се внимава с наситеността им.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За подбора на ключовите думи и фрази е много полезен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Keyword Tool</a:t>
            </a: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6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799" y="515938"/>
            <a:ext cx="8483243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Влияние на </a:t>
            </a:r>
            <a:r>
              <a:rPr lang="en-US" dirty="0" smtClean="0">
                <a:latin typeface="Arial" charset="0"/>
                <a:ea typeface="ＭＳ Ｐゴシック" charset="-128"/>
              </a:rPr>
              <a:t>html </a:t>
            </a:r>
            <a:r>
              <a:rPr lang="bg-BG" dirty="0" smtClean="0">
                <a:latin typeface="Arial" charset="0"/>
                <a:ea typeface="ＭＳ Ｐゴシック" charset="-128"/>
              </a:rPr>
              <a:t>тагове върху тежестта на ключовата дума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hape 211"/>
          <p:cNvSpPr/>
          <p:nvPr/>
        </p:nvSpPr>
        <p:spPr>
          <a:xfrm>
            <a:off x="165100" y="2438399"/>
            <a:ext cx="8826500" cy="44195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217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Дублирано съдържание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Дублираното съдържание е вредно за всички – оптимизатор, клиент, търсачка, сървър. Когато уеб страницата има дублирано съдържание контента губи уникалност, на лице е загуба на линк тежестта, дори е възможно да се стигне до объркване за търсачката и тя да не открие правилната целева страница.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Чести проблеми при които е на лице дублирано съдържание и варианти за справяне с тях: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4593243"/>
              </p:ext>
            </p:extLst>
          </p:nvPr>
        </p:nvGraphicFramePr>
        <p:xfrm>
          <a:off x="431441" y="4165601"/>
          <a:ext cx="8331558" cy="26667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5779"/>
                <a:gridCol w="4165779"/>
              </a:tblGrid>
              <a:tr h="347013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C00000"/>
                          </a:solidFill>
                        </a:rPr>
                        <a:t>Проблем</a:t>
                      </a:r>
                      <a:endParaRPr lang="bg-B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Решение</a:t>
                      </a:r>
                      <a:endParaRPr lang="bg-BG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72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www/non-www,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index.html/.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php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301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redirect; </a:t>
                      </a:r>
                      <a:r>
                        <a:rPr lang="bg-BG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настойка на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robots.txt; </a:t>
                      </a:r>
                      <a:r>
                        <a:rPr lang="bg-BG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настойка на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Google Web Master</a:t>
                      </a:r>
                      <a:endParaRPr lang="bg-B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7274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Смяна</a:t>
                      </a:r>
                      <a:r>
                        <a:rPr lang="bg-BG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на директнория (канибализация)</a:t>
                      </a:r>
                      <a:endParaRPr lang="bg-B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Настойка</a:t>
                      </a:r>
                      <a:r>
                        <a:rPr lang="bg-BG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на системата;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canonical; 301/302 redirect</a:t>
                      </a:r>
                      <a:endParaRPr lang="bg-B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1701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Динамични</a:t>
                      </a:r>
                      <a:r>
                        <a:rPr lang="bg-BG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url</a:t>
                      </a:r>
                      <a:endParaRPr lang="bg-B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Redirect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bg-BG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към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rewrite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url</a:t>
                      </a:r>
                      <a:endParaRPr lang="bg-B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9438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Сесии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Премахване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на сесии;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robots.txt;rel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canonical; GWT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48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8" descr="dreamstime_www_worl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ktangel 7"/>
          <p:cNvSpPr/>
          <p:nvPr/>
        </p:nvSpPr>
        <p:spPr>
          <a:xfrm>
            <a:off x="914400" y="1722437"/>
            <a:ext cx="7380288" cy="4440237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13317" name="Tekstboks 9"/>
          <p:cNvSpPr txBox="1">
            <a:spLocks noChangeArrowheads="1"/>
          </p:cNvSpPr>
          <p:nvPr/>
        </p:nvSpPr>
        <p:spPr bwMode="auto">
          <a:xfrm>
            <a:off x="1155700" y="2171700"/>
            <a:ext cx="69977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bg-BG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Въведение</a:t>
            </a:r>
            <a:endParaRPr lang="da-DK" sz="2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История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b="1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Определение</a:t>
            </a:r>
            <a:endParaRPr lang="da-DK" sz="2000" dirty="0">
              <a:solidFill>
                <a:srgbClr val="171717"/>
              </a:solidFill>
              <a:latin typeface="Arial" pitchFamily="34" charset="0"/>
              <a:ea typeface="ＭＳ Ｐゴシック" pitchFamily="-97" charset="-128"/>
            </a:endParaRPr>
          </a:p>
          <a:p>
            <a:pPr lvl="2">
              <a:buFont typeface="Wingdings" pitchFamily="-97" charset="2"/>
              <a:buChar char="ü"/>
              <a:defRPr/>
            </a:pPr>
            <a:endParaRPr lang="da-DK" sz="2000" dirty="0">
              <a:solidFill>
                <a:srgbClr val="1F88C8"/>
              </a:solidFill>
              <a:latin typeface="Arial" pitchFamily="34" charset="0"/>
              <a:ea typeface="ＭＳ Ｐゴシック" pitchFamily="-97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bg-BG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 </a:t>
            </a:r>
            <a:r>
              <a:rPr lang="bg-BG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Техническо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ＭＳ Ｐゴシック" pitchFamily="-97" charset="-128"/>
              </a:rPr>
              <a:t>SEO</a:t>
            </a:r>
            <a:endParaRPr lang="da-DK" sz="2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Домейн и ключови думи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Уеб Архитектура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Съдържание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Линк билдинг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Микроформати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171717"/>
                </a:solidFill>
                <a:latin typeface="Arial" pitchFamily="34" charset="0"/>
                <a:ea typeface="ＭＳ Ｐゴシック" pitchFamily="-97" charset="-128"/>
              </a:rPr>
              <a:t>Социални мрежи</a:t>
            </a:r>
          </a:p>
        </p:txBody>
      </p:sp>
      <p:sp>
        <p:nvSpPr>
          <p:cNvPr id="23560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Агенда</a:t>
            </a:r>
            <a:endParaRPr lang="en-US" sz="3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799" y="515938"/>
            <a:ext cx="8483243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Дублирано съдържание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2878754"/>
              </p:ext>
            </p:extLst>
          </p:nvPr>
        </p:nvGraphicFramePr>
        <p:xfrm>
          <a:off x="279400" y="2451096"/>
          <a:ext cx="8559800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79900"/>
                <a:gridCol w="4279900"/>
              </a:tblGrid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rgbClr val="C00000"/>
                          </a:solidFill>
                        </a:rPr>
                        <a:t>Проблем:</a:t>
                      </a:r>
                      <a:endParaRPr lang="bg-B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Решение:</a:t>
                      </a:r>
                      <a:endParaRPr lang="bg-BG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Грешен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отговор на сървъра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Настойка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на хедърите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3828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Излишни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параметри в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url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сортиране; търсене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и др.)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canonical; robots.txt; GWT;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noindex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follow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Класификация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referal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link)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301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redirect;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canonical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Тестов/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dev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bg-BG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сървър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Deny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from all .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htaccess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; robots.txt;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canonical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Странициране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=“next”/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=“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prev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”; no-index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follow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74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Login; register; lost password; cart (</a:t>
                      </a:r>
                      <a:r>
                        <a:rPr lang="bg-BG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магазини)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rel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=“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nofollow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”; disallow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in robots.txt</a:t>
                      </a:r>
                      <a:endParaRPr lang="bg-BG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ladsholder til indhold 22"/>
          <p:cNvSpPr txBox="1">
            <a:spLocks/>
          </p:cNvSpPr>
          <p:nvPr/>
        </p:nvSpPr>
        <p:spPr bwMode="auto">
          <a:xfrm>
            <a:off x="291741" y="5335611"/>
            <a:ext cx="8483957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Съществуват варианти и за частично дублиране на съдържанието, проследяването им става чрез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Webmaster Tools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в раздел „Подобрения в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HTML”.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Дубликацията на съдържанието в тагове &lt;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h1&gt;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се отстранява ръчно.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0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3113088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4389437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184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accent1">
                    <a:lumMod val="10000"/>
                  </a:schemeClr>
                </a:solidFill>
              </a:rPr>
              <a:t>Избор на подходящ домейн и ключови думи</a:t>
            </a:r>
            <a:endParaRPr lang="da-DK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Социални мрежи и авторство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Уеб архитектура и скорост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Линк билдинг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Съдържание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Микроформати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17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Линк билдинг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1443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Линк билдингът представлява изграждане на линкове към страницата ви. Дефакто, това е доста трудоемък процес и изисква голям времеви ресурс. 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Линк билдингът цели повишаване авторитета на страницата и оптимизиране по определена ключова дума. </a:t>
            </a:r>
          </a:p>
          <a:p>
            <a:pPr marL="0" indent="0">
              <a:buNone/>
            </a:pPr>
            <a:endParaRPr lang="bg-BG" sz="16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От Април 2012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следи стриктно изходящите и входящите линкове на страницата ви посредством своя ъпдейт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Penguin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Всеки линк предава известна тежест на линквания домейн и съдържанието в него, като печелившите линкове от гледна точка на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SEO </a:t>
            </a: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оптимизацията са тези от тематични страници, след това са линковете от частично тематични страници.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При голям брой нетематични линкове същестува опасност от наказание, като може частично или изцяло страницата да страницата да спре да се класира в органичните резултати на търсачката. </a:t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6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6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0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Видове линкове и </a:t>
            </a:r>
            <a:r>
              <a:rPr lang="en-US" dirty="0" smtClean="0">
                <a:latin typeface="Arial" charset="0"/>
                <a:ea typeface="ＭＳ Ｐゴシック" charset="-128"/>
              </a:rPr>
              <a:t>anchor </a:t>
            </a:r>
            <a:r>
              <a:rPr lang="bg-BG" dirty="0" smtClean="0">
                <a:latin typeface="Arial" charset="0"/>
                <a:ea typeface="ＭＳ Ｐゴシック" charset="-128"/>
              </a:rPr>
              <a:t>текст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Можем да разделим линковете условно на три различни вида – </a:t>
            </a: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dofollow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, redirect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nofollow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.</a:t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Dofollow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линковете са най-разпространените линкове из интернет. При тях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дава най-голяма тежест на домейна към който се линква.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href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=“link”&gt;anchor&lt;/a&gt;</a:t>
            </a:r>
            <a:endParaRPr lang="bg-BG" sz="1400" dirty="0" smtClean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Redirect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линковете се изпозлват основно от страници, които имат голям брой изходящ линкове. При тях тежестта, която се предава е по-малка, но се предпазвате от това алгоритъмът на търсачката да сметне, че страницата е „линк ферма“. При тях линкът изпраща към вътрешна </a:t>
            </a: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php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страница, която редиректва навън.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Redirect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е нещо средно между вътрешен и външен линк.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&lt;a </a:t>
            </a:r>
            <a:r>
              <a:rPr lang="en-US" sz="1400" dirty="0" err="1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href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=“</a:t>
            </a:r>
            <a:r>
              <a:rPr lang="en-US" sz="1400" dirty="0" err="1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link.php?id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=5445521”&gt;anchor&lt;/a&gt;</a:t>
            </a:r>
            <a:endParaRPr lang="bg-BG" sz="1400" dirty="0" smtClean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Nofollow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линковете не предават почети никаква тежет на линквания домейн. Те се използват главно за предотвратяване на спам в коментари, линковете от </a:t>
            </a: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WikiPedia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др.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href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=“link” </a:t>
            </a:r>
            <a:r>
              <a:rPr lang="en-US" sz="1400" dirty="0" err="1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rel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=“</a:t>
            </a:r>
            <a:r>
              <a:rPr lang="en-US" sz="1400" dirty="0" err="1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nofollow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”&gt;anchor&lt;/a&gt;</a:t>
            </a:r>
            <a:endParaRPr lang="bg-BG" sz="1400" dirty="0" smtClean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Penguin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следи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anchor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текстовете текстовете на линковете. Изграждайте линкове с много и разнообразни анкори, поставяйте самия линк, бранда, различни ключови думи и фрази.</a:t>
            </a:r>
          </a:p>
        </p:txBody>
      </p:sp>
    </p:spTree>
    <p:extLst>
      <p:ext uri="{BB962C8B-B14F-4D97-AF65-F5344CB8AC3E}">
        <p14:creationId xmlns:p14="http://schemas.microsoft.com/office/powerpoint/2010/main" xmlns="" val="35187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4376472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Местоположение на линка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0"/>
            <a:ext cx="4763593" cy="32764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Търсещите машини четат страницата от горе надлу и отляво на дясно, затова има и значение къде точно ще бъде разположен линкът в страницата.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Header, Left Sidebar, Right Sidebar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Footer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са еднакви на почети всички страници за повечето сайтове и в най-честият случай ако се добави линк в тях той се визуализира на всички страници, което също не препоръчително като вариант, това може да бъде избегнато доста лесно с добавянето на 1 ред </a:t>
            </a:r>
            <a:r>
              <a:rPr lang="en-US" sz="1400" dirty="0" err="1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php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код, които да оказва линкът да се появава примерно само на началната страница. Хубаво е да имаме линкове от сайтове с различни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клас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IP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спрямо нашия (256.145</a:t>
            </a:r>
            <a:r>
              <a:rPr lang="bg-BG" sz="1400" dirty="0" smtClean="0">
                <a:solidFill>
                  <a:srgbClr val="C00000"/>
                </a:solidFill>
                <a:latin typeface="Arial" charset="0"/>
                <a:ea typeface="ＭＳ Ｐゴシック" charset="-128"/>
              </a:rPr>
              <a:t>.104</a:t>
            </a:r>
            <a:r>
              <a:rPr lang="bg-BG" sz="1400" dirty="0" smtClean="0">
                <a:solidFill>
                  <a:srgbClr val="A4D329"/>
                </a:solidFill>
                <a:latin typeface="Arial" charset="0"/>
                <a:ea typeface="ＭＳ Ｐゴシック" charset="-128"/>
              </a:rPr>
              <a:t>.89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).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Линкове според местоположението:</a:t>
            </a:r>
          </a:p>
        </p:txBody>
      </p:sp>
      <p:pic>
        <p:nvPicPr>
          <p:cNvPr id="2050" name="Picture 2" descr="C:\Users\Hristev\Desktop\SEO Уеб програмиране\site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3426" y="2313011"/>
            <a:ext cx="3632110" cy="438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boks 6"/>
          <p:cNvSpPr txBox="1">
            <a:spLocks noChangeArrowheads="1"/>
          </p:cNvSpPr>
          <p:nvPr/>
        </p:nvSpPr>
        <p:spPr bwMode="auto">
          <a:xfrm>
            <a:off x="439473" y="5606492"/>
            <a:ext cx="460904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Header – </a:t>
            </a:r>
            <a:r>
              <a:rPr lang="bg-BG" sz="1400" dirty="0" smtClean="0">
                <a:solidFill>
                  <a:schemeClr val="accent4"/>
                </a:solidFill>
              </a:rPr>
              <a:t>много добре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Left sidebar/Content – </a:t>
            </a:r>
            <a:r>
              <a:rPr lang="bg-BG" sz="1400" dirty="0" smtClean="0">
                <a:solidFill>
                  <a:schemeClr val="accent4"/>
                </a:solidFill>
              </a:rPr>
              <a:t>добре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Right sidebar – </a:t>
            </a:r>
            <a:r>
              <a:rPr lang="bg-BG" sz="1400" dirty="0" smtClean="0">
                <a:solidFill>
                  <a:schemeClr val="accent4"/>
                </a:solidFill>
              </a:rPr>
              <a:t>зле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Footer – </a:t>
            </a:r>
            <a:r>
              <a:rPr lang="bg-BG" sz="1400" dirty="0" smtClean="0">
                <a:solidFill>
                  <a:schemeClr val="accent4"/>
                </a:solidFill>
              </a:rPr>
              <a:t>много зле</a:t>
            </a:r>
            <a:r>
              <a:rPr lang="bg-BG" sz="1400" dirty="0" smtClean="0"/>
              <a:t> и </a:t>
            </a:r>
            <a:r>
              <a:rPr lang="bg-BG" dirty="0" smtClean="0"/>
              <a:t>структура на съдържанието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0552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Видове линкове според стабилността им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7392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Като цяло може да се твърди, че изграждането на линкове е творчески процес. Съществуват много варианти и начини чрез които може да получите връзки към страницата ви. Можем да разграничим линковете на няколко вида според стабилността им:</a:t>
            </a:r>
          </a:p>
        </p:txBody>
      </p:sp>
      <p:sp>
        <p:nvSpPr>
          <p:cNvPr id="5" name="Tekstboks 6"/>
          <p:cNvSpPr txBox="1">
            <a:spLocks noChangeArrowheads="1"/>
          </p:cNvSpPr>
          <p:nvPr/>
        </p:nvSpPr>
        <p:spPr bwMode="auto">
          <a:xfrm>
            <a:off x="548982" y="3494358"/>
            <a:ext cx="777076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g-BG" dirty="0" smtClean="0">
                <a:solidFill>
                  <a:schemeClr val="accent4"/>
                </a:solidFill>
              </a:rPr>
              <a:t>Временни линкове – Тези връзки ще сочат към вашата страница докато правите нещо в замяна (най-често). Тук причисляваме рекламните и разменените линкове.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>
                <a:solidFill>
                  <a:schemeClr val="accent4"/>
                </a:solidFill>
              </a:rPr>
              <a:t>Почети вечни – нестабилни директории, социалки (</a:t>
            </a:r>
            <a:r>
              <a:rPr lang="en-US" dirty="0" smtClean="0">
                <a:solidFill>
                  <a:schemeClr val="accent4"/>
                </a:solidFill>
              </a:rPr>
              <a:t>svejo.bg), </a:t>
            </a:r>
            <a:r>
              <a:rPr lang="bg-BG" dirty="0" smtClean="0">
                <a:solidFill>
                  <a:schemeClr val="accent4"/>
                </a:solidFill>
              </a:rPr>
              <a:t>обяви, коментари по блогове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>
                <a:solidFill>
                  <a:schemeClr val="accent4"/>
                </a:solidFill>
              </a:rPr>
              <a:t>Вечни – стабилни директории, директории за статии, гост автори, натурални линкове по блогове, форуми и стабилни сайтове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bg-BG" dirty="0" smtClean="0">
                <a:solidFill>
                  <a:schemeClr val="accent4"/>
                </a:solidFill>
              </a:rPr>
              <a:t>изграждане на сателитни сайтове.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6" name="Tekstboks 6"/>
          <p:cNvSpPr txBox="1">
            <a:spLocks noChangeArrowheads="1"/>
          </p:cNvSpPr>
          <p:nvPr/>
        </p:nvSpPr>
        <p:spPr bwMode="auto">
          <a:xfrm>
            <a:off x="548982" y="5802682"/>
            <a:ext cx="77707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50736"/>
                </a:solidFill>
              </a:rPr>
              <a:t>Важно е да се опитате така да изградите своите линкове, че да имате контрол над тях и да можете да ги премахнете</a:t>
            </a:r>
            <a:r>
              <a:rPr lang="en-US" dirty="0" smtClean="0">
                <a:solidFill>
                  <a:srgbClr val="F50736"/>
                </a:solidFill>
              </a:rPr>
              <a:t> </a:t>
            </a:r>
            <a:r>
              <a:rPr lang="bg-BG" dirty="0" smtClean="0">
                <a:solidFill>
                  <a:srgbClr val="F50736"/>
                </a:solidFill>
              </a:rPr>
              <a:t>или редактирате, ако има опасност или ви застигне </a:t>
            </a:r>
            <a:r>
              <a:rPr lang="en-US" dirty="0" smtClean="0">
                <a:solidFill>
                  <a:srgbClr val="F50736"/>
                </a:solidFill>
              </a:rPr>
              <a:t>Google</a:t>
            </a:r>
            <a:r>
              <a:rPr lang="bg-BG" dirty="0" smtClean="0">
                <a:solidFill>
                  <a:srgbClr val="F50736"/>
                </a:solidFill>
              </a:rPr>
              <a:t> </a:t>
            </a:r>
            <a:r>
              <a:rPr lang="en-US" dirty="0" smtClean="0">
                <a:solidFill>
                  <a:srgbClr val="F50736"/>
                </a:solidFill>
              </a:rPr>
              <a:t>Penguin</a:t>
            </a:r>
            <a:r>
              <a:rPr lang="bg-BG" dirty="0" smtClean="0">
                <a:solidFill>
                  <a:srgbClr val="F50736"/>
                </a:solidFill>
              </a:rPr>
              <a:t> </a:t>
            </a:r>
            <a:endParaRPr lang="da-DK" dirty="0">
              <a:solidFill>
                <a:srgbClr val="F507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3113088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5022056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186690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accent1">
                    <a:lumMod val="10000"/>
                  </a:schemeClr>
                </a:solidFill>
              </a:rPr>
              <a:t>Избор на подходящ домейн и ключови думи</a:t>
            </a:r>
            <a:endParaRPr lang="da-DK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Социални мрежи и авторство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Уеб архитектура и скорост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Линк билдинг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Съдържание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41411" y="5100121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Микроформати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17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За какво ни служат микроформатите?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Чрез микроформатите можем да персонализираме резултатите си в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Google,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като добавим към тях ревюта, рецепти, събития, видео и много други, като крайната цел е да „украсим“ резултата, да заемем по-голямо физическо пространсто и да увеличим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CTR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на страницата.</a:t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 България миркроформатите не са все още широкоразпространени, въпреки че от 2010 година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Google.bg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ги разпознава официално.</a:t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Една част от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SEO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експертите тъврдят, че добавянето на микроформати помага за по-доброто класиране на страницата в органичните резултати, но от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отричат. Въпреки това е възможно ако се показвате </a:t>
            </a:r>
            <a:r>
              <a:rPr lang="bg-BG" sz="1800" b="1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примерно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на 5-та позиция и имате добавени снипети те да превличат вниманието на потребителите и да получите равен брой кликвания на линкът ви с резултатът на първо място.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3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Примери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2050" name="Picture 2" descr="C:\Users\Hristev\Desktop\SEO Уеб програмиране\snipp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472" y="2440010"/>
            <a:ext cx="8435526" cy="39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31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3632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Как се прави това чудо?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Има три варианта за създаване на микроформати:</a:t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Единия е елентарен и изисква минимални познания по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HTML.</a:t>
            </a:r>
            <a:r>
              <a:rPr lang="bg-BG" sz="18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8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Другите два може да се каже, че са малко по-сложни, но единият от тях е универсален.</a:t>
            </a:r>
          </a:p>
          <a:p>
            <a:pPr marL="0" indent="0">
              <a:buNone/>
            </a:pPr>
            <a:endParaRPr lang="bg-BG" sz="18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endParaRPr lang="bg-BG" sz="18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3074" name="Picture 2" descr="C:\Users\Hristev\Desktop\SEO Уеб програмиране\recep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892" y="4419600"/>
            <a:ext cx="794676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68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Малко история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2" name="Контейнер за съдържание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38128" y="4998720"/>
            <a:ext cx="6448743" cy="1859280"/>
          </a:xfrm>
          <a:noFill/>
          <a:ln>
            <a:miter lim="800000"/>
            <a:headEnd/>
            <a:tailEnd/>
          </a:ln>
        </p:spPr>
      </p:pic>
      <p:sp>
        <p:nvSpPr>
          <p:cNvPr id="7" name="Правоъгълник 6"/>
          <p:cNvSpPr/>
          <p:nvPr/>
        </p:nvSpPr>
        <p:spPr>
          <a:xfrm>
            <a:off x="538479" y="2334181"/>
            <a:ext cx="8036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SEO </a:t>
            </a:r>
            <a:r>
              <a:rPr lang="bg-BG" dirty="0" smtClean="0">
                <a:solidFill>
                  <a:schemeClr val="accent4"/>
                </a:solidFill>
              </a:rPr>
              <a:t>оптимизацията започва от средата на 90-те години, като хората, занимаващи се с уеб, е било необходимо просто да поставят линка на страницата в първите  търсачки, след което тя бива индексирана чрез алгоритъм наречен „паяк“.</a:t>
            </a:r>
            <a:endParaRPr lang="bg-BG" dirty="0">
              <a:solidFill>
                <a:schemeClr val="accent4"/>
              </a:solidFill>
            </a:endParaRPr>
          </a:p>
          <a:p>
            <a:r>
              <a:rPr lang="bg-BG" dirty="0" smtClean="0">
                <a:solidFill>
                  <a:schemeClr val="accent4"/>
                </a:solidFill>
              </a:rPr>
              <a:t>Основен момент в </a:t>
            </a:r>
            <a:r>
              <a:rPr lang="en-US" dirty="0" smtClean="0">
                <a:solidFill>
                  <a:schemeClr val="accent4"/>
                </a:solidFill>
              </a:rPr>
              <a:t>SEO </a:t>
            </a:r>
            <a:r>
              <a:rPr lang="bg-BG" dirty="0" smtClean="0">
                <a:solidFill>
                  <a:schemeClr val="accent4"/>
                </a:solidFill>
              </a:rPr>
              <a:t>оптимизацията е 1998-ма година, когато Лари Пейдж и Сер</a:t>
            </a:r>
            <a:r>
              <a:rPr lang="bg-BG" dirty="0">
                <a:solidFill>
                  <a:schemeClr val="accent4"/>
                </a:solidFill>
              </a:rPr>
              <a:t>г</a:t>
            </a:r>
            <a:r>
              <a:rPr lang="bg-BG" dirty="0" smtClean="0">
                <a:solidFill>
                  <a:schemeClr val="accent4"/>
                </a:solidFill>
              </a:rPr>
              <a:t>ей Брин разработват проекта „</a:t>
            </a:r>
            <a:r>
              <a:rPr lang="en-US" dirty="0" err="1" smtClean="0">
                <a:solidFill>
                  <a:schemeClr val="accent4"/>
                </a:solidFill>
              </a:rPr>
              <a:t>Blackrub</a:t>
            </a:r>
            <a:r>
              <a:rPr lang="en-US" dirty="0" smtClean="0">
                <a:solidFill>
                  <a:schemeClr val="accent4"/>
                </a:solidFill>
              </a:rPr>
              <a:t>”, </a:t>
            </a:r>
            <a:r>
              <a:rPr lang="bg-BG" dirty="0" smtClean="0">
                <a:solidFill>
                  <a:schemeClr val="accent4"/>
                </a:solidFill>
              </a:rPr>
              <a:t>чрез които търсачката класира сайтовете посредством математически алгоритъм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bg-BG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r>
              <a:rPr lang="bg-BG" dirty="0" smtClean="0">
                <a:solidFill>
                  <a:schemeClr val="accent4"/>
                </a:solidFill>
              </a:rPr>
              <a:t>През същата година е основана и най-голямата търсачка към днешна дата „</a:t>
            </a:r>
            <a:r>
              <a:rPr lang="en-US" dirty="0" smtClean="0">
                <a:solidFill>
                  <a:schemeClr val="accent4"/>
                </a:solidFill>
              </a:rPr>
              <a:t>Google”.</a:t>
            </a:r>
            <a:endParaRPr lang="bg-BG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274372" y="3762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</a:rPr>
              <a:t>Schema</a:t>
            </a: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През Юли 2011 година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Google, Yahoo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Bing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се споразомяват да приемат универсален формат за микроформатите. Трите компании си стискат ръцете за </a:t>
            </a: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Schema.org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4098" name="Picture 2" descr="C:\Users\Hristev\Desktop\SEO Уеб програмиране\schema-o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472" y="3417888"/>
            <a:ext cx="7764728" cy="304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86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3632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</a:rPr>
              <a:t>Schema</a:t>
            </a:r>
          </a:p>
        </p:txBody>
      </p:sp>
      <p:pic>
        <p:nvPicPr>
          <p:cNvPr id="5122" name="Picture 2" descr="C:\Users\Hristev\Desktop\SEO Уеб програмиране\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7" y="2425700"/>
            <a:ext cx="862806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30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5360115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</a:rPr>
              <a:t>breadcrumbs</a:t>
            </a: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439472" y="2313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Нека видим ефектите от добавянето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breadcrumbs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към вашата страница…</a:t>
            </a:r>
          </a:p>
        </p:txBody>
      </p:sp>
      <p:pic>
        <p:nvPicPr>
          <p:cNvPr id="6146" name="Picture 2" descr="C:\Users\Hristev\Desktop\SEO Уеб програмиране\recep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472" y="2769540"/>
            <a:ext cx="7929828" cy="10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dsholder til indhold 22"/>
          <p:cNvSpPr txBox="1">
            <a:spLocks/>
          </p:cNvSpPr>
          <p:nvPr/>
        </p:nvSpPr>
        <p:spPr bwMode="auto">
          <a:xfrm>
            <a:off x="439472" y="38370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Благодарение на тях можете много лесно да определите йерархията на вашата страница и потребителите ви да разберат къде предстои да отидат още докато са в търсачката. Другото което е, че това добавя още един кликаем линк в резултата. Другия ефект от правилното разпознаване на йерархията е :</a:t>
            </a:r>
          </a:p>
        </p:txBody>
      </p:sp>
      <p:pic>
        <p:nvPicPr>
          <p:cNvPr id="6147" name="Picture 3" descr="C:\Users\Hristev\Desktop\SEO Уеб програмиране\recep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472" y="4719637"/>
            <a:ext cx="582849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indhold 22"/>
          <p:cNvSpPr txBox="1">
            <a:spLocks/>
          </p:cNvSpPr>
          <p:nvPr/>
        </p:nvSpPr>
        <p:spPr bwMode="auto">
          <a:xfrm>
            <a:off x="6096000" y="4719637"/>
            <a:ext cx="2788972" cy="18315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За постигане на този ефект не е задължително използването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breadcrumbs,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ако страницата е с правилна структура, това ще се случи и без да използвате микроформати.</a:t>
            </a:r>
          </a:p>
        </p:txBody>
      </p:sp>
    </p:spTree>
    <p:extLst>
      <p:ext uri="{BB962C8B-B14F-4D97-AF65-F5344CB8AC3E}">
        <p14:creationId xmlns:p14="http://schemas.microsoft.com/office/powerpoint/2010/main" xmlns="" val="29623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3632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</a:rPr>
              <a:t>breadcrumbs</a:t>
            </a: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579172" y="23511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Какво трябва да променим в кода, за да си персонализираме резултатите и да добавим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breadcrumbs?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Нека погледнем първо как би изглеждал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html-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 с и без трохички: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>
                <a:solidFill>
                  <a:srgbClr val="FF0000"/>
                </a:solidFill>
              </a:rPr>
              <a:t>&lt;</a:t>
            </a:r>
            <a:r>
              <a:rPr lang="en-US" sz="1400" dirty="0" smtClean="0">
                <a:solidFill>
                  <a:srgbClr val="FF0000"/>
                </a:solidFill>
              </a:rPr>
              <a:t>div&gt;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	&lt;</a:t>
            </a:r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>
                <a:solidFill>
                  <a:srgbClr val="FF0000"/>
                </a:solidFill>
              </a:rPr>
              <a:t>=“brand.com/</a:t>
            </a:r>
            <a:r>
              <a:rPr lang="bg-BG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smtClean="0">
                <a:solidFill>
                  <a:srgbClr val="FF0000"/>
                </a:solidFill>
              </a:rPr>
              <a:t>&gt;Brand&lt;/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	&lt;</a:t>
            </a:r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>
                <a:solidFill>
                  <a:srgbClr val="FF0000"/>
                </a:solidFill>
              </a:rPr>
              <a:t>="http://</a:t>
            </a:r>
            <a:r>
              <a:rPr lang="en-US" sz="1400" dirty="0" smtClean="0">
                <a:solidFill>
                  <a:srgbClr val="FF0000"/>
                </a:solidFill>
              </a:rPr>
              <a:t>brand.com/category-</a:t>
            </a:r>
            <a:r>
              <a:rPr lang="en-US" sz="1400" dirty="0" err="1" smtClean="0">
                <a:solidFill>
                  <a:srgbClr val="FF0000"/>
                </a:solidFill>
              </a:rPr>
              <a:t>url</a:t>
            </a:r>
            <a:r>
              <a:rPr lang="en-US" sz="1400" dirty="0" smtClean="0">
                <a:solidFill>
                  <a:srgbClr val="FF0000"/>
                </a:solidFill>
              </a:rPr>
              <a:t>"&gt;Category name&lt;/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>
                <a:solidFill>
                  <a:srgbClr val="FF0000"/>
                </a:solidFill>
              </a:rPr>
              <a:t>div&gt; 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bg-BG" sz="1400" dirty="0" smtClean="0">
                <a:solidFill>
                  <a:srgbClr val="0070C0"/>
                </a:solidFill>
              </a:rPr>
              <a:t>Следващия фрагмет е с добавени </a:t>
            </a:r>
            <a:r>
              <a:rPr lang="en-US" sz="1400" dirty="0" smtClean="0">
                <a:solidFill>
                  <a:srgbClr val="0070C0"/>
                </a:solidFill>
              </a:rPr>
              <a:t>breadcrumb.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srgbClr val="FF0000"/>
                </a:solidFill>
              </a:rPr>
              <a:t>div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itemscope</a:t>
            </a:r>
            <a:r>
              <a:rPr lang="bg-BG" sz="1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itemtype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="http://data-vocabulary.org/Breadcrumb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r>
              <a:rPr lang="en-US" sz="1400" dirty="0" smtClean="0">
                <a:solidFill>
                  <a:srgbClr val="92D050"/>
                </a:solidFill>
              </a:rPr>
              <a:t/>
            </a:r>
            <a:br>
              <a:rPr lang="en-US" sz="1400" dirty="0" smtClean="0">
                <a:solidFill>
                  <a:srgbClr val="92D05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	&lt;</a:t>
            </a:r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</a:rPr>
              <a:t>href</a:t>
            </a:r>
            <a:r>
              <a:rPr lang="en-US" sz="1400" dirty="0" smtClean="0">
                <a:solidFill>
                  <a:srgbClr val="FF0000"/>
                </a:solidFill>
              </a:rPr>
              <a:t>=“brand.com/</a:t>
            </a:r>
            <a:r>
              <a:rPr lang="bg-BG" sz="1400" dirty="0" smtClean="0">
                <a:solidFill>
                  <a:srgbClr val="FF0000"/>
                </a:solidFill>
              </a:rPr>
              <a:t>“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itemprop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="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n-U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span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itemprop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="title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"&gt;</a:t>
            </a:r>
            <a:r>
              <a:rPr lang="en-US" sz="1400" dirty="0" smtClean="0">
                <a:solidFill>
                  <a:srgbClr val="FF0000"/>
                </a:solidFill>
              </a:rPr>
              <a:t>Brand</a:t>
            </a:r>
            <a:r>
              <a:rPr lang="bg-BG" sz="1400" dirty="0" smtClean="0">
                <a:solidFill>
                  <a:schemeClr val="bg1">
                    <a:lumMod val="10000"/>
                  </a:schemeClr>
                </a:solidFill>
              </a:rPr>
              <a:t>&lt;/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span&gt; </a:t>
            </a:r>
            <a:endParaRPr lang="en-U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&lt;/a&gt; </a:t>
            </a:r>
            <a:r>
              <a:rPr lang="bg-BG" sz="1400" dirty="0">
                <a:solidFill>
                  <a:schemeClr val="bg1">
                    <a:lumMod val="10000"/>
                  </a:schemeClr>
                </a:solidFill>
              </a:rPr>
              <a:t>›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&lt;/div&gt;</a:t>
            </a: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&lt;div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itemscope</a:t>
            </a:r>
            <a:r>
              <a:rPr lang="bg-BG" sz="1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itemtype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="http://data-vocabulary.org/Breadcrumb"&gt; </a:t>
            </a:r>
            <a:endParaRPr lang="en-U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>
                <a:solidFill>
                  <a:srgbClr val="FF0000"/>
                </a:solidFill>
              </a:rPr>
              <a:t>="http</a:t>
            </a:r>
            <a:r>
              <a:rPr lang="en-US" sz="1400" dirty="0" smtClean="0">
                <a:solidFill>
                  <a:srgbClr val="FF0000"/>
                </a:solidFill>
              </a:rPr>
              <a:t>://brand.com/category-</a:t>
            </a:r>
            <a:r>
              <a:rPr lang="en-US" sz="1400" dirty="0" err="1" smtClean="0">
                <a:solidFill>
                  <a:srgbClr val="FF0000"/>
                </a:solidFill>
              </a:rPr>
              <a:t>url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itemprop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="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sz="1400" dirty="0">
                <a:solidFill>
                  <a:srgbClr val="FF0000"/>
                </a:solidFill>
              </a:rPr>
              <a:t>&gt;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span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itemprop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="title</a:t>
            </a:r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"&gt;</a:t>
            </a:r>
            <a:r>
              <a:rPr lang="en-US" sz="1400" dirty="0" smtClean="0">
                <a:solidFill>
                  <a:srgbClr val="FF0000"/>
                </a:solidFill>
              </a:rPr>
              <a:t>Category name</a:t>
            </a:r>
            <a:r>
              <a:rPr lang="bg-BG" sz="1400" dirty="0" smtClean="0">
                <a:solidFill>
                  <a:schemeClr val="bg1">
                    <a:lumMod val="10000"/>
                  </a:schemeClr>
                </a:solidFill>
              </a:rPr>
              <a:t>&lt;/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span&gt; </a:t>
            </a:r>
            <a:endParaRPr lang="en-US" sz="14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&lt;/</a:t>
            </a:r>
            <a:r>
              <a:rPr lang="en-US" sz="1400" dirty="0">
                <a:solidFill>
                  <a:srgbClr val="FF0000"/>
                </a:solidFill>
              </a:rPr>
              <a:t>a&gt;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›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>
                <a:solidFill>
                  <a:srgbClr val="FF0000"/>
                </a:solidFill>
              </a:rPr>
              <a:t>div&gt; </a:t>
            </a:r>
          </a:p>
          <a:p>
            <a:pPr marL="0" indent="0">
              <a:buNone/>
            </a:pPr>
            <a: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en-US" sz="1400" dirty="0"/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59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3632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Ревю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579172" y="23511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Нека видим как би изглеждало и ревюто, ако си преставим, че имаме имаме страница за филми и към всеки филм потребителите могат да добавят ревю: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div&gt;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div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itemscope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itemtype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="http://data-vocabulary.org/Review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itemprop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itemreviewed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"&gt;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Мисия Лондон</a:t>
            </a:r>
            <a:r>
              <a:rPr lang="bg-BG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span&gt;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отзив от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itemprop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="reviewer"&gt;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Иван Иванов</a:t>
            </a:r>
            <a:r>
              <a:rPr lang="bg-BG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span&gt;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на</a:t>
            </a:r>
            <a:r>
              <a:rPr lang="bg-BG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time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itemprop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dtreviewed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"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datetime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="2012-02-06"&gt;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6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февруари</a:t>
            </a:r>
            <a:r>
              <a:rPr lang="bg-BG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time&gt;.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itemprop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="summary"&gt;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Страхотен български филм.</a:t>
            </a:r>
            <a:r>
              <a:rPr lang="bg-BG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itemprop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="description"&gt;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Филмът е много добър, само не разбрах защо толкова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			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спамиха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, че и Андреа ще участва в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него.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Рейтинг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: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	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span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itemprop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="rating"&gt;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charset="-128"/>
              </a:rPr>
              <a:t>4.5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&lt;/span&gt;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&lt;/</a:t>
            </a: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&lt;/div&gt;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Дори и да не се взимат под влияние в момента микроформатите, при положение, че се правят толкова лесно, а може да ни увеличат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CTR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 виждам причина да не се използват.</a:t>
            </a:r>
            <a: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en-US" sz="1400" dirty="0"/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8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3113088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2" y="1874282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5667822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bg2">
                    <a:lumMod val="10000"/>
                  </a:schemeClr>
                </a:solidFill>
              </a:rPr>
              <a:t>Избор на подходящ домейн и ключови думи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Социални мрежи и авторство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Уеб архитектура и скорост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Линк билдинг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Съдържание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Микроформати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17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ristev\Desktop\SEO Уеб програмиране\top-so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4780" y="0"/>
            <a:ext cx="925768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1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3632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Социални мрежи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579172" y="2351111"/>
            <a:ext cx="8120328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Не можем да говорим за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SEO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да не включим социалните мрежи. Може да се каже, че към днешна дата те са неизмена част от оптимизацията.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Социалните мрежи може да се каче, че в някаква степен могат да ни помогнат и за линк билдинга. Те помагат за повишаване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back links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към страницата, но линковете са с много кратосрочна стойност.</a:t>
            </a:r>
            <a:endParaRPr lang="en-US" sz="1400" dirty="0"/>
          </a:p>
        </p:txBody>
      </p:sp>
      <p:pic>
        <p:nvPicPr>
          <p:cNvPr id="2050" name="Picture 2" descr="C:\Users\Hristev\Desktop\SEO Уеб програмиране\tweets-hubsp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73" y="3778250"/>
            <a:ext cx="3611828" cy="286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ristev\Desktop\SEO Уеб програмиране\shares-hubsp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5700" y="3762089"/>
            <a:ext cx="3632200" cy="28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0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65101" y="490538"/>
            <a:ext cx="8458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Покажете на търсачките вашите страници в социалните мрежи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579172" y="23511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Оказването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Plus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Facebook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страницата ви ще помогне на търсачките да разберат социалните сигнали за вас, като това ще подобри класирането ви и би могло да ви защити от наказания. 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Добавяне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 Plus:</a:t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>
                <a:solidFill>
                  <a:srgbClr val="FF0000"/>
                </a:solidFill>
              </a:rPr>
              <a:t>&lt;link </a:t>
            </a:r>
            <a:r>
              <a:rPr lang="en-US" sz="1400" dirty="0" err="1">
                <a:solidFill>
                  <a:srgbClr val="FF0000"/>
                </a:solidFill>
              </a:rPr>
              <a:t>rel</a:t>
            </a:r>
            <a:r>
              <a:rPr lang="en-US" sz="1400" dirty="0">
                <a:solidFill>
                  <a:srgbClr val="FF0000"/>
                </a:solidFill>
              </a:rPr>
              <a:t>="publisher"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 smtClean="0">
                <a:solidFill>
                  <a:srgbClr val="FF0000"/>
                </a:solidFill>
              </a:rPr>
              <a:t>=“Google+ Page"/&gt;</a:t>
            </a:r>
            <a:r>
              <a:rPr lang="en-US" sz="1400" dirty="0" smtClean="0">
                <a:solidFill>
                  <a:srgbClr val="0070C0"/>
                </a:solidFill>
              </a:rPr>
              <a:t/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Facebook:</a:t>
            </a:r>
            <a:r>
              <a:rPr lang="bg-BG" sz="1400" dirty="0" smtClean="0">
                <a:solidFill>
                  <a:srgbClr val="0070C0"/>
                </a:solidFill>
              </a:rPr>
              <a:t/>
            </a:r>
            <a:br>
              <a:rPr lang="bg-BG" sz="1400" dirty="0" smtClean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&lt;meta property="</a:t>
            </a:r>
            <a:r>
              <a:rPr lang="en-US" sz="1400" dirty="0" err="1">
                <a:solidFill>
                  <a:srgbClr val="FF0000"/>
                </a:solidFill>
              </a:rPr>
              <a:t>article:publisher</a:t>
            </a:r>
            <a:r>
              <a:rPr lang="en-US" sz="1400" dirty="0">
                <a:solidFill>
                  <a:srgbClr val="FF0000"/>
                </a:solidFill>
              </a:rPr>
              <a:t>" content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dirty="0" err="1" smtClean="0">
                <a:solidFill>
                  <a:srgbClr val="FF0000"/>
                </a:solidFill>
              </a:rPr>
              <a:t>Fb</a:t>
            </a:r>
            <a:r>
              <a:rPr lang="en-US" sz="1400" dirty="0" smtClean="0">
                <a:solidFill>
                  <a:srgbClr val="FF0000"/>
                </a:solidFill>
              </a:rPr>
              <a:t> page link" </a:t>
            </a:r>
            <a:r>
              <a:rPr lang="en-US" sz="1400" dirty="0">
                <a:solidFill>
                  <a:srgbClr val="FF0000"/>
                </a:solidFill>
              </a:rPr>
              <a:t>/&gt;</a:t>
            </a:r>
            <a:r>
              <a:rPr lang="bg-BG" sz="1400" dirty="0" smtClean="0">
                <a:solidFill>
                  <a:srgbClr val="0070C0"/>
                </a:solidFill>
              </a:rPr>
              <a:t/>
            </a:r>
            <a:br>
              <a:rPr lang="bg-BG" sz="1400" dirty="0" smtClean="0">
                <a:solidFill>
                  <a:srgbClr val="0070C0"/>
                </a:solidFill>
              </a:rPr>
            </a:br>
            <a:r>
              <a:rPr lang="bg-BG" sz="1400" dirty="0" smtClean="0">
                <a:solidFill>
                  <a:srgbClr val="0070C0"/>
                </a:solidFill>
              </a:rPr>
              <a:t>Освен резултата ще добави при при споделянето и линк, чрез който да можете да харесате страницата.</a:t>
            </a:r>
            <a:br>
              <a:rPr lang="bg-BG" sz="1400" dirty="0" smtClean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&lt;meta property="</a:t>
            </a:r>
            <a:r>
              <a:rPr lang="en-US" sz="1400" dirty="0" err="1">
                <a:solidFill>
                  <a:srgbClr val="FF0000"/>
                </a:solidFill>
              </a:rPr>
              <a:t>article:author</a:t>
            </a:r>
            <a:r>
              <a:rPr lang="en-US" sz="1400" dirty="0">
                <a:solidFill>
                  <a:srgbClr val="FF0000"/>
                </a:solidFill>
              </a:rPr>
              <a:t>" content="https://www.facebook.com/fareedzakaria" /&gt; </a:t>
            </a:r>
            <a: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en-US" sz="1400" dirty="0"/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3074" name="Picture 2" descr="C:\Users\Hristev\Desktop\SEO Уеб програмиране\follow-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72" y="4721224"/>
            <a:ext cx="8110537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36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78866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Корелация между социалните фактори и търсачките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4098" name="Picture 2" descr="C:\Users\Hristev\Desktop\SEO Уеб програмиране\follow-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2406651"/>
            <a:ext cx="8131175" cy="38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76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316707"/>
            <a:ext cx="81280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Какво е </a:t>
            </a:r>
            <a:r>
              <a:rPr lang="en-US" dirty="0" smtClean="0">
                <a:latin typeface="Arial" charset="0"/>
                <a:ea typeface="ＭＳ Ｐゴシック" charset="-128"/>
              </a:rPr>
              <a:t>SEO </a:t>
            </a:r>
            <a:r>
              <a:rPr lang="bg-BG" dirty="0" smtClean="0">
                <a:latin typeface="Arial" charset="0"/>
                <a:ea typeface="ＭＳ Ｐゴシック" charset="-128"/>
              </a:rPr>
              <a:t>оптимизацията</a:t>
            </a:r>
            <a:br>
              <a:rPr lang="bg-BG" dirty="0" smtClean="0">
                <a:latin typeface="Arial" charset="0"/>
                <a:ea typeface="ＭＳ Ｐゴシック" charset="-128"/>
              </a:rPr>
            </a:br>
            <a:r>
              <a:rPr lang="bg-BG" dirty="0" smtClean="0">
                <a:latin typeface="Arial" charset="0"/>
                <a:ea typeface="ＭＳ Ｐゴシック" charset="-128"/>
              </a:rPr>
              <a:t>и какво се цели чрез нея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pic>
        <p:nvPicPr>
          <p:cNvPr id="2" name="Контейнер за съдържание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782615" y="2533213"/>
            <a:ext cx="3115417" cy="3378190"/>
          </a:xfrm>
          <a:noFill/>
          <a:ln>
            <a:miter lim="800000"/>
            <a:headEnd/>
            <a:tailEnd/>
          </a:ln>
        </p:spPr>
      </p:pic>
      <p:sp>
        <p:nvSpPr>
          <p:cNvPr id="4" name="Правоъгълник 3"/>
          <p:cNvSpPr/>
          <p:nvPr/>
        </p:nvSpPr>
        <p:spPr>
          <a:xfrm>
            <a:off x="874713" y="2533213"/>
            <a:ext cx="49079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SEO (Search Engine Optimization)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dirty="0" smtClean="0">
                <a:solidFill>
                  <a:schemeClr val="accent4"/>
                </a:solidFill>
              </a:rPr>
              <a:t>представлява  процеси, техники и действия, чрез които се цели подобряването видимостта на дадена уеб страница по определени ключови думи в органичните резултати на търсачките.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dirty="0" smtClean="0">
                <a:solidFill>
                  <a:schemeClr val="accent4"/>
                </a:solidFill>
              </a:rPr>
              <a:t>Оптимизацията цели увеличаване на трафика и посещенията на страницата.</a:t>
            </a:r>
            <a:br>
              <a:rPr lang="bg-BG" dirty="0" smtClean="0">
                <a:solidFill>
                  <a:schemeClr val="accent4"/>
                </a:solidFill>
              </a:rPr>
            </a:br>
            <a:r>
              <a:rPr lang="bg-BG" dirty="0" smtClean="0">
                <a:solidFill>
                  <a:schemeClr val="accent4"/>
                </a:solidFill>
              </a:rPr>
              <a:t/>
            </a:r>
            <a:br>
              <a:rPr lang="bg-BG" dirty="0" smtClean="0">
                <a:solidFill>
                  <a:schemeClr val="accent4"/>
                </a:solidFill>
              </a:rPr>
            </a:br>
            <a:r>
              <a:rPr lang="bg-BG" dirty="0" smtClean="0">
                <a:solidFill>
                  <a:schemeClr val="accent4"/>
                </a:solidFill>
              </a:rPr>
              <a:t>Оптимизацията може да бъде разделена н</a:t>
            </a:r>
            <a:r>
              <a:rPr lang="en-US" dirty="0" smtClean="0">
                <a:solidFill>
                  <a:schemeClr val="accent4"/>
                </a:solidFill>
              </a:rPr>
              <a:t>a </a:t>
            </a:r>
            <a:r>
              <a:rPr lang="bg-BG" dirty="0" smtClean="0">
                <a:solidFill>
                  <a:schemeClr val="accent4"/>
                </a:solidFill>
              </a:rPr>
              <a:t>две основни категории- </a:t>
            </a:r>
            <a:r>
              <a:rPr lang="en-US" dirty="0" err="1">
                <a:solidFill>
                  <a:schemeClr val="accent4"/>
                </a:solidFill>
              </a:rPr>
              <a:t>o</a:t>
            </a:r>
            <a:r>
              <a:rPr lang="en-US" dirty="0" err="1" smtClean="0">
                <a:solidFill>
                  <a:schemeClr val="accent4"/>
                </a:solidFill>
              </a:rPr>
              <a:t>npage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bg-BG" dirty="0" smtClean="0">
                <a:solidFill>
                  <a:schemeClr val="accent4"/>
                </a:solidFill>
              </a:rPr>
              <a:t>и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offpage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bg-BG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3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1" y="515938"/>
            <a:ext cx="78866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Какво вижда </a:t>
            </a:r>
            <a:r>
              <a:rPr lang="en-US" dirty="0" smtClean="0">
                <a:latin typeface="Arial" charset="0"/>
                <a:ea typeface="ＭＳ Ｐゴシック" charset="-128"/>
              </a:rPr>
              <a:t>Google </a:t>
            </a:r>
            <a:r>
              <a:rPr lang="bg-BG" dirty="0" smtClean="0">
                <a:latin typeface="Arial" charset="0"/>
                <a:ea typeface="ＭＳ Ｐゴシック" charset="-128"/>
              </a:rPr>
              <a:t>и какво </a:t>
            </a:r>
            <a:r>
              <a:rPr lang="en-US" dirty="0" smtClean="0">
                <a:latin typeface="Arial" charset="0"/>
                <a:ea typeface="ＭＳ Ｐゴシック" charset="-128"/>
              </a:rPr>
              <a:t>Bing</a:t>
            </a:r>
          </a:p>
        </p:txBody>
      </p:sp>
      <p:pic>
        <p:nvPicPr>
          <p:cNvPr id="5122" name="Picture 2" descr="C:\Users\Hristev\Desktop\SEO Уеб програмиране\follow-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200" y="2370137"/>
            <a:ext cx="8483600" cy="42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9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65101" y="490538"/>
            <a:ext cx="8458199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</a:rPr>
              <a:t>Authorship</a:t>
            </a:r>
          </a:p>
        </p:txBody>
      </p:sp>
      <p:sp>
        <p:nvSpPr>
          <p:cNvPr id="4" name="Pladsholder til indhold 22"/>
          <p:cNvSpPr txBox="1">
            <a:spLocks/>
          </p:cNvSpPr>
          <p:nvPr/>
        </p:nvSpPr>
        <p:spPr bwMode="auto">
          <a:xfrm>
            <a:off x="579172" y="2351111"/>
            <a:ext cx="8229600" cy="1285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 добавянето на авторство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цели излизане от „анонимността“, която ни е дадена от интернет. Възможно е добавянето на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authorship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да разкара подготнилата ни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Panda.</a:t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Другото което е, че посредством него печелим още пространство в резултатите на търсачката, плюс това се добавя снимка и колко +1 има профила на автора, което може да увеличи още 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CTR-a </a:t>
            </a: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на страницата.</a:t>
            </a:r>
            <a: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Добавянето е елементарно:</a:t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1.</a:t>
            </a:r>
            <a:r>
              <a:rPr lang="en-US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 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Влизате в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Google+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2. 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Добавете линк от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Google+ </a:t>
            </a: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към сайта си.</a:t>
            </a:r>
            <a:b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	3. Добавете линк от сайта си към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Google+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en-US" sz="1400" dirty="0"/>
          </a:p>
          <a:p>
            <a:pPr marL="0" indent="0">
              <a:buNone/>
            </a:pP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en-US" sz="1400" dirty="0">
                <a:solidFill>
                  <a:schemeClr val="accent4"/>
                </a:solidFill>
                <a:latin typeface="Arial" charset="0"/>
                <a:ea typeface="ＭＳ Ｐゴシック" charset="-128"/>
                <a:hlinkClick r:id="rId2"/>
              </a:rPr>
              <a:t>https://plus.google.com/authorship</a:t>
            </a:r>
            <a:endParaRPr lang="bg-BG" sz="1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6146" name="Picture 2" descr="C:\Users\Hristev\Desktop\SEO Уеб програмиране\follow-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72" y="4880915"/>
            <a:ext cx="7218628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90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bg-BG" sz="6000" b="1" dirty="0" smtClean="0">
                <a:solidFill>
                  <a:schemeClr val="tx2"/>
                </a:solidFill>
                <a:cs typeface="Arial" charset="0"/>
              </a:rPr>
              <a:t>Благодаря Ви </a:t>
            </a:r>
            <a:r>
              <a:rPr lang="bg-BG" sz="6000" b="1" smtClean="0">
                <a:solidFill>
                  <a:schemeClr val="tx2"/>
                </a:solidFill>
                <a:cs typeface="Arial" charset="0"/>
              </a:rPr>
              <a:t>за винанието!</a:t>
            </a:r>
            <a:endParaRPr lang="en-US" sz="6000" b="1" dirty="0">
              <a:solidFill>
                <a:schemeClr val="tx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Търсачките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538479" y="2334181"/>
            <a:ext cx="52933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chemeClr val="accent4"/>
                </a:solidFill>
              </a:rPr>
              <a:t>Към днешна дата съществуват хиляди търсачки, като част от тях използват свои собствени алгоритми, а други са от така наречените мета търсачки. </a:t>
            </a:r>
            <a:r>
              <a:rPr lang="en-US" dirty="0" smtClean="0">
                <a:solidFill>
                  <a:schemeClr val="accent4"/>
                </a:solidFill>
              </a:rPr>
              <a:t>Google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dirty="0" smtClean="0">
                <a:solidFill>
                  <a:schemeClr val="accent4"/>
                </a:solidFill>
              </a:rPr>
              <a:t>има 80% световен пазарен дял, а в България – 90%. </a:t>
            </a:r>
          </a:p>
          <a:p>
            <a:endParaRPr lang="bg-BG" dirty="0">
              <a:solidFill>
                <a:schemeClr val="accent4"/>
              </a:solidFill>
            </a:endParaRPr>
          </a:p>
          <a:p>
            <a:r>
              <a:rPr lang="bg-BG" dirty="0" smtClean="0">
                <a:solidFill>
                  <a:schemeClr val="accent4"/>
                </a:solidFill>
              </a:rPr>
              <a:t>Всяка страница се обхожда от автоматични софтуери - „паяци“, които обхождат цялото съдържание в страницата, освен ако изрично не е забранено дадена страница  или ресурс да бъдат индексирани.</a:t>
            </a:r>
            <a:br>
              <a:rPr lang="bg-BG" dirty="0" smtClean="0">
                <a:solidFill>
                  <a:schemeClr val="accent4"/>
                </a:solidFill>
              </a:rPr>
            </a:br>
            <a:endParaRPr lang="bg-BG" dirty="0" smtClean="0">
              <a:solidFill>
                <a:schemeClr val="accent4"/>
              </a:solidFill>
            </a:endParaRPr>
          </a:p>
          <a:p>
            <a:r>
              <a:rPr lang="bg-BG" dirty="0" smtClean="0">
                <a:solidFill>
                  <a:schemeClr val="accent4"/>
                </a:solidFill>
              </a:rPr>
              <a:t>Други търсачки със сравнително голям пазарен дял: </a:t>
            </a:r>
            <a:r>
              <a:rPr lang="en-US" dirty="0" smtClean="0">
                <a:solidFill>
                  <a:schemeClr val="accent4"/>
                </a:solidFill>
              </a:rPr>
              <a:t>Yahoo, </a:t>
            </a:r>
            <a:r>
              <a:rPr lang="en-US" dirty="0" err="1" smtClean="0">
                <a:solidFill>
                  <a:schemeClr val="accent4"/>
                </a:solidFill>
              </a:rPr>
              <a:t>Baidu</a:t>
            </a:r>
            <a:r>
              <a:rPr lang="en-US" dirty="0" smtClean="0">
                <a:solidFill>
                  <a:schemeClr val="accent4"/>
                </a:solidFill>
              </a:rPr>
              <a:t>, </a:t>
            </a:r>
            <a:r>
              <a:rPr lang="bg-BG" dirty="0" err="1" smtClean="0">
                <a:solidFill>
                  <a:schemeClr val="accent4"/>
                </a:solidFill>
              </a:rPr>
              <a:t>Яндекс</a:t>
            </a:r>
            <a:r>
              <a:rPr lang="bg-BG" dirty="0" smtClean="0">
                <a:solidFill>
                  <a:schemeClr val="accent4"/>
                </a:solidFill>
              </a:rPr>
              <a:t>, </a:t>
            </a:r>
            <a:r>
              <a:rPr lang="en-US" dirty="0" smtClean="0">
                <a:solidFill>
                  <a:schemeClr val="accent4"/>
                </a:solidFill>
              </a:rPr>
              <a:t>ASK, Bing</a:t>
            </a:r>
            <a:endParaRPr lang="bg-BG" dirty="0">
              <a:solidFill>
                <a:schemeClr val="accent4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1840" y="2624152"/>
            <a:ext cx="3149600" cy="3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0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3113088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1847850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Избор на подходящ домейн и ключови думи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Социални мрежи и авторство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Уеб архитектура и скорост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Линк билдинг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Съдържание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Микроформати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55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799" y="515938"/>
            <a:ext cx="5643451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Избор на  подходящ домейн и ключови думи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1749" name="Pladsholder til indhold 22"/>
          <p:cNvSpPr>
            <a:spLocks noGrp="1"/>
          </p:cNvSpPr>
          <p:nvPr>
            <p:ph idx="1"/>
          </p:nvPr>
        </p:nvSpPr>
        <p:spPr bwMode="auto">
          <a:xfrm>
            <a:off x="395297" y="2459066"/>
            <a:ext cx="8229600" cy="3573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SEO </a:t>
            </a: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оптимизацията е постоянен процес, който е хубаво да започне в колкото се може по-ранен етап на проекта. </a:t>
            </a:r>
            <a:endParaRPr lang="bg-BG" sz="18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bg-BG" sz="18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Домейнът трябва да бъде максимално кратък, лесен за запомнене и писане. </a:t>
            </a:r>
            <a:endParaRPr lang="en-US" sz="18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sz="18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Brand.com</a:t>
            </a:r>
            <a:b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</a:b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Препоръчително е в името на домейна да не се позползват букви като „ц“, „ш“, „щ“, „ч“ и други, които потребителите ги пишат по всевъзможни начини.</a:t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/>
            </a:r>
            <a:b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r>
              <a:rPr lang="bg-BG" sz="18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Внимателно трябва да бъдат подбрани ключовите думи и фрази за страницата, като не е хубаво да се прекалява с тях.</a:t>
            </a:r>
          </a:p>
        </p:txBody>
      </p:sp>
    </p:spTree>
    <p:extLst>
      <p:ext uri="{BB962C8B-B14F-4D97-AF65-F5344CB8AC3E}">
        <p14:creationId xmlns:p14="http://schemas.microsoft.com/office/powerpoint/2010/main" xmlns="" val="10318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3113088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92213" y="2476500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 kern="0" noProof="1" smtClean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rPr>
              <a:t>Структура на </a:t>
            </a:r>
            <a:r>
              <a:rPr lang="en-US" sz="1600" b="1" kern="0" noProof="1" smtClean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rPr>
              <a:t>URL </a:t>
            </a:r>
            <a:r>
              <a:rPr lang="bg-BG" sz="1600" b="1" kern="0" noProof="1" smtClean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rPr>
              <a:t>адресите</a:t>
            </a: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92213" y="1853406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bg-B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Избор на подходящ домейн и ключови думи</a:t>
            </a:r>
            <a:endParaRPr lang="da-DK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Социални мрежи и авторство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Уеб архитектура и скорост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Линк билдинг</a:t>
            </a:r>
            <a:endParaRPr lang="da-DK" dirty="0">
              <a:solidFill>
                <a:schemeClr val="bg2">
                  <a:lumMod val="10000"/>
                </a:schemeClr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593248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Съдържание</a:t>
            </a:r>
            <a:endParaRPr lang="da-DK" dirty="0">
              <a:solidFill>
                <a:prstClr val="white"/>
              </a:solidFill>
            </a:endParaRPr>
          </a:p>
          <a:p>
            <a:endParaRPr lang="da-DK" sz="1100" dirty="0">
              <a:solidFill>
                <a:prstClr val="white"/>
              </a:solidFill>
            </a:endParaRPr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5932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dirty="0" smtClean="0">
                <a:solidFill>
                  <a:srgbClr val="171717"/>
                </a:solidFill>
              </a:rPr>
              <a:t>Микроформати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bg-BG" sz="3000" b="1" dirty="0" smtClean="0">
                <a:solidFill>
                  <a:schemeClr val="accent4"/>
                </a:solidFill>
              </a:rPr>
              <a:t>Стъпки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solidFill>
                    <a:prstClr val="white"/>
                  </a:solidFill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17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el 21"/>
          <p:cNvSpPr>
            <a:spLocks noGrp="1"/>
          </p:cNvSpPr>
          <p:nvPr>
            <p:ph type="title"/>
          </p:nvPr>
        </p:nvSpPr>
        <p:spPr bwMode="auto">
          <a:xfrm>
            <a:off x="177800" y="515938"/>
            <a:ext cx="4729052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dirty="0" smtClean="0">
                <a:latin typeface="Arial" charset="0"/>
                <a:ea typeface="ＭＳ Ｐゴシック" charset="-128"/>
              </a:rPr>
              <a:t>Структура на </a:t>
            </a:r>
            <a:r>
              <a:rPr lang="en-US" dirty="0" smtClean="0">
                <a:latin typeface="Arial" charset="0"/>
                <a:ea typeface="ＭＳ Ｐゴシック" charset="-128"/>
              </a:rPr>
              <a:t>URL </a:t>
            </a:r>
            <a:r>
              <a:rPr lang="bg-BG" dirty="0" smtClean="0">
                <a:latin typeface="Arial" charset="0"/>
                <a:ea typeface="ＭＳ Ｐゴシック" charset="-128"/>
              </a:rPr>
              <a:t>адресите</a:t>
            </a:r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1749" name="Pladsholder til indhold 22"/>
          <p:cNvSpPr>
            <a:spLocks noGrp="1"/>
          </p:cNvSpPr>
          <p:nvPr>
            <p:ph idx="1"/>
          </p:nvPr>
        </p:nvSpPr>
        <p:spPr bwMode="auto">
          <a:xfrm>
            <a:off x="431443" y="2282243"/>
            <a:ext cx="8229600" cy="3573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Структурирането на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URL 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адресите ще помогне на вашите потребители за по-лесното ориентиране къде точно се намират във вашата страница, или, aко са в </a:t>
            </a:r>
            <a:r>
              <a:rPr lang="en-US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Google</a:t>
            </a:r>
            <a:r>
              <a:rPr lang="bg-BG" sz="20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, къде им предстои да отидат. </a:t>
            </a:r>
          </a:p>
          <a:p>
            <a:pPr marL="0" indent="0" eaLnBrk="1" hangingPunct="1">
              <a:buNone/>
            </a:pPr>
            <a:endParaRPr lang="bg-BG" sz="20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bg-BG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Използвайте йерархията на страницата си, за да организирате 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URL </a:t>
            </a:r>
            <a:r>
              <a:rPr lang="bg-BG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адресите: </a:t>
            </a:r>
            <a:r>
              <a:rPr lang="bg-BG" sz="2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brand&gt;.com/&lt;category&gt;/&lt;product&gt;</a:t>
            </a:r>
          </a:p>
          <a:p>
            <a:pPr marL="0" indent="0" eaLnBrk="1" hangingPunct="1">
              <a:buNone/>
            </a:pPr>
            <a:endParaRPr lang="en-US" sz="2400" dirty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bg-BG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Добра практика е 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URL </a:t>
            </a:r>
            <a:r>
              <a:rPr lang="bg-BG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  <a:t>адреса да съдържа ключови думи за страницата и съдържанието, което ще се открие на нея.</a:t>
            </a:r>
            <a:br>
              <a:rPr lang="bg-BG" sz="2400" dirty="0" smtClean="0">
                <a:solidFill>
                  <a:schemeClr val="accent4"/>
                </a:solidFill>
                <a:latin typeface="Arial" charset="0"/>
                <a:ea typeface="ＭＳ Ｐゴシック" charset="-128"/>
              </a:rPr>
            </a:br>
            <a:endParaRPr lang="bg-BG" sz="2400" dirty="0" smtClean="0">
              <a:solidFill>
                <a:schemeClr val="accent4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4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TS101875468</Template>
  <TotalTime>1598</TotalTime>
  <Words>1717</Words>
  <Application>Microsoft Office PowerPoint</Application>
  <PresentationFormat>On-screen Show (4:3)</PresentationFormat>
  <Paragraphs>269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Kontortema</vt:lpstr>
      <vt:lpstr>1_Kontortema</vt:lpstr>
      <vt:lpstr>Slide 1</vt:lpstr>
      <vt:lpstr>Slide 2</vt:lpstr>
      <vt:lpstr>Малко история</vt:lpstr>
      <vt:lpstr>Какво е SEO оптимизацията и какво се цели чрез нея</vt:lpstr>
      <vt:lpstr>Търсачките</vt:lpstr>
      <vt:lpstr>Slide 6</vt:lpstr>
      <vt:lpstr>Избор на  подходящ домейн и ключови думи</vt:lpstr>
      <vt:lpstr>Slide 8</vt:lpstr>
      <vt:lpstr>Структура на URL адресите</vt:lpstr>
      <vt:lpstr>Slide 10</vt:lpstr>
      <vt:lpstr>Уеб архитектура и скорост</vt:lpstr>
      <vt:lpstr>Подобряване на скоростта на страницата</vt:lpstr>
      <vt:lpstr>Подобряване на скоростта на страницата</vt:lpstr>
      <vt:lpstr>Подобряване на скоростта на страницата</vt:lpstr>
      <vt:lpstr>Slide 15</vt:lpstr>
      <vt:lpstr>Съдържание</vt:lpstr>
      <vt:lpstr>Съдържание</vt:lpstr>
      <vt:lpstr>Влияние на html тагове върху тежестта на ключовата дума</vt:lpstr>
      <vt:lpstr>Дублирано съдържание</vt:lpstr>
      <vt:lpstr>Дублирано съдържание</vt:lpstr>
      <vt:lpstr>Slide 21</vt:lpstr>
      <vt:lpstr>Линк билдинг</vt:lpstr>
      <vt:lpstr>Видове линкове и anchor текст</vt:lpstr>
      <vt:lpstr>Местоположение на линка</vt:lpstr>
      <vt:lpstr>Видове линкове според стабилността им</vt:lpstr>
      <vt:lpstr>Slide 26</vt:lpstr>
      <vt:lpstr>За какво ни служат микроформатите?</vt:lpstr>
      <vt:lpstr>Примери</vt:lpstr>
      <vt:lpstr>Как се прави това чудо?</vt:lpstr>
      <vt:lpstr>Schema</vt:lpstr>
      <vt:lpstr>Schema</vt:lpstr>
      <vt:lpstr>breadcrumbs</vt:lpstr>
      <vt:lpstr>breadcrumbs</vt:lpstr>
      <vt:lpstr>Ревю</vt:lpstr>
      <vt:lpstr>Slide 35</vt:lpstr>
      <vt:lpstr>Slide 36</vt:lpstr>
      <vt:lpstr>Социални мрежи</vt:lpstr>
      <vt:lpstr>Покажете на търсачките вашите страници в социалните мрежи</vt:lpstr>
      <vt:lpstr>Корелация между социалните фактори и търсачките</vt:lpstr>
      <vt:lpstr>Какво вижда Google и какво Bing</vt:lpstr>
      <vt:lpstr>Authorship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Hristev</dc:creator>
  <cp:lastModifiedBy>Elena</cp:lastModifiedBy>
  <cp:revision>99</cp:revision>
  <dcterms:created xsi:type="dcterms:W3CDTF">2013-10-12T05:53:25Z</dcterms:created>
  <dcterms:modified xsi:type="dcterms:W3CDTF">2013-11-07T14:43:06Z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