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ggyBXrCI3APQTwH9Tau1PoTZbw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3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3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3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3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3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3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3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3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7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37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6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6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4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7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47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4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4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4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8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8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4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9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9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49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4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4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4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0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0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50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5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1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5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2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2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5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9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9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3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40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4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41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41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41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4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4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4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44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4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5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5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45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4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3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3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3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3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3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3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3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3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3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3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3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Relationship Id="rId4" Type="http://schemas.openxmlformats.org/officeDocument/2006/relationships/image" Target="../media/image1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Монолитна архитектура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Методологии за разработка на софтуер.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Какво представлява Monolith? Кога да използваме Monolith?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Може ли Monolith да бъде разпределен отвътре?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Софтуерен дизайн</a:t>
            </a:r>
            <a:endParaRPr/>
          </a:p>
        </p:txBody>
      </p:sp>
      <p:sp>
        <p:nvSpPr>
          <p:cNvPr id="199" name="Google Shape;199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След като разполагате с изискванията за приложението, трябва да решите как ще го създадете.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Изискванията се прехвърлят във вид на: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Архитектурен дизайн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Алгоритми от ниско ниво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UML диаграми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Отношението към детайла е въпрос на избор.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Ако ще вървите само напред, без да се връщате назад, предвиждането на всичко е добро решение.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Имплементация</a:t>
            </a:r>
            <a:endParaRPr/>
          </a:p>
        </p:txBody>
      </p:sp>
      <p:sp>
        <p:nvSpPr>
          <p:cNvPr id="205" name="Google Shape;205;p11"/>
          <p:cNvSpPr txBox="1"/>
          <p:nvPr>
            <p:ph idx="1" type="body"/>
          </p:nvPr>
        </p:nvSpPr>
        <p:spPr>
          <a:xfrm>
            <a:off x="677334" y="1331495"/>
            <a:ext cx="8596668" cy="4709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Вече разполагате с изискванията, разполагате с дизайна и следва най-забавната част: Превръщане на дизайн в реален, работещ код.</a:t>
            </a:r>
            <a:endParaRPr/>
          </a:p>
        </p:txBody>
      </p:sp>
      <p:pic>
        <p:nvPicPr>
          <p:cNvPr descr="Should designers code or developers design? | by Anna Arteeva | The Startup  | Medium" id="206" name="Google Shape;20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40569" y="2060870"/>
            <a:ext cx="14426533" cy="4814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Quality Assurance или тестване</a:t>
            </a:r>
            <a:endParaRPr/>
          </a:p>
        </p:txBody>
      </p:sp>
      <p:sp>
        <p:nvSpPr>
          <p:cNvPr id="212" name="Google Shape;212;p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Създали сте вашето блестящо приложение.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Всичко работи според програмистите.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Следват тестерите.</a:t>
            </a:r>
            <a:endParaRPr/>
          </a:p>
        </p:txBody>
      </p:sp>
      <p:pic>
        <p:nvPicPr>
          <p:cNvPr descr="Is multi-core going to be part of PTS Summerset — Elder Scrolls Online" id="213" name="Google Shape;21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1334" y="3397174"/>
            <a:ext cx="6140561" cy="346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Deployment</a:t>
            </a:r>
            <a:endParaRPr/>
          </a:p>
        </p:txBody>
      </p:sp>
      <p:sp>
        <p:nvSpPr>
          <p:cNvPr id="219" name="Google Shape;219;p1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Моментът на истината – проектът или работи или започваме да се връщаме назад.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Процес на интеграция - ако разполагаме с множество компоненти, които трябва да сработят.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Качване на приложението на сървър.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Качване на приложението в AppStore/Play Store.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Going Live!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Поддръжка / Maintenance</a:t>
            </a:r>
            <a:endParaRPr/>
          </a:p>
        </p:txBody>
      </p:sp>
      <p:sp>
        <p:nvSpPr>
          <p:cNvPr id="225" name="Google Shape;225;p1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Вече проектът е Live и очакваме приходи?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Доста често се случва, че този етап отнема повече време и ресурси от другите 5.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Оправяне на грешки (bugs), които потребителите са намерили.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Този процес продължава, докато проектът съществува.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descr="Funny Memes to Celebrate Our New Site Maintenance Services! • Steph Calvert  Art" id="231" name="Google Shape;231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7971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Agile </a:t>
            </a:r>
            <a:endParaRPr/>
          </a:p>
        </p:txBody>
      </p:sp>
      <p:sp>
        <p:nvSpPr>
          <p:cNvPr id="237" name="Google Shape;237;p16"/>
          <p:cNvSpPr txBox="1"/>
          <p:nvPr>
            <p:ph idx="1" type="body"/>
          </p:nvPr>
        </p:nvSpPr>
        <p:spPr>
          <a:xfrm>
            <a:off x="677334" y="1620253"/>
            <a:ext cx="8596668" cy="4421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Какво е Agile?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Съвет на авторите на различните методологии и лидери от индустрията.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Agile Manifesto - </a:t>
            </a:r>
            <a:r>
              <a:rPr i="1" lang="en-US"/>
              <a:t>The Lodge at Snowbird Ski Resort</a:t>
            </a:r>
            <a:r>
              <a:rPr lang="en-US"/>
              <a:t> in Utah.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i="1" lang="en-US"/>
              <a:t>We are uncovering better ways of developing</a:t>
            </a:r>
            <a:br>
              <a:rPr i="1" lang="en-US"/>
            </a:br>
            <a:r>
              <a:rPr i="1" lang="en-US"/>
              <a:t>software by doing it and helping others do it.</a:t>
            </a:r>
            <a:br>
              <a:rPr i="1" lang="en-US"/>
            </a:br>
            <a:r>
              <a:rPr i="1" lang="en-US"/>
              <a:t>Through this work we have come to value: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i="1" lang="en-US"/>
              <a:t>Individuals and interactions over processes and tools</a:t>
            </a:r>
            <a:br>
              <a:rPr i="1" lang="en-US"/>
            </a:br>
            <a:r>
              <a:rPr i="1" lang="en-US"/>
              <a:t>Working software over comprehensive documentation</a:t>
            </a:r>
            <a:br>
              <a:rPr i="1" lang="en-US"/>
            </a:br>
            <a:r>
              <a:rPr i="1" lang="en-US"/>
              <a:t>Customer collaboration over contract negotiation</a:t>
            </a:r>
            <a:br>
              <a:rPr i="1" lang="en-US"/>
            </a:br>
            <a:r>
              <a:rPr i="1" lang="en-US"/>
              <a:t>Responding to change over following a plan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i="1" lang="en-US"/>
              <a:t>That is, while there is value in the items on</a:t>
            </a:r>
            <a:br>
              <a:rPr i="1" lang="en-US"/>
            </a:br>
            <a:r>
              <a:rPr i="1" lang="en-US"/>
              <a:t>the right, we value the items on the left more.</a:t>
            </a:r>
            <a:endParaRPr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Принципи в Agile</a:t>
            </a:r>
            <a:endParaRPr/>
          </a:p>
        </p:txBody>
      </p:sp>
      <p:sp>
        <p:nvSpPr>
          <p:cNvPr id="243" name="Google Shape;243;p17"/>
          <p:cNvSpPr txBox="1"/>
          <p:nvPr>
            <p:ph idx="1" type="body"/>
          </p:nvPr>
        </p:nvSpPr>
        <p:spPr>
          <a:xfrm>
            <a:off x="677334" y="1620253"/>
            <a:ext cx="8596668" cy="5109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i="1" lang="en-US"/>
              <a:t>Our highest priority is to satisfy the customer</a:t>
            </a:r>
            <a:br>
              <a:rPr lang="en-US"/>
            </a:br>
            <a:r>
              <a:rPr i="1" lang="en-US"/>
              <a:t>through early and continuous delivery</a:t>
            </a:r>
            <a:br>
              <a:rPr lang="en-US"/>
            </a:br>
            <a:r>
              <a:rPr i="1" lang="en-US"/>
              <a:t>of valuable software. </a:t>
            </a:r>
            <a:r>
              <a:rPr i="1" lang="en-US">
                <a:solidFill>
                  <a:srgbClr val="92D050"/>
                </a:solidFill>
              </a:rPr>
              <a:t>–</a:t>
            </a:r>
            <a:r>
              <a:rPr i="1" lang="en-US"/>
              <a:t> </a:t>
            </a:r>
            <a:r>
              <a:rPr i="1" lang="en-US">
                <a:solidFill>
                  <a:srgbClr val="92D050"/>
                </a:solidFill>
              </a:rPr>
              <a:t>Клиентът е приоритет.</a:t>
            </a:r>
            <a:endParaRPr>
              <a:solidFill>
                <a:srgbClr val="92D05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i="1" lang="en-US"/>
              <a:t>Welcome changing requirements, even late in</a:t>
            </a:r>
            <a:br>
              <a:rPr lang="en-US"/>
            </a:br>
            <a:r>
              <a:rPr i="1" lang="en-US"/>
              <a:t>development. Agile processes harness change for</a:t>
            </a:r>
            <a:br>
              <a:rPr lang="en-US"/>
            </a:br>
            <a:r>
              <a:rPr i="1" lang="en-US"/>
              <a:t>the customer’s competitive advantage. </a:t>
            </a:r>
            <a:r>
              <a:rPr i="1" lang="en-US">
                <a:solidFill>
                  <a:srgbClr val="92D050"/>
                </a:solidFill>
              </a:rPr>
              <a:t>–</a:t>
            </a:r>
            <a:r>
              <a:rPr i="1" lang="en-US"/>
              <a:t> </a:t>
            </a:r>
            <a:r>
              <a:rPr i="1" lang="en-US">
                <a:solidFill>
                  <a:srgbClr val="92D050"/>
                </a:solidFill>
              </a:rPr>
              <a:t>Промени след началото.</a:t>
            </a:r>
            <a:endParaRPr>
              <a:solidFill>
                <a:srgbClr val="92D05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i="1" lang="en-US"/>
              <a:t>Deliver working software frequently, from a</a:t>
            </a:r>
            <a:br>
              <a:rPr lang="en-US"/>
            </a:br>
            <a:r>
              <a:rPr i="1" lang="en-US"/>
              <a:t>couple of weeks to a couple of months, with a</a:t>
            </a:r>
            <a:br>
              <a:rPr lang="en-US"/>
            </a:br>
            <a:r>
              <a:rPr i="1" lang="en-US"/>
              <a:t>preference to the shorter timescale. </a:t>
            </a:r>
            <a:r>
              <a:rPr i="1" lang="en-US">
                <a:solidFill>
                  <a:srgbClr val="92D050"/>
                </a:solidFill>
              </a:rPr>
              <a:t>– Честа доставка на работещ софтуер</a:t>
            </a:r>
            <a:endParaRPr>
              <a:solidFill>
                <a:srgbClr val="92D05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i="1" lang="en-US"/>
              <a:t>Business people and developers must work</a:t>
            </a:r>
            <a:br>
              <a:rPr lang="en-US"/>
            </a:br>
            <a:r>
              <a:rPr i="1" lang="en-US"/>
              <a:t>together daily throughout the project.</a:t>
            </a:r>
            <a:r>
              <a:rPr i="1" lang="en-US">
                <a:solidFill>
                  <a:srgbClr val="92D050"/>
                </a:solidFill>
              </a:rPr>
              <a:t> – Общуване между бизнес и devs</a:t>
            </a:r>
            <a:endParaRPr>
              <a:solidFill>
                <a:srgbClr val="92D05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i="1" lang="en-US"/>
              <a:t>Build projects around motivated individuals.</a:t>
            </a:r>
            <a:br>
              <a:rPr lang="en-US"/>
            </a:br>
            <a:r>
              <a:rPr i="1" lang="en-US"/>
              <a:t>Give them the environment and support they need,</a:t>
            </a:r>
            <a:br>
              <a:rPr lang="en-US"/>
            </a:br>
            <a:r>
              <a:rPr i="1" lang="en-US"/>
              <a:t>and trust them to get the job done.</a:t>
            </a:r>
            <a:r>
              <a:rPr i="1" lang="en-US">
                <a:solidFill>
                  <a:srgbClr val="92D050"/>
                </a:solidFill>
              </a:rPr>
              <a:t> – Доверие в служителите и тяхната свобода.</a:t>
            </a:r>
            <a:endParaRPr>
              <a:solidFill>
                <a:srgbClr val="92D050"/>
              </a:solidFill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Принципи в Agile</a:t>
            </a:r>
            <a:endParaRPr/>
          </a:p>
        </p:txBody>
      </p:sp>
      <p:sp>
        <p:nvSpPr>
          <p:cNvPr id="249" name="Google Shape;249;p18"/>
          <p:cNvSpPr txBox="1"/>
          <p:nvPr>
            <p:ph idx="1" type="body"/>
          </p:nvPr>
        </p:nvSpPr>
        <p:spPr>
          <a:xfrm>
            <a:off x="677334" y="1620253"/>
            <a:ext cx="8596668" cy="4965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i="1" lang="en-US"/>
              <a:t>The most efficient and effective method of</a:t>
            </a:r>
            <a:br>
              <a:rPr lang="en-US"/>
            </a:br>
            <a:r>
              <a:rPr i="1" lang="en-US"/>
              <a:t>conveying information to and within a development</a:t>
            </a:r>
            <a:br>
              <a:rPr lang="en-US"/>
            </a:br>
            <a:r>
              <a:rPr i="1" lang="en-US"/>
              <a:t>team is face-to-face conversation.</a:t>
            </a:r>
            <a:r>
              <a:rPr i="1" lang="en-US">
                <a:solidFill>
                  <a:srgbClr val="92D050"/>
                </a:solidFill>
              </a:rPr>
              <a:t> – Лична комуникация (на живо).</a:t>
            </a:r>
            <a:endParaRPr>
              <a:solidFill>
                <a:srgbClr val="92D05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i="1" lang="en-US"/>
              <a:t>Working software is the primary measure of progress.</a:t>
            </a:r>
            <a:r>
              <a:rPr i="1" lang="en-US">
                <a:solidFill>
                  <a:srgbClr val="92D050"/>
                </a:solidFill>
              </a:rPr>
              <a:t> – Работещия софтуер е мерило за прогреса.</a:t>
            </a:r>
            <a:endParaRPr>
              <a:solidFill>
                <a:srgbClr val="92D05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i="1" lang="en-US"/>
              <a:t>Agile processes promote sustainable development.</a:t>
            </a:r>
            <a:br>
              <a:rPr lang="en-US"/>
            </a:br>
            <a:r>
              <a:rPr i="1" lang="en-US"/>
              <a:t>The sponsors, developers, and users should be able</a:t>
            </a:r>
            <a:br>
              <a:rPr lang="en-US"/>
            </a:br>
            <a:r>
              <a:rPr i="1" lang="en-US"/>
              <a:t>to maintain a constant pace indefinitely.</a:t>
            </a:r>
            <a:r>
              <a:rPr i="1" lang="en-US">
                <a:solidFill>
                  <a:srgbClr val="92D050"/>
                </a:solidFill>
              </a:rPr>
              <a:t> – Общ напредък.</a:t>
            </a:r>
            <a:endParaRPr>
              <a:solidFill>
                <a:srgbClr val="92D05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i="1" lang="en-US"/>
              <a:t>Continuous attention to technical excellence</a:t>
            </a:r>
            <a:br>
              <a:rPr lang="en-US"/>
            </a:br>
            <a:r>
              <a:rPr i="1" lang="en-US"/>
              <a:t>and good design enhances agility.</a:t>
            </a:r>
            <a:r>
              <a:rPr i="1" lang="en-US">
                <a:solidFill>
                  <a:srgbClr val="92D050"/>
                </a:solidFill>
              </a:rPr>
              <a:t> – Вниманието към детайла увеличава гъвкавостта.</a:t>
            </a:r>
            <a:endParaRPr>
              <a:solidFill>
                <a:srgbClr val="92D05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i="1" lang="en-US"/>
              <a:t>Simplicity—the art of maximizing the amount</a:t>
            </a:r>
            <a:br>
              <a:rPr lang="en-US"/>
            </a:br>
            <a:r>
              <a:rPr i="1" lang="en-US"/>
              <a:t>of work not done—is essential.</a:t>
            </a:r>
            <a:r>
              <a:rPr i="1" lang="en-US">
                <a:solidFill>
                  <a:srgbClr val="92D050"/>
                </a:solidFill>
              </a:rPr>
              <a:t> – Лесно е да се мисли сложно.</a:t>
            </a:r>
            <a:endParaRPr>
              <a:solidFill>
                <a:srgbClr val="92D05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i="1" lang="en-US"/>
              <a:t>The best architectures, requirements, and designs</a:t>
            </a:r>
            <a:br>
              <a:rPr lang="en-US"/>
            </a:br>
            <a:r>
              <a:rPr i="1" lang="en-US"/>
              <a:t>emerge from self-organizing teams.</a:t>
            </a:r>
            <a:r>
              <a:rPr i="1" lang="en-US">
                <a:solidFill>
                  <a:srgbClr val="92D050"/>
                </a:solidFill>
              </a:rPr>
              <a:t> – Без микро мениджмънт.</a:t>
            </a:r>
            <a:endParaRPr>
              <a:solidFill>
                <a:srgbClr val="92D05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i="1" lang="en-US"/>
              <a:t>At regular intervals, the team reflects on how</a:t>
            </a:r>
            <a:br>
              <a:rPr lang="en-US"/>
            </a:br>
            <a:r>
              <a:rPr i="1" lang="en-US"/>
              <a:t>to become more effective, then tunes and adjusts</a:t>
            </a:r>
            <a:br>
              <a:rPr lang="en-US"/>
            </a:br>
            <a:r>
              <a:rPr i="1" lang="en-US"/>
              <a:t>its behavior accordingly.</a:t>
            </a:r>
            <a:r>
              <a:rPr i="1" lang="en-US">
                <a:solidFill>
                  <a:srgbClr val="92D050"/>
                </a:solidFill>
              </a:rPr>
              <a:t> – Оперативки.</a:t>
            </a:r>
            <a:endParaRPr>
              <a:solidFill>
                <a:srgbClr val="92D050"/>
              </a:solidFill>
            </a:endParaRPr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Методология ли е Agile?</a:t>
            </a:r>
            <a:endParaRPr/>
          </a:p>
        </p:txBody>
      </p:sp>
      <p:sp>
        <p:nvSpPr>
          <p:cNvPr id="255" name="Google Shape;255;p19"/>
          <p:cNvSpPr txBox="1"/>
          <p:nvPr>
            <p:ph idx="1" type="body"/>
          </p:nvPr>
        </p:nvSpPr>
        <p:spPr>
          <a:xfrm>
            <a:off x="677334" y="1588169"/>
            <a:ext cx="8596668" cy="4453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Agile Manifesto очертава общ поглед, как трябва да се гради софтуер.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Agile запалва идеята, че софтуерът трябва да се разработва и доставя чрез надграждане.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Agile приветсва идеята, че изискванията могат и трябва да се променят в процеса на разработка.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Agile определя отношения между различни членове на една организация и предпочита комуникацията между екипите, вместо тежката документацията и стриктните протоколи.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Monolith (Space Odyssey) [1920 x 1080] Need #iPhone #6S #Plus #Wallpaper/  #Background for #IPhone6SPlus? Follow iPhone 6S P… | Monolith, Space odyssey,  Hd wallpaper" id="151" name="Google Shape;15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Проблеми с Waterfall</a:t>
            </a:r>
            <a:endParaRPr/>
          </a:p>
        </p:txBody>
      </p:sp>
      <p:sp>
        <p:nvSpPr>
          <p:cNvPr id="261" name="Google Shape;261;p2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Защо Waterfall изглежда добре на хартия, но само на хартия?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Единствената константа е промяната.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Понякога разбираме грешките си след като ги направим.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Ако всичко е изчислено до всеки елемент и нещо се промени в последствие, какво правим?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Ако сме създали цялата архитектура, почти сме я проектирали и изведнъж бизнес изискванията се променят?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Agile е това да приемем, че света се променя и да се адаптираме към промяната.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SCRUM</a:t>
            </a:r>
            <a:endParaRPr/>
          </a:p>
        </p:txBody>
      </p:sp>
      <p:sp>
        <p:nvSpPr>
          <p:cNvPr id="267" name="Google Shape;267;p2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Използват се основите на Agile и се надгражда – екипите и разработчиците е нужно да комуникират – тежко и ежедневно.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Използва се итеративен подход – подходящ за опитни разработчици и малки екипи.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Задачите се разбиват на малки части в началото и се работи на спринтове.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Ежедневни срещи на които се дискутира разработването и напредъка.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Тъй като задачите са на малки части и кипи постоянна комуникация, промените са лесно осъществими.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Feature Driven Development</a:t>
            </a:r>
            <a:endParaRPr/>
          </a:p>
        </p:txBody>
      </p:sp>
      <p:sp>
        <p:nvSpPr>
          <p:cNvPr id="273" name="Google Shape;273;p2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Отново базиран на Agile и Waterfall.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Feature Driven Development" id="274" name="Google Shape;27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133" y="2695075"/>
            <a:ext cx="7219749" cy="4165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Extreme Programming</a:t>
            </a:r>
            <a:br>
              <a:rPr lang="en-US"/>
            </a:br>
            <a:r>
              <a:rPr lang="en-US" sz="2400" u="sng">
                <a:solidFill>
                  <a:schemeClr val="dk1"/>
                </a:solidFill>
              </a:rPr>
              <a:t>клиентът има право</a:t>
            </a:r>
            <a:endParaRPr sz="2400" u="sng">
              <a:solidFill>
                <a:schemeClr val="dk1"/>
              </a:solidFill>
            </a:endParaRPr>
          </a:p>
        </p:txBody>
      </p:sp>
      <p:pic>
        <p:nvPicPr>
          <p:cNvPr descr="Extreme Programing Methodology" id="280" name="Google Shape;280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2539578"/>
            <a:ext cx="7484383" cy="4318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LEAN</a:t>
            </a:r>
            <a:endParaRPr/>
          </a:p>
        </p:txBody>
      </p:sp>
      <p:sp>
        <p:nvSpPr>
          <p:cNvPr id="286" name="Google Shape;286;p24"/>
          <p:cNvSpPr txBox="1"/>
          <p:nvPr>
            <p:ph idx="1" type="body"/>
          </p:nvPr>
        </p:nvSpPr>
        <p:spPr>
          <a:xfrm>
            <a:off x="677334" y="1676401"/>
            <a:ext cx="8596668" cy="436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Lean е философия за намаляване на загубите и добавяне на дефинирана от клиента стойност към продуктите и услугите.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Може да бъде приложен навсякъде.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What if we are too agile for an agile methodology - Conspiracy Keanu | Meme  Generator" id="287" name="Google Shape;28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3048000"/>
            <a:ext cx="38100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gile is all about ... : ProgrammerHumor" id="288" name="Google Shape;28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1524" y="2695574"/>
            <a:ext cx="4762500" cy="416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294" name="Google Shape;294;p2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The Essential Books on Agile | keith.j.kay" id="295" name="Google Shape;29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0605" y="689812"/>
            <a:ext cx="4338881" cy="5446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descr="HTTP Made Easy: Understanding the Web Client-Server Communication | Hacker  Noon" id="301" name="Google Shape;301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46430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Монолитно приложение</a:t>
            </a:r>
            <a:endParaRPr/>
          </a:p>
        </p:txBody>
      </p:sp>
      <p:sp>
        <p:nvSpPr>
          <p:cNvPr id="307" name="Google Shape;307;p2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Монолит означава създаден от едно цяло парче.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Монолитно приложение се състои от множество компоненти, комбинирани в една програма, на една платформа.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Монолитната архитектура е доказан стандарт в създаването на приложения.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/>
          <p:nvPr>
            <p:ph type="title"/>
          </p:nvPr>
        </p:nvSpPr>
        <p:spPr>
          <a:xfrm>
            <a:off x="677334" y="609600"/>
            <a:ext cx="8596668" cy="794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Пример eCommerce project</a:t>
            </a:r>
            <a:endParaRPr/>
          </a:p>
        </p:txBody>
      </p:sp>
      <p:sp>
        <p:nvSpPr>
          <p:cNvPr id="313" name="Google Shape;313;p28"/>
          <p:cNvSpPr txBox="1"/>
          <p:nvPr>
            <p:ph idx="1" type="body"/>
          </p:nvPr>
        </p:nvSpPr>
        <p:spPr>
          <a:xfrm>
            <a:off x="677334" y="1403685"/>
            <a:ext cx="8596668" cy="4637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Магазинът трябва да: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Приема поръчки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Работи със стока (инвентар)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Обработва разплащания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Изпраща поръчки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Приложението се състои от няколко сегмента: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Frontend (User interface)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Backend Services (orders, inventory, payment, shipping)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Deploy as a single Monolith application.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Load Balancers в случай на успех.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microservices.io/i/DecomposingApplications.011.jpg" id="318" name="Google Shape;31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145" y="106195"/>
            <a:ext cx="8093352" cy="6070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2001: Космическа одисея</a:t>
            </a:r>
            <a:endParaRPr/>
          </a:p>
        </p:txBody>
      </p:sp>
      <p:pic>
        <p:nvPicPr>
          <p:cNvPr descr="Hal Hefner - THE MONOLITH AND THE APE MEN 2001 A Space Odyssey" id="157" name="Google Shape;15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1458704"/>
            <a:ext cx="7191319" cy="4926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Пример eCommerce project</a:t>
            </a:r>
            <a:endParaRPr/>
          </a:p>
        </p:txBody>
      </p:sp>
      <p:sp>
        <p:nvSpPr>
          <p:cNvPr id="324" name="Google Shape;324;p3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Този подход има следните предимства: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Лесен за разработка – налични са множество средства и IDE.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Лесен за deploy – приложението се състой от една част (Монолит).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Лесен за скалиране – множество копия зад LoadBalancer.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Какво може да се обърка?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Какви са недостатъците?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descr="New life inside monolithic application" id="330" name="Google Shape;330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45958" y="-1917032"/>
            <a:ext cx="12937958" cy="9713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Недостатъци на Monolith</a:t>
            </a:r>
            <a:endParaRPr/>
          </a:p>
        </p:txBody>
      </p:sp>
      <p:sp>
        <p:nvSpPr>
          <p:cNvPr id="336" name="Google Shape;336;p3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Когато едно приложение успее, стане огромно и екипът също нарастне: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Огромното количество код (codebase) е плашещо за някои разработчици. Приложението може да стане трудно за модифициране и добавяне на нова функционалност.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Разработката се забавя.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Пренаселено IDE.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Continuous Deployment (CD) става трудно – нужно е да се разположи огромен монолитен файл.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Може да се скалира само в една равнина – хоризонтално.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Нужно е да се използва само една основна технология.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descr="Microservices: The Essential Practices | Technology Conversations" id="342" name="Google Shape;342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216189" cy="6879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Вътрешно разпределение</a:t>
            </a:r>
            <a:endParaRPr/>
          </a:p>
        </p:txBody>
      </p:sp>
      <p:pic>
        <p:nvPicPr>
          <p:cNvPr id="348" name="Google Shape;348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1930400"/>
            <a:ext cx="8065614" cy="439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 txBox="1"/>
          <p:nvPr>
            <p:ph type="title"/>
          </p:nvPr>
        </p:nvSpPr>
        <p:spPr>
          <a:xfrm>
            <a:off x="4975668" y="13862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Въпроси?</a:t>
            </a:r>
            <a:endParaRPr/>
          </a:p>
        </p:txBody>
      </p:sp>
      <p:sp>
        <p:nvSpPr>
          <p:cNvPr id="354" name="Google Shape;354;p3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Why do you always choose Microservices over me?&quot; said the Monolithic  architecture - Knoldus Blogs" id="355" name="Google Shape;35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66814"/>
            <a:ext cx="12192000" cy="5891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Как бихте създали Монолит?</a:t>
            </a:r>
            <a:endParaRPr/>
          </a:p>
        </p:txBody>
      </p:sp>
      <p:sp>
        <p:nvSpPr>
          <p:cNvPr id="163" name="Google Shape;163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Какъв би бил вашия подход при създаването на едно приложение (Монолит)?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От къде ще започнете?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Как бихте подходили към проблема?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Къде ще запишете информацията?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Как ще планирате своите действия?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С кой ще обсъдите решението?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Какво правите след това?</a:t>
            </a:r>
            <a:endParaRPr/>
          </a:p>
        </p:txBody>
      </p:sp>
      <p:sp>
        <p:nvSpPr>
          <p:cNvPr id="169" name="Google Shape;169;p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Какви проблеми могат да се появят?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Какво се случва ако част от Монолита се пропука?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Какво ще правите ако трябва да преместите Монолита?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Какво ще правите ако трябва да го промените (т.е. да добавите ново парче (нова функционалност))?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Методологии за разработка на софтуер</a:t>
            </a:r>
            <a:endParaRPr/>
          </a:p>
        </p:txBody>
      </p:sp>
      <p:sp>
        <p:nvSpPr>
          <p:cNvPr id="175" name="Google Shape;175;p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Waterfall or Software Development Lifecycle SDLC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Agile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SCRUM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Feature-Driven Development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Extreme Programming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LEAN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The Waterfall</a:t>
            </a:r>
            <a:endParaRPr/>
          </a:p>
        </p:txBody>
      </p:sp>
      <p:sp>
        <p:nvSpPr>
          <p:cNvPr id="181" name="Google Shape;181;p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Щом става въпрос за разработка на софтуер, това е най-често срещания и разпространен подход.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Набляга силно на планирането.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Изисква разбиране на проблема и структуриране на подхода за разрешаването му.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Нужна е добра документация, както от разработчиците, така и от клиента.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Работи се поетапно.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Софтуерът се създава стъпка по стъпка, като с всяка стъпка се отива на следващата, докато накрая всичко е в информационния поток.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Software Development Lifecycle</a:t>
            </a:r>
            <a:br>
              <a:rPr lang="en-US"/>
            </a:br>
            <a:r>
              <a:rPr lang="en-US"/>
              <a:t>SDLC</a:t>
            </a:r>
            <a:endParaRPr/>
          </a:p>
        </p:txBody>
      </p:sp>
      <p:pic>
        <p:nvPicPr>
          <p:cNvPr descr="waterfall software development" id="187" name="Google Shape;187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938" y="2160588"/>
            <a:ext cx="5842162" cy="3881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Определяне и анализ на изискванията</a:t>
            </a:r>
            <a:endParaRPr/>
          </a:p>
        </p:txBody>
      </p:sp>
      <p:sp>
        <p:nvSpPr>
          <p:cNvPr id="193" name="Google Shape;193;p9"/>
          <p:cNvSpPr txBox="1"/>
          <p:nvPr>
            <p:ph idx="1" type="body"/>
          </p:nvPr>
        </p:nvSpPr>
        <p:spPr>
          <a:xfrm>
            <a:off x="677334" y="1652337"/>
            <a:ext cx="8596668" cy="4389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Събират се всички изисквания за приложението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Какво трябва да прави?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Какви своиства трябва да притежава?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Как трябва ще изглежда?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Как трябва да се държи?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Тези изисквания: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Могат да бъдат обсъдени с клиента.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Могат да бъдат внесени от собствениците.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Можете да си ги създадете самите вие.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Знайте само, че трябва да създадете всичко преди да го построите!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2020-10-13T06:56:58Z</dcterms:created>
  <dc:creator>Viktor</dc:creator>
</cp:coreProperties>
</file>