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0" autoAdjust="0"/>
    <p:restoredTop sz="73789" autoAdjust="0"/>
  </p:normalViewPr>
  <p:slideViewPr>
    <p:cSldViewPr snapToGrid="0">
      <p:cViewPr varScale="1">
        <p:scale>
          <a:sx n="84" d="100"/>
          <a:sy n="84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83426-AB40-4B5A-9C06-EDCEA4B59E83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89A98-BCCE-44B8-909D-85CBF61473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90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Колко от вас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ежедневно SQL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b="0" dirty="0">
              <a:effectLst/>
            </a:endParaRPr>
          </a:p>
          <a:p>
            <a:pPr rtl="0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Колко от вас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използват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използвали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ORM?</a:t>
            </a:r>
            <a:endParaRPr lang="ru-RU" b="0" dirty="0">
              <a:effectLst/>
            </a:endParaRP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Колко от вас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имат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опит с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89A98-BCCE-44B8-909D-85CBF61473D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1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70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04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471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79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33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7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5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5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sapostolov" TargetMode="External"/><Relationship Id="rId2" Type="http://schemas.openxmlformats.org/officeDocument/2006/relationships/hyperlink" Target="https://medium.com/@aapostolo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b="1" dirty="0" err="1"/>
              <a:t>RavenDB</a:t>
            </a:r>
            <a:r>
              <a:rPr lang="ru-RU" sz="5400" b="1" dirty="0"/>
              <a:t> и </a:t>
            </a:r>
            <a:r>
              <a:rPr lang="ru-RU" sz="5400" b="1" dirty="0" err="1"/>
              <a:t>NoSQL</a:t>
            </a:r>
            <a:r>
              <a:rPr lang="ru-RU" sz="5400" b="1" dirty="0"/>
              <a:t> </a:t>
            </a:r>
            <a:r>
              <a:rPr lang="ru-RU" sz="5400" b="1" dirty="0" err="1"/>
              <a:t>бази</a:t>
            </a:r>
            <a:r>
              <a:rPr lang="ru-RU" sz="5400" b="1" dirty="0"/>
              <a:t> </a:t>
            </a:r>
            <a:r>
              <a:rPr lang="ru-RU" sz="5400" b="1" dirty="0" err="1"/>
              <a:t>данни</a:t>
            </a:r>
            <a:r>
              <a:rPr lang="ru-RU" sz="5400" b="1" dirty="0"/>
              <a:t> - приложения, </a:t>
            </a:r>
            <a:r>
              <a:rPr lang="ru-RU" sz="5400" b="1" dirty="0" err="1"/>
              <a:t>предимства</a:t>
            </a:r>
            <a:r>
              <a:rPr lang="ru-RU" sz="5400" b="1" dirty="0"/>
              <a:t> и </a:t>
            </a:r>
            <a:r>
              <a:rPr lang="ru-RU" sz="5400" b="1" dirty="0" err="1"/>
              <a:t>недостатъци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cap="none" dirty="0"/>
              <a:t>Апостол </a:t>
            </a:r>
            <a:r>
              <a:rPr lang="en-US" cap="none" dirty="0"/>
              <a:t>A</a:t>
            </a:r>
            <a:r>
              <a:rPr lang="bg-BG" cap="none" dirty="0" err="1"/>
              <a:t>постолов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33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157"/>
          </a:xfrm>
        </p:spPr>
        <p:txBody>
          <a:bodyPr/>
          <a:lstStyle/>
          <a:p>
            <a:r>
              <a:rPr lang="en-US" dirty="0"/>
              <a:t>Consistency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08" y="2056092"/>
            <a:ext cx="4396339" cy="527452"/>
          </a:xfrm>
        </p:spPr>
        <p:txBody>
          <a:bodyPr/>
          <a:lstStyle/>
          <a:p>
            <a:r>
              <a:rPr lang="en-US" dirty="0"/>
              <a:t>Consistent</a:t>
            </a:r>
            <a:endParaRPr lang="bg-B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8639" y="3358244"/>
            <a:ext cx="3477110" cy="80021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18211" y="1285875"/>
            <a:ext cx="1166539" cy="770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0606" y="1276350"/>
            <a:ext cx="2004114" cy="779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NoSQL</a:t>
            </a:r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75337" y="2109507"/>
            <a:ext cx="4396339" cy="46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Eventually consistent</a:t>
            </a:r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71" y="3348718"/>
            <a:ext cx="3896269" cy="80973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103309" y="4733522"/>
            <a:ext cx="4396339" cy="52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bg-BG" dirty="0"/>
              <a:t>Винаги връща обекта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875337" y="4733522"/>
            <a:ext cx="4396339" cy="52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bg-BG" dirty="0"/>
              <a:t>Може да измине време</a:t>
            </a:r>
          </a:p>
        </p:txBody>
      </p:sp>
    </p:spTree>
    <p:extLst>
      <p:ext uri="{BB962C8B-B14F-4D97-AF65-F5344CB8AC3E}">
        <p14:creationId xmlns:p14="http://schemas.microsoft.com/office/powerpoint/2010/main" val="20273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NoSQL, </a:t>
            </a:r>
            <a:r>
              <a:rPr lang="bg-BG" dirty="0"/>
              <a:t>що е то</a:t>
            </a:r>
            <a:r>
              <a:rPr lang="en-US" dirty="0"/>
              <a:t>?</a:t>
            </a:r>
            <a:br>
              <a:rPr lang="en-US" dirty="0"/>
            </a:br>
            <a:r>
              <a:rPr lang="bg-BG" dirty="0"/>
              <a:t>Над 250 различни марки </a:t>
            </a:r>
            <a:r>
              <a:rPr lang="en-US" dirty="0"/>
              <a:t>NoSQL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Key-value stores</a:t>
            </a:r>
          </a:p>
          <a:p>
            <a:r>
              <a:rPr lang="en-US" sz="3200" dirty="0"/>
              <a:t>Graph Databases</a:t>
            </a:r>
          </a:p>
          <a:p>
            <a:r>
              <a:rPr lang="en-US" sz="3200" dirty="0"/>
              <a:t>Column (Family) Databases</a:t>
            </a:r>
          </a:p>
          <a:p>
            <a:r>
              <a:rPr lang="en-US" sz="3200" dirty="0"/>
              <a:t>Document Databases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5367261"/>
            <a:ext cx="9404723" cy="881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Обобщени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22600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</a:t>
            </a:r>
            <a:br>
              <a:rPr lang="en-US" dirty="0"/>
            </a:br>
            <a:r>
              <a:rPr lang="en-US" sz="3200" dirty="0" err="1"/>
              <a:t>Redis</a:t>
            </a:r>
            <a:r>
              <a:rPr lang="en-US" sz="3200" dirty="0"/>
              <a:t>, Dynamo, </a:t>
            </a:r>
            <a:r>
              <a:rPr lang="en-US" sz="3200" dirty="0" err="1"/>
              <a:t>Riak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59985" y="2056092"/>
            <a:ext cx="4396339" cy="303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Предимства</a:t>
            </a:r>
            <a:r>
              <a:rPr lang="en-US" dirty="0"/>
              <a:t>:</a:t>
            </a:r>
          </a:p>
          <a:p>
            <a:r>
              <a:rPr lang="ru-RU" dirty="0" err="1"/>
              <a:t>Изключително</a:t>
            </a:r>
            <a:r>
              <a:rPr lang="ru-RU" dirty="0"/>
              <a:t> </a:t>
            </a:r>
            <a:r>
              <a:rPr lang="ru-RU" dirty="0" err="1"/>
              <a:t>бързото</a:t>
            </a:r>
            <a:r>
              <a:rPr lang="ru-RU" dirty="0"/>
              <a:t> </a:t>
            </a:r>
            <a:r>
              <a:rPr lang="ru-RU" dirty="0" err="1"/>
              <a:t>записване</a:t>
            </a:r>
            <a:r>
              <a:rPr lang="ru-RU" dirty="0"/>
              <a:t> и </a:t>
            </a:r>
            <a:r>
              <a:rPr lang="ru-RU" dirty="0" err="1"/>
              <a:t>четене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endParaRPr lang="ru-RU" dirty="0"/>
          </a:p>
          <a:p>
            <a:r>
              <a:rPr lang="ru-RU" dirty="0" err="1"/>
              <a:t>Лесно</a:t>
            </a:r>
            <a:r>
              <a:rPr lang="ru-RU" dirty="0"/>
              <a:t>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клъстър</a:t>
            </a:r>
            <a:r>
              <a:rPr lang="ru-RU" dirty="0"/>
              <a:t> от </a:t>
            </a:r>
            <a:r>
              <a:rPr lang="ru-RU" dirty="0" err="1"/>
              <a:t>няколко</a:t>
            </a:r>
            <a:r>
              <a:rPr lang="ru-RU" dirty="0"/>
              <a:t> </a:t>
            </a:r>
            <a:r>
              <a:rPr lang="ru-RU" dirty="0" err="1"/>
              <a:t>сървъра</a:t>
            </a:r>
            <a:endParaRPr lang="ru-RU" dirty="0"/>
          </a:p>
          <a:p>
            <a:r>
              <a:rPr lang="ru-RU" dirty="0"/>
              <a:t>Обработка на много </a:t>
            </a:r>
            <a:r>
              <a:rPr lang="ru-RU" dirty="0" err="1"/>
              <a:t>данни</a:t>
            </a:r>
            <a:r>
              <a:rPr lang="ru-RU" dirty="0"/>
              <a:t> с </a:t>
            </a:r>
            <a:r>
              <a:rPr lang="ru-RU" dirty="0" err="1"/>
              <a:t>малко</a:t>
            </a:r>
            <a:r>
              <a:rPr lang="ru-RU" dirty="0"/>
              <a:t> </a:t>
            </a:r>
            <a:r>
              <a:rPr lang="ru-RU" dirty="0" err="1"/>
              <a:t>сървърна</a:t>
            </a:r>
            <a:r>
              <a:rPr lang="ru-RU" dirty="0"/>
              <a:t> </a:t>
            </a:r>
            <a:r>
              <a:rPr lang="ru-RU" dirty="0" err="1"/>
              <a:t>мощ</a:t>
            </a:r>
            <a:r>
              <a:rPr lang="ru-RU" dirty="0"/>
              <a:t> </a:t>
            </a:r>
            <a:r>
              <a:rPr lang="en-US" dirty="0"/>
              <a:t>(80 k</a:t>
            </a:r>
            <a:r>
              <a:rPr lang="bg-BG" dirty="0"/>
              <a:t> заявки</a:t>
            </a:r>
            <a:r>
              <a:rPr lang="en-US" dirty="0"/>
              <a:t> </a:t>
            </a:r>
            <a:r>
              <a:rPr lang="en-US" dirty="0" err="1"/>
              <a:t>get&amp;set</a:t>
            </a:r>
            <a:r>
              <a:rPr lang="en-US" dirty="0"/>
              <a:t>/sec)</a:t>
            </a:r>
          </a:p>
          <a:p>
            <a:r>
              <a:rPr lang="en-US" dirty="0"/>
              <a:t>Simple API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Недостатъци</a:t>
            </a:r>
            <a:r>
              <a:rPr lang="en-US" dirty="0"/>
              <a:t>:</a:t>
            </a:r>
          </a:p>
          <a:p>
            <a:r>
              <a:rPr lang="ru-RU" dirty="0"/>
              <a:t>Можем да </a:t>
            </a:r>
            <a:r>
              <a:rPr lang="ru-RU" dirty="0" err="1"/>
              <a:t>записваме</a:t>
            </a:r>
            <a:r>
              <a:rPr lang="ru-RU" dirty="0"/>
              <a:t> и </a:t>
            </a:r>
            <a:r>
              <a:rPr lang="ru-RU" dirty="0" err="1"/>
              <a:t>четем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само по ключ</a:t>
            </a:r>
          </a:p>
          <a:p>
            <a:r>
              <a:rPr lang="ru-RU" dirty="0" err="1"/>
              <a:t>Данните</a:t>
            </a:r>
            <a:r>
              <a:rPr lang="ru-RU" dirty="0"/>
              <a:t> се пазят в </a:t>
            </a:r>
            <a:r>
              <a:rPr lang="ru-RU" dirty="0" err="1"/>
              <a:t>паметта</a:t>
            </a:r>
            <a:r>
              <a:rPr lang="ru-RU" dirty="0"/>
              <a:t> -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сървъра</a:t>
            </a:r>
            <a:r>
              <a:rPr lang="ru-RU" dirty="0"/>
              <a:t> </a:t>
            </a:r>
            <a:r>
              <a:rPr lang="ru-RU" dirty="0" err="1"/>
              <a:t>падне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губим(</a:t>
            </a:r>
            <a:r>
              <a:rPr lang="ru-RU" dirty="0" err="1"/>
              <a:t>Поне</a:t>
            </a:r>
            <a:r>
              <a:rPr lang="ru-RU" dirty="0"/>
              <a:t> при </a:t>
            </a:r>
            <a:r>
              <a:rPr lang="ru-RU" dirty="0" err="1"/>
              <a:t>Redis</a:t>
            </a:r>
            <a:r>
              <a:rPr lang="ru-RU" dirty="0"/>
              <a:t>)</a:t>
            </a:r>
          </a:p>
          <a:p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разчитаме</a:t>
            </a:r>
            <a:r>
              <a:rPr lang="ru-RU" dirty="0"/>
              <a:t> на него за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storage</a:t>
            </a:r>
            <a:endParaRPr lang="ru-RU" dirty="0"/>
          </a:p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да правим заявки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работим</a:t>
            </a:r>
            <a:r>
              <a:rPr lang="ru-RU" dirty="0"/>
              <a:t> само по ключ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5" r="46569"/>
          <a:stretch/>
        </p:blipFill>
        <p:spPr>
          <a:xfrm>
            <a:off x="1250154" y="4999805"/>
            <a:ext cx="381600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br>
              <a:rPr lang="en-US" dirty="0"/>
            </a:br>
            <a:r>
              <a:rPr lang="en-US" sz="2800" dirty="0"/>
              <a:t>Neo4j, </a:t>
            </a:r>
            <a:r>
              <a:rPr lang="en-US" sz="2800" dirty="0" err="1"/>
              <a:t>FlockDB</a:t>
            </a:r>
            <a:endParaRPr lang="bg-BG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1901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Предимства</a:t>
            </a:r>
            <a:r>
              <a:rPr lang="en-US" dirty="0"/>
              <a:t>:</a:t>
            </a:r>
          </a:p>
          <a:p>
            <a:r>
              <a:rPr lang="ru-RU" dirty="0" err="1"/>
              <a:t>Лесна</a:t>
            </a:r>
            <a:r>
              <a:rPr lang="ru-RU" dirty="0"/>
              <a:t> работа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от тип граф</a:t>
            </a:r>
          </a:p>
          <a:p>
            <a:r>
              <a:rPr lang="ru-RU" dirty="0" err="1"/>
              <a:t>Могат</a:t>
            </a:r>
            <a:r>
              <a:rPr lang="ru-RU" dirty="0"/>
              <a:t> да се правят </a:t>
            </a:r>
            <a:r>
              <a:rPr lang="ru-RU" dirty="0" err="1"/>
              <a:t>сложни</a:t>
            </a:r>
            <a:r>
              <a:rPr lang="ru-RU" dirty="0"/>
              <a:t> </a:t>
            </a:r>
            <a:r>
              <a:rPr lang="ru-RU" dirty="0" err="1"/>
              <a:t>графови</a:t>
            </a:r>
            <a:r>
              <a:rPr lang="ru-RU" dirty="0"/>
              <a:t> заявки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190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Недостатъци</a:t>
            </a:r>
            <a:r>
              <a:rPr lang="en-US" dirty="0"/>
              <a:t>:</a:t>
            </a:r>
          </a:p>
          <a:p>
            <a:r>
              <a:rPr lang="ru-RU" dirty="0"/>
              <a:t>Труд</a:t>
            </a:r>
            <a:r>
              <a:rPr lang="bg-BG" dirty="0" err="1"/>
              <a:t>ен</a:t>
            </a:r>
            <a:r>
              <a:rPr lang="bg-BG" dirty="0"/>
              <a:t> </a:t>
            </a:r>
            <a:r>
              <a:rPr lang="en-US" dirty="0" err="1"/>
              <a:t>sharding</a:t>
            </a:r>
            <a:endParaRPr lang="ru-RU" dirty="0"/>
          </a:p>
          <a:p>
            <a:r>
              <a:rPr lang="ru-RU" dirty="0"/>
              <a:t>Не е </a:t>
            </a:r>
            <a:r>
              <a:rPr lang="ru-RU" dirty="0" err="1"/>
              <a:t>подходяща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bg-BG" dirty="0"/>
              <a:t>НЕ</a:t>
            </a:r>
            <a:r>
              <a:rPr lang="ru-RU" dirty="0"/>
              <a:t> </a:t>
            </a:r>
            <a:r>
              <a:rPr lang="ru-RU" dirty="0" err="1"/>
              <a:t>работите</a:t>
            </a:r>
            <a:r>
              <a:rPr lang="ru-RU" dirty="0"/>
              <a:t> с </a:t>
            </a:r>
            <a:r>
              <a:rPr lang="ru-RU" dirty="0" err="1"/>
              <a:t>данни</a:t>
            </a:r>
            <a:r>
              <a:rPr lang="ru-RU" dirty="0"/>
              <a:t> от тип граф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734" t="7034" r="15172" b="20632"/>
          <a:stretch/>
        </p:blipFill>
        <p:spPr>
          <a:xfrm>
            <a:off x="3075072" y="3961650"/>
            <a:ext cx="5004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(Family) Databases</a:t>
            </a:r>
            <a:br>
              <a:rPr lang="en-US" dirty="0"/>
            </a:br>
            <a:r>
              <a:rPr lang="en-US" sz="2800" dirty="0"/>
              <a:t>Google </a:t>
            </a:r>
            <a:r>
              <a:rPr lang="en-US" sz="2800" dirty="0" err="1"/>
              <a:t>BigTable</a:t>
            </a:r>
            <a:r>
              <a:rPr lang="en-US" sz="2800" dirty="0"/>
              <a:t>, Cassandra, Hadoop/</a:t>
            </a:r>
            <a:r>
              <a:rPr lang="en-US" sz="2800" dirty="0" err="1"/>
              <a:t>Hbase</a:t>
            </a:r>
            <a:endParaRPr lang="bg-BG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Предимства</a:t>
            </a:r>
            <a:r>
              <a:rPr lang="en-US" dirty="0"/>
              <a:t>:</a:t>
            </a:r>
          </a:p>
          <a:p>
            <a:r>
              <a:rPr lang="ru-RU" dirty="0" err="1"/>
              <a:t>Работи</a:t>
            </a:r>
            <a:r>
              <a:rPr lang="ru-RU" dirty="0"/>
              <a:t> с огромно количество </a:t>
            </a:r>
            <a:r>
              <a:rPr lang="ru-RU" dirty="0" err="1"/>
              <a:t>данни</a:t>
            </a:r>
            <a:r>
              <a:rPr lang="ru-RU" dirty="0"/>
              <a:t>(PB-и на </a:t>
            </a:r>
            <a:r>
              <a:rPr lang="ru-RU" dirty="0" err="1"/>
              <a:t>клъстари</a:t>
            </a:r>
            <a:r>
              <a:rPr lang="ru-RU" dirty="0"/>
              <a:t> от </a:t>
            </a:r>
            <a:r>
              <a:rPr lang="ru-RU" dirty="0" err="1"/>
              <a:t>стотици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Недостатъци</a:t>
            </a:r>
            <a:r>
              <a:rPr lang="en-US" dirty="0"/>
              <a:t>:</a:t>
            </a:r>
          </a:p>
          <a:p>
            <a:r>
              <a:rPr lang="ru-RU" dirty="0"/>
              <a:t>Не </a:t>
            </a:r>
            <a:r>
              <a:rPr lang="ru-RU" dirty="0" err="1"/>
              <a:t>могат</a:t>
            </a:r>
            <a:r>
              <a:rPr lang="ru-RU" dirty="0"/>
              <a:t> да се правят заявки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взимат</a:t>
            </a:r>
            <a:r>
              <a:rPr lang="ru-RU" dirty="0"/>
              <a:t> се само по </a:t>
            </a:r>
            <a:r>
              <a:rPr lang="ru-RU" dirty="0" err="1"/>
              <a:t>ключове</a:t>
            </a:r>
            <a:endParaRPr lang="ru-RU" dirty="0"/>
          </a:p>
          <a:p>
            <a:r>
              <a:rPr lang="ru-RU" dirty="0" err="1"/>
              <a:t>Ако</a:t>
            </a:r>
            <a:r>
              <a:rPr lang="ru-RU" dirty="0"/>
              <a:t> не </a:t>
            </a:r>
            <a:r>
              <a:rPr lang="ru-RU" dirty="0" err="1"/>
              <a:t>създадеш</a:t>
            </a:r>
            <a:r>
              <a:rPr lang="ru-RU" dirty="0"/>
              <a:t> дизайна на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правилно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да не </a:t>
            </a:r>
            <a:r>
              <a:rPr lang="ru-RU" dirty="0" err="1"/>
              <a:t>успееш</a:t>
            </a:r>
            <a:r>
              <a:rPr lang="ru-RU" dirty="0"/>
              <a:t> да </a:t>
            </a:r>
            <a:r>
              <a:rPr lang="ru-RU" dirty="0" err="1"/>
              <a:t>вземеш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, от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имаш</a:t>
            </a:r>
            <a:r>
              <a:rPr lang="ru-RU" dirty="0"/>
              <a:t> нужда</a:t>
            </a:r>
          </a:p>
          <a:p>
            <a:r>
              <a:rPr lang="ru-RU" dirty="0" err="1"/>
              <a:t>Работата</a:t>
            </a:r>
            <a:r>
              <a:rPr lang="ru-RU" dirty="0"/>
              <a:t> с </a:t>
            </a:r>
            <a:r>
              <a:rPr lang="ru-RU" dirty="0" err="1"/>
              <a:t>тях</a:t>
            </a:r>
            <a:r>
              <a:rPr lang="ru-RU" dirty="0"/>
              <a:t> е сложна</a:t>
            </a:r>
          </a:p>
          <a:p>
            <a:r>
              <a:rPr lang="ru-RU" dirty="0"/>
              <a:t>Вероятно </a:t>
            </a:r>
            <a:r>
              <a:rPr lang="ru-RU" dirty="0" err="1"/>
              <a:t>фирмата</a:t>
            </a:r>
            <a:r>
              <a:rPr lang="ru-RU" dirty="0"/>
              <a:t>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работите</a:t>
            </a:r>
            <a:r>
              <a:rPr lang="ru-RU" dirty="0"/>
              <a:t> не </a:t>
            </a:r>
            <a:r>
              <a:rPr lang="ru-RU" dirty="0" err="1"/>
              <a:t>обработва</a:t>
            </a:r>
            <a:r>
              <a:rPr lang="ru-RU" dirty="0"/>
              <a:t> </a:t>
            </a:r>
            <a:r>
              <a:rPr lang="ru-RU" dirty="0" err="1"/>
              <a:t>петабайти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endParaRPr lang="ru-RU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438689"/>
            <a:ext cx="2962644" cy="32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  <a:br>
              <a:rPr lang="en-US" dirty="0"/>
            </a:br>
            <a:r>
              <a:rPr lang="en-US" sz="2800" dirty="0" err="1"/>
              <a:t>RavenDB</a:t>
            </a:r>
            <a:r>
              <a:rPr lang="en-US" sz="2800" dirty="0"/>
              <a:t>, MongoDB, </a:t>
            </a:r>
            <a:r>
              <a:rPr lang="en-US" sz="2800" dirty="0" err="1"/>
              <a:t>CouchDB</a:t>
            </a:r>
            <a:r>
              <a:rPr lang="en-US" sz="2800" dirty="0"/>
              <a:t>, </a:t>
            </a:r>
            <a:r>
              <a:rPr lang="en-US" sz="2800" dirty="0" err="1"/>
              <a:t>ElasticSearch</a:t>
            </a:r>
            <a:endParaRPr lang="bg-BG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166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Предимства</a:t>
            </a:r>
            <a:r>
              <a:rPr lang="en-US" dirty="0"/>
              <a:t>:</a:t>
            </a:r>
          </a:p>
          <a:p>
            <a:r>
              <a:rPr lang="en-US" dirty="0"/>
              <a:t>Built in</a:t>
            </a:r>
            <a:r>
              <a:rPr lang="ru-RU" dirty="0"/>
              <a:t> </a:t>
            </a:r>
            <a:r>
              <a:rPr lang="ru-RU" dirty="0" err="1"/>
              <a:t>sharding</a:t>
            </a:r>
            <a:r>
              <a:rPr lang="ru-RU" dirty="0"/>
              <a:t> и </a:t>
            </a:r>
            <a:r>
              <a:rPr lang="ru-RU" dirty="0" err="1"/>
              <a:t>replication</a:t>
            </a:r>
            <a:endParaRPr lang="ru-RU" dirty="0"/>
          </a:p>
          <a:p>
            <a:r>
              <a:rPr lang="ru-RU" dirty="0" err="1"/>
              <a:t>Лесна</a:t>
            </a:r>
            <a:r>
              <a:rPr lang="ru-RU" dirty="0"/>
              <a:t> работа с </a:t>
            </a:r>
            <a:r>
              <a:rPr lang="ru-RU" dirty="0" err="1"/>
              <a:t>голямо</a:t>
            </a:r>
            <a:r>
              <a:rPr lang="ru-RU" dirty="0"/>
              <a:t> количество от </a:t>
            </a:r>
            <a:r>
              <a:rPr lang="ru-RU" dirty="0" err="1"/>
              <a:t>данни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1670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Недостатъци</a:t>
            </a:r>
            <a:r>
              <a:rPr lang="en-US" dirty="0"/>
              <a:t>:</a:t>
            </a:r>
          </a:p>
          <a:p>
            <a:r>
              <a:rPr lang="ru-RU" dirty="0" err="1"/>
              <a:t>Няма</a:t>
            </a:r>
            <a:r>
              <a:rPr lang="en-US" dirty="0"/>
              <a:t> </a:t>
            </a:r>
            <a:r>
              <a:rPr lang="bg-BG" dirty="0"/>
              <a:t>директни</a:t>
            </a:r>
            <a:r>
              <a:rPr lang="ru-RU" dirty="0"/>
              <a:t> </a:t>
            </a:r>
            <a:r>
              <a:rPr lang="ru-RU" dirty="0" err="1"/>
              <a:t>релации</a:t>
            </a:r>
            <a:r>
              <a:rPr lang="ru-RU" dirty="0"/>
              <a:t> между </a:t>
            </a:r>
            <a:r>
              <a:rPr lang="ru-RU" dirty="0" err="1"/>
              <a:t>данните</a:t>
            </a:r>
            <a:r>
              <a:rPr lang="en-US" dirty="0"/>
              <a:t> – </a:t>
            </a:r>
            <a:r>
              <a:rPr lang="bg-BG" dirty="0"/>
              <a:t>няма </a:t>
            </a:r>
            <a:r>
              <a:rPr lang="en-US" dirty="0"/>
              <a:t>JOIN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поддържат</a:t>
            </a:r>
            <a:r>
              <a:rPr lang="ru-RU" dirty="0"/>
              <a:t> транзакции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3726597"/>
            <a:ext cx="1957633" cy="2960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56" y="3772783"/>
            <a:ext cx="3051721" cy="2867949"/>
          </a:xfrm>
          <a:prstGeom prst="rect">
            <a:avLst/>
          </a:prstGeom>
        </p:spPr>
      </p:pic>
      <p:sp>
        <p:nvSpPr>
          <p:cNvPr id="9" name="Cross 6"/>
          <p:cNvSpPr/>
          <p:nvPr/>
        </p:nvSpPr>
        <p:spPr>
          <a:xfrm rot="19022733">
            <a:off x="4549428" y="4398721"/>
            <a:ext cx="1067982" cy="905340"/>
          </a:xfrm>
          <a:custGeom>
            <a:avLst/>
            <a:gdLst>
              <a:gd name="connsiteX0" fmla="*/ 0 w 1141411"/>
              <a:gd name="connsiteY0" fmla="*/ 276958 h 1107831"/>
              <a:gd name="connsiteX1" fmla="*/ 276958 w 1141411"/>
              <a:gd name="connsiteY1" fmla="*/ 276958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688488 w 1141411"/>
              <a:gd name="connsiteY4" fmla="*/ 401442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864453 w 1141411"/>
              <a:gd name="connsiteY3" fmla="*/ 22856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739303 w 1141411"/>
              <a:gd name="connsiteY3" fmla="*/ 2441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41411 w 1159163"/>
              <a:gd name="connsiteY6" fmla="*/ 853729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772587 w 1159163"/>
              <a:gd name="connsiteY7" fmla="*/ 720148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276958 w 1159163"/>
              <a:gd name="connsiteY10" fmla="*/ 853729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381916 w 1159163"/>
              <a:gd name="connsiteY9" fmla="*/ 1108274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24030"/>
              <a:gd name="connsiteX1" fmla="*/ 399224 w 1159163"/>
              <a:gd name="connsiteY1" fmla="*/ 413647 h 1124030"/>
              <a:gd name="connsiteX2" fmla="*/ 394342 w 1159163"/>
              <a:gd name="connsiteY2" fmla="*/ 0 h 1124030"/>
              <a:gd name="connsiteX3" fmla="*/ 739303 w 1159163"/>
              <a:gd name="connsiteY3" fmla="*/ 2441 h 1124030"/>
              <a:gd name="connsiteX4" fmla="*/ 688488 w 1159163"/>
              <a:gd name="connsiteY4" fmla="*/ 424298 h 1124030"/>
              <a:gd name="connsiteX5" fmla="*/ 1159163 w 1159163"/>
              <a:gd name="connsiteY5" fmla="*/ 448486 h 1124030"/>
              <a:gd name="connsiteX6" fmla="*/ 1123216 w 1159163"/>
              <a:gd name="connsiteY6" fmla="*/ 692632 h 1124030"/>
              <a:gd name="connsiteX7" fmla="*/ 696698 w 1159163"/>
              <a:gd name="connsiteY7" fmla="*/ 685532 h 1124030"/>
              <a:gd name="connsiteX8" fmla="*/ 702468 w 1159163"/>
              <a:gd name="connsiteY8" fmla="*/ 1124030 h 1124030"/>
              <a:gd name="connsiteX9" fmla="*/ 381916 w 1159163"/>
              <a:gd name="connsiteY9" fmla="*/ 1108274 h 1124030"/>
              <a:gd name="connsiteX10" fmla="*/ 408321 w 1159163"/>
              <a:gd name="connsiteY10" fmla="*/ 699731 h 1124030"/>
              <a:gd name="connsiteX11" fmla="*/ 0 w 1159163"/>
              <a:gd name="connsiteY11" fmla="*/ 853729 h 1124030"/>
              <a:gd name="connsiteX12" fmla="*/ 0 w 1159163"/>
              <a:gd name="connsiteY12" fmla="*/ 299814 h 1124030"/>
              <a:gd name="connsiteX0" fmla="*/ 4439 w 1163602"/>
              <a:gd name="connsiteY0" fmla="*/ 299814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4439 w 1163602"/>
              <a:gd name="connsiteY12" fmla="*/ 299814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247677 w 1163602"/>
              <a:gd name="connsiteY10" fmla="*/ 854180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8 w 1143639"/>
              <a:gd name="connsiteY0" fmla="*/ 386353 h 1124030"/>
              <a:gd name="connsiteX1" fmla="*/ 364839 w 1143639"/>
              <a:gd name="connsiteY1" fmla="*/ 408099 h 1124030"/>
              <a:gd name="connsiteX2" fmla="*/ 378818 w 1143639"/>
              <a:gd name="connsiteY2" fmla="*/ 0 h 1124030"/>
              <a:gd name="connsiteX3" fmla="*/ 723779 w 1143639"/>
              <a:gd name="connsiteY3" fmla="*/ 2441 h 1124030"/>
              <a:gd name="connsiteX4" fmla="*/ 721782 w 1143639"/>
              <a:gd name="connsiteY4" fmla="*/ 397670 h 1124030"/>
              <a:gd name="connsiteX5" fmla="*/ 1143639 w 1143639"/>
              <a:gd name="connsiteY5" fmla="*/ 448486 h 1124030"/>
              <a:gd name="connsiteX6" fmla="*/ 1107692 w 1143639"/>
              <a:gd name="connsiteY6" fmla="*/ 692632 h 1124030"/>
              <a:gd name="connsiteX7" fmla="*/ 700479 w 1143639"/>
              <a:gd name="connsiteY7" fmla="*/ 703506 h 1124030"/>
              <a:gd name="connsiteX8" fmla="*/ 686944 w 1143639"/>
              <a:gd name="connsiteY8" fmla="*/ 1124030 h 1124030"/>
              <a:gd name="connsiteX9" fmla="*/ 366392 w 1143639"/>
              <a:gd name="connsiteY9" fmla="*/ 1108274 h 1124030"/>
              <a:gd name="connsiteX10" fmla="*/ 227714 w 1143639"/>
              <a:gd name="connsiteY10" fmla="*/ 854180 h 1124030"/>
              <a:gd name="connsiteX11" fmla="*/ 207161 w 1143639"/>
              <a:gd name="connsiteY11" fmla="*/ 646744 h 1124030"/>
              <a:gd name="connsiteX12" fmla="*/ 8 w 1143639"/>
              <a:gd name="connsiteY12" fmla="*/ 386353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159231 w 936478"/>
              <a:gd name="connsiteY9" fmla="*/ 1108274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42568 w 936478"/>
              <a:gd name="connsiteY9" fmla="*/ 924838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42568 w 936478"/>
              <a:gd name="connsiteY9" fmla="*/ 924838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76460 w 936478"/>
              <a:gd name="connsiteY9" fmla="*/ 844670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961946"/>
              <a:gd name="connsiteX1" fmla="*/ 157678 w 936478"/>
              <a:gd name="connsiteY1" fmla="*/ 408099 h 961946"/>
              <a:gd name="connsiteX2" fmla="*/ 171657 w 936478"/>
              <a:gd name="connsiteY2" fmla="*/ 0 h 961946"/>
              <a:gd name="connsiteX3" fmla="*/ 516618 w 936478"/>
              <a:gd name="connsiteY3" fmla="*/ 2441 h 961946"/>
              <a:gd name="connsiteX4" fmla="*/ 514621 w 936478"/>
              <a:gd name="connsiteY4" fmla="*/ 397670 h 961946"/>
              <a:gd name="connsiteX5" fmla="*/ 936478 w 936478"/>
              <a:gd name="connsiteY5" fmla="*/ 448486 h 961946"/>
              <a:gd name="connsiteX6" fmla="*/ 900531 w 936478"/>
              <a:gd name="connsiteY6" fmla="*/ 692632 h 961946"/>
              <a:gd name="connsiteX7" fmla="*/ 493318 w 936478"/>
              <a:gd name="connsiteY7" fmla="*/ 703506 h 961946"/>
              <a:gd name="connsiteX8" fmla="*/ 485798 w 936478"/>
              <a:gd name="connsiteY8" fmla="*/ 961946 h 961946"/>
              <a:gd name="connsiteX9" fmla="*/ 276460 w 936478"/>
              <a:gd name="connsiteY9" fmla="*/ 844670 h 961946"/>
              <a:gd name="connsiteX10" fmla="*/ 20553 w 936478"/>
              <a:gd name="connsiteY10" fmla="*/ 854180 h 961946"/>
              <a:gd name="connsiteX11" fmla="*/ 0 w 936478"/>
              <a:gd name="connsiteY11" fmla="*/ 646744 h 961946"/>
              <a:gd name="connsiteX12" fmla="*/ 13809 w 936478"/>
              <a:gd name="connsiteY12" fmla="*/ 356541 h 961946"/>
              <a:gd name="connsiteX0" fmla="*/ 13809 w 936478"/>
              <a:gd name="connsiteY0" fmla="*/ 356541 h 906059"/>
              <a:gd name="connsiteX1" fmla="*/ 157678 w 936478"/>
              <a:gd name="connsiteY1" fmla="*/ 408099 h 906059"/>
              <a:gd name="connsiteX2" fmla="*/ 171657 w 936478"/>
              <a:gd name="connsiteY2" fmla="*/ 0 h 906059"/>
              <a:gd name="connsiteX3" fmla="*/ 516618 w 936478"/>
              <a:gd name="connsiteY3" fmla="*/ 2441 h 906059"/>
              <a:gd name="connsiteX4" fmla="*/ 514621 w 936478"/>
              <a:gd name="connsiteY4" fmla="*/ 397670 h 906059"/>
              <a:gd name="connsiteX5" fmla="*/ 936478 w 936478"/>
              <a:gd name="connsiteY5" fmla="*/ 448486 h 906059"/>
              <a:gd name="connsiteX6" fmla="*/ 900531 w 936478"/>
              <a:gd name="connsiteY6" fmla="*/ 692632 h 906059"/>
              <a:gd name="connsiteX7" fmla="*/ 493318 w 936478"/>
              <a:gd name="connsiteY7" fmla="*/ 703506 h 906059"/>
              <a:gd name="connsiteX8" fmla="*/ 276460 w 936478"/>
              <a:gd name="connsiteY8" fmla="*/ 844670 h 906059"/>
              <a:gd name="connsiteX9" fmla="*/ 20553 w 936478"/>
              <a:gd name="connsiteY9" fmla="*/ 854180 h 906059"/>
              <a:gd name="connsiteX10" fmla="*/ 0 w 936478"/>
              <a:gd name="connsiteY10" fmla="*/ 646744 h 906059"/>
              <a:gd name="connsiteX11" fmla="*/ 13809 w 936478"/>
              <a:gd name="connsiteY11" fmla="*/ 356541 h 906059"/>
              <a:gd name="connsiteX0" fmla="*/ 13809 w 936478"/>
              <a:gd name="connsiteY0" fmla="*/ 356541 h 854659"/>
              <a:gd name="connsiteX1" fmla="*/ 157678 w 936478"/>
              <a:gd name="connsiteY1" fmla="*/ 408099 h 854659"/>
              <a:gd name="connsiteX2" fmla="*/ 171657 w 936478"/>
              <a:gd name="connsiteY2" fmla="*/ 0 h 854659"/>
              <a:gd name="connsiteX3" fmla="*/ 516618 w 936478"/>
              <a:gd name="connsiteY3" fmla="*/ 2441 h 854659"/>
              <a:gd name="connsiteX4" fmla="*/ 514621 w 936478"/>
              <a:gd name="connsiteY4" fmla="*/ 397670 h 854659"/>
              <a:gd name="connsiteX5" fmla="*/ 936478 w 936478"/>
              <a:gd name="connsiteY5" fmla="*/ 448486 h 854659"/>
              <a:gd name="connsiteX6" fmla="*/ 900531 w 936478"/>
              <a:gd name="connsiteY6" fmla="*/ 692632 h 854659"/>
              <a:gd name="connsiteX7" fmla="*/ 493318 w 936478"/>
              <a:gd name="connsiteY7" fmla="*/ 703506 h 854659"/>
              <a:gd name="connsiteX8" fmla="*/ 20553 w 936478"/>
              <a:gd name="connsiteY8" fmla="*/ 854180 h 854659"/>
              <a:gd name="connsiteX9" fmla="*/ 0 w 936478"/>
              <a:gd name="connsiteY9" fmla="*/ 646744 h 854659"/>
              <a:gd name="connsiteX10" fmla="*/ 13809 w 936478"/>
              <a:gd name="connsiteY10" fmla="*/ 356541 h 854659"/>
              <a:gd name="connsiteX0" fmla="*/ 13809 w 936478"/>
              <a:gd name="connsiteY0" fmla="*/ 356541 h 854659"/>
              <a:gd name="connsiteX1" fmla="*/ 171657 w 936478"/>
              <a:gd name="connsiteY1" fmla="*/ 0 h 854659"/>
              <a:gd name="connsiteX2" fmla="*/ 516618 w 936478"/>
              <a:gd name="connsiteY2" fmla="*/ 2441 h 854659"/>
              <a:gd name="connsiteX3" fmla="*/ 514621 w 936478"/>
              <a:gd name="connsiteY3" fmla="*/ 397670 h 854659"/>
              <a:gd name="connsiteX4" fmla="*/ 936478 w 936478"/>
              <a:gd name="connsiteY4" fmla="*/ 448486 h 854659"/>
              <a:gd name="connsiteX5" fmla="*/ 900531 w 936478"/>
              <a:gd name="connsiteY5" fmla="*/ 692632 h 854659"/>
              <a:gd name="connsiteX6" fmla="*/ 493318 w 936478"/>
              <a:gd name="connsiteY6" fmla="*/ 703506 h 854659"/>
              <a:gd name="connsiteX7" fmla="*/ 20553 w 936478"/>
              <a:gd name="connsiteY7" fmla="*/ 854180 h 854659"/>
              <a:gd name="connsiteX8" fmla="*/ 0 w 936478"/>
              <a:gd name="connsiteY8" fmla="*/ 646744 h 854659"/>
              <a:gd name="connsiteX9" fmla="*/ 13809 w 936478"/>
              <a:gd name="connsiteY9" fmla="*/ 356541 h 854659"/>
              <a:gd name="connsiteX0" fmla="*/ 0 w 936478"/>
              <a:gd name="connsiteY0" fmla="*/ 646744 h 854659"/>
              <a:gd name="connsiteX1" fmla="*/ 171657 w 936478"/>
              <a:gd name="connsiteY1" fmla="*/ 0 h 854659"/>
              <a:gd name="connsiteX2" fmla="*/ 516618 w 936478"/>
              <a:gd name="connsiteY2" fmla="*/ 2441 h 854659"/>
              <a:gd name="connsiteX3" fmla="*/ 514621 w 936478"/>
              <a:gd name="connsiteY3" fmla="*/ 397670 h 854659"/>
              <a:gd name="connsiteX4" fmla="*/ 936478 w 936478"/>
              <a:gd name="connsiteY4" fmla="*/ 448486 h 854659"/>
              <a:gd name="connsiteX5" fmla="*/ 900531 w 936478"/>
              <a:gd name="connsiteY5" fmla="*/ 692632 h 854659"/>
              <a:gd name="connsiteX6" fmla="*/ 493318 w 936478"/>
              <a:gd name="connsiteY6" fmla="*/ 703506 h 854659"/>
              <a:gd name="connsiteX7" fmla="*/ 20553 w 936478"/>
              <a:gd name="connsiteY7" fmla="*/ 854180 h 854659"/>
              <a:gd name="connsiteX8" fmla="*/ 0 w 936478"/>
              <a:gd name="connsiteY8" fmla="*/ 646744 h 854659"/>
              <a:gd name="connsiteX0" fmla="*/ 0 w 915925"/>
              <a:gd name="connsiteY0" fmla="*/ 854180 h 854659"/>
              <a:gd name="connsiteX1" fmla="*/ 151104 w 915925"/>
              <a:gd name="connsiteY1" fmla="*/ 0 h 854659"/>
              <a:gd name="connsiteX2" fmla="*/ 496065 w 915925"/>
              <a:gd name="connsiteY2" fmla="*/ 2441 h 854659"/>
              <a:gd name="connsiteX3" fmla="*/ 494068 w 915925"/>
              <a:gd name="connsiteY3" fmla="*/ 397670 h 854659"/>
              <a:gd name="connsiteX4" fmla="*/ 915925 w 915925"/>
              <a:gd name="connsiteY4" fmla="*/ 448486 h 854659"/>
              <a:gd name="connsiteX5" fmla="*/ 879978 w 915925"/>
              <a:gd name="connsiteY5" fmla="*/ 692632 h 854659"/>
              <a:gd name="connsiteX6" fmla="*/ 472765 w 915925"/>
              <a:gd name="connsiteY6" fmla="*/ 703506 h 854659"/>
              <a:gd name="connsiteX7" fmla="*/ 0 w 915925"/>
              <a:gd name="connsiteY7" fmla="*/ 854180 h 854659"/>
              <a:gd name="connsiteX0" fmla="*/ 44474 w 764821"/>
              <a:gd name="connsiteY0" fmla="*/ 700958 h 717027"/>
              <a:gd name="connsiteX1" fmla="*/ 0 w 764821"/>
              <a:gd name="connsiteY1" fmla="*/ 0 h 717027"/>
              <a:gd name="connsiteX2" fmla="*/ 344961 w 764821"/>
              <a:gd name="connsiteY2" fmla="*/ 2441 h 717027"/>
              <a:gd name="connsiteX3" fmla="*/ 342964 w 764821"/>
              <a:gd name="connsiteY3" fmla="*/ 397670 h 717027"/>
              <a:gd name="connsiteX4" fmla="*/ 764821 w 764821"/>
              <a:gd name="connsiteY4" fmla="*/ 448486 h 717027"/>
              <a:gd name="connsiteX5" fmla="*/ 728874 w 764821"/>
              <a:gd name="connsiteY5" fmla="*/ 692632 h 717027"/>
              <a:gd name="connsiteX6" fmla="*/ 321661 w 764821"/>
              <a:gd name="connsiteY6" fmla="*/ 703506 h 717027"/>
              <a:gd name="connsiteX7" fmla="*/ 44474 w 764821"/>
              <a:gd name="connsiteY7" fmla="*/ 700958 h 717027"/>
              <a:gd name="connsiteX0" fmla="*/ 44474 w 764821"/>
              <a:gd name="connsiteY0" fmla="*/ 700958 h 700958"/>
              <a:gd name="connsiteX1" fmla="*/ 0 w 764821"/>
              <a:gd name="connsiteY1" fmla="*/ 0 h 700958"/>
              <a:gd name="connsiteX2" fmla="*/ 344961 w 764821"/>
              <a:gd name="connsiteY2" fmla="*/ 2441 h 700958"/>
              <a:gd name="connsiteX3" fmla="*/ 342964 w 764821"/>
              <a:gd name="connsiteY3" fmla="*/ 397670 h 700958"/>
              <a:gd name="connsiteX4" fmla="*/ 764821 w 764821"/>
              <a:gd name="connsiteY4" fmla="*/ 448486 h 700958"/>
              <a:gd name="connsiteX5" fmla="*/ 728874 w 764821"/>
              <a:gd name="connsiteY5" fmla="*/ 692632 h 700958"/>
              <a:gd name="connsiteX6" fmla="*/ 44474 w 764821"/>
              <a:gd name="connsiteY6" fmla="*/ 700958 h 700958"/>
              <a:gd name="connsiteX0" fmla="*/ 73084 w 764821"/>
              <a:gd name="connsiteY0" fmla="*/ 696258 h 696258"/>
              <a:gd name="connsiteX1" fmla="*/ 0 w 764821"/>
              <a:gd name="connsiteY1" fmla="*/ 0 h 696258"/>
              <a:gd name="connsiteX2" fmla="*/ 344961 w 764821"/>
              <a:gd name="connsiteY2" fmla="*/ 2441 h 696258"/>
              <a:gd name="connsiteX3" fmla="*/ 342964 w 764821"/>
              <a:gd name="connsiteY3" fmla="*/ 397670 h 696258"/>
              <a:gd name="connsiteX4" fmla="*/ 764821 w 764821"/>
              <a:gd name="connsiteY4" fmla="*/ 448486 h 696258"/>
              <a:gd name="connsiteX5" fmla="*/ 728874 w 764821"/>
              <a:gd name="connsiteY5" fmla="*/ 692632 h 696258"/>
              <a:gd name="connsiteX6" fmla="*/ 73084 w 764821"/>
              <a:gd name="connsiteY6" fmla="*/ 696258 h 696258"/>
              <a:gd name="connsiteX0" fmla="*/ 73084 w 867966"/>
              <a:gd name="connsiteY0" fmla="*/ 696258 h 696258"/>
              <a:gd name="connsiteX1" fmla="*/ 0 w 867966"/>
              <a:gd name="connsiteY1" fmla="*/ 0 h 696258"/>
              <a:gd name="connsiteX2" fmla="*/ 344961 w 867966"/>
              <a:gd name="connsiteY2" fmla="*/ 2441 h 696258"/>
              <a:gd name="connsiteX3" fmla="*/ 342964 w 867966"/>
              <a:gd name="connsiteY3" fmla="*/ 397670 h 696258"/>
              <a:gd name="connsiteX4" fmla="*/ 764821 w 867966"/>
              <a:gd name="connsiteY4" fmla="*/ 448486 h 696258"/>
              <a:gd name="connsiteX5" fmla="*/ 867966 w 867966"/>
              <a:gd name="connsiteY5" fmla="*/ 673026 h 696258"/>
              <a:gd name="connsiteX6" fmla="*/ 73084 w 867966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344961 w 887187"/>
              <a:gd name="connsiteY2" fmla="*/ 2441 h 696258"/>
              <a:gd name="connsiteX3" fmla="*/ 342964 w 887187"/>
              <a:gd name="connsiteY3" fmla="*/ 397670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344961 w 887187"/>
              <a:gd name="connsiteY2" fmla="*/ 2441 h 696258"/>
              <a:gd name="connsiteX3" fmla="*/ 287797 w 887187"/>
              <a:gd name="connsiteY3" fmla="*/ 459711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259423 w 887187"/>
              <a:gd name="connsiteY2" fmla="*/ 24062 h 696258"/>
              <a:gd name="connsiteX3" fmla="*/ 287797 w 887187"/>
              <a:gd name="connsiteY3" fmla="*/ 459711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8361"/>
              <a:gd name="connsiteY0" fmla="*/ 696258 h 696258"/>
              <a:gd name="connsiteX1" fmla="*/ 0 w 888361"/>
              <a:gd name="connsiteY1" fmla="*/ 0 h 696258"/>
              <a:gd name="connsiteX2" fmla="*/ 259423 w 888361"/>
              <a:gd name="connsiteY2" fmla="*/ 24062 h 696258"/>
              <a:gd name="connsiteX3" fmla="*/ 287797 w 888361"/>
              <a:gd name="connsiteY3" fmla="*/ 459711 h 696258"/>
              <a:gd name="connsiteX4" fmla="*/ 888361 w 888361"/>
              <a:gd name="connsiteY4" fmla="*/ 451977 h 696258"/>
              <a:gd name="connsiteX5" fmla="*/ 867966 w 888361"/>
              <a:gd name="connsiteY5" fmla="*/ 673026 h 696258"/>
              <a:gd name="connsiteX6" fmla="*/ 73084 w 888361"/>
              <a:gd name="connsiteY6" fmla="*/ 696258 h 696258"/>
              <a:gd name="connsiteX0" fmla="*/ 73084 w 888361"/>
              <a:gd name="connsiteY0" fmla="*/ 704157 h 704157"/>
              <a:gd name="connsiteX1" fmla="*/ 0 w 888361"/>
              <a:gd name="connsiteY1" fmla="*/ 7899 h 704157"/>
              <a:gd name="connsiteX2" fmla="*/ 315763 w 888361"/>
              <a:gd name="connsiteY2" fmla="*/ 0 h 704157"/>
              <a:gd name="connsiteX3" fmla="*/ 287797 w 888361"/>
              <a:gd name="connsiteY3" fmla="*/ 467610 h 704157"/>
              <a:gd name="connsiteX4" fmla="*/ 888361 w 888361"/>
              <a:gd name="connsiteY4" fmla="*/ 459876 h 704157"/>
              <a:gd name="connsiteX5" fmla="*/ 867966 w 888361"/>
              <a:gd name="connsiteY5" fmla="*/ 680925 h 704157"/>
              <a:gd name="connsiteX6" fmla="*/ 73084 w 888361"/>
              <a:gd name="connsiteY6" fmla="*/ 704157 h 704157"/>
              <a:gd name="connsiteX0" fmla="*/ 4272 w 819549"/>
              <a:gd name="connsiteY0" fmla="*/ 724862 h 724862"/>
              <a:gd name="connsiteX1" fmla="*/ 0 w 819549"/>
              <a:gd name="connsiteY1" fmla="*/ 0 h 724862"/>
              <a:gd name="connsiteX2" fmla="*/ 246951 w 819549"/>
              <a:gd name="connsiteY2" fmla="*/ 20705 h 724862"/>
              <a:gd name="connsiteX3" fmla="*/ 218985 w 819549"/>
              <a:gd name="connsiteY3" fmla="*/ 488315 h 724862"/>
              <a:gd name="connsiteX4" fmla="*/ 819549 w 819549"/>
              <a:gd name="connsiteY4" fmla="*/ 480581 h 724862"/>
              <a:gd name="connsiteX5" fmla="*/ 799154 w 819549"/>
              <a:gd name="connsiteY5" fmla="*/ 701630 h 724862"/>
              <a:gd name="connsiteX6" fmla="*/ 4272 w 819549"/>
              <a:gd name="connsiteY6" fmla="*/ 724862 h 724862"/>
              <a:gd name="connsiteX0" fmla="*/ 4272 w 819549"/>
              <a:gd name="connsiteY0" fmla="*/ 724862 h 724862"/>
              <a:gd name="connsiteX1" fmla="*/ 0 w 819549"/>
              <a:gd name="connsiteY1" fmla="*/ 0 h 724862"/>
              <a:gd name="connsiteX2" fmla="*/ 246951 w 819549"/>
              <a:gd name="connsiteY2" fmla="*/ 20705 h 724862"/>
              <a:gd name="connsiteX3" fmla="*/ 248770 w 819549"/>
              <a:gd name="connsiteY3" fmla="*/ 513696 h 724862"/>
              <a:gd name="connsiteX4" fmla="*/ 819549 w 819549"/>
              <a:gd name="connsiteY4" fmla="*/ 480581 h 724862"/>
              <a:gd name="connsiteX5" fmla="*/ 799154 w 819549"/>
              <a:gd name="connsiteY5" fmla="*/ 701630 h 724862"/>
              <a:gd name="connsiteX6" fmla="*/ 4272 w 819549"/>
              <a:gd name="connsiteY6" fmla="*/ 724862 h 724862"/>
              <a:gd name="connsiteX0" fmla="*/ 4272 w 916091"/>
              <a:gd name="connsiteY0" fmla="*/ 724862 h 724862"/>
              <a:gd name="connsiteX1" fmla="*/ 0 w 916091"/>
              <a:gd name="connsiteY1" fmla="*/ 0 h 724862"/>
              <a:gd name="connsiteX2" fmla="*/ 246951 w 916091"/>
              <a:gd name="connsiteY2" fmla="*/ 20705 h 724862"/>
              <a:gd name="connsiteX3" fmla="*/ 248770 w 916091"/>
              <a:gd name="connsiteY3" fmla="*/ 513696 h 724862"/>
              <a:gd name="connsiteX4" fmla="*/ 916091 w 916091"/>
              <a:gd name="connsiteY4" fmla="*/ 424717 h 724862"/>
              <a:gd name="connsiteX5" fmla="*/ 799154 w 916091"/>
              <a:gd name="connsiteY5" fmla="*/ 701630 h 724862"/>
              <a:gd name="connsiteX6" fmla="*/ 4272 w 916091"/>
              <a:gd name="connsiteY6" fmla="*/ 724862 h 724862"/>
              <a:gd name="connsiteX0" fmla="*/ 4272 w 953504"/>
              <a:gd name="connsiteY0" fmla="*/ 724862 h 724862"/>
              <a:gd name="connsiteX1" fmla="*/ 0 w 953504"/>
              <a:gd name="connsiteY1" fmla="*/ 0 h 724862"/>
              <a:gd name="connsiteX2" fmla="*/ 246951 w 953504"/>
              <a:gd name="connsiteY2" fmla="*/ 20705 h 724862"/>
              <a:gd name="connsiteX3" fmla="*/ 248770 w 953504"/>
              <a:gd name="connsiteY3" fmla="*/ 513696 h 724862"/>
              <a:gd name="connsiteX4" fmla="*/ 916091 w 953504"/>
              <a:gd name="connsiteY4" fmla="*/ 424717 h 724862"/>
              <a:gd name="connsiteX5" fmla="*/ 953504 w 953504"/>
              <a:gd name="connsiteY5" fmla="*/ 651406 h 724862"/>
              <a:gd name="connsiteX6" fmla="*/ 4272 w 953504"/>
              <a:gd name="connsiteY6" fmla="*/ 724862 h 724862"/>
              <a:gd name="connsiteX0" fmla="*/ 55332 w 953504"/>
              <a:gd name="connsiteY0" fmla="*/ 768371 h 768371"/>
              <a:gd name="connsiteX1" fmla="*/ 0 w 953504"/>
              <a:gd name="connsiteY1" fmla="*/ 0 h 768371"/>
              <a:gd name="connsiteX2" fmla="*/ 246951 w 953504"/>
              <a:gd name="connsiteY2" fmla="*/ 20705 h 768371"/>
              <a:gd name="connsiteX3" fmla="*/ 248770 w 953504"/>
              <a:gd name="connsiteY3" fmla="*/ 513696 h 768371"/>
              <a:gd name="connsiteX4" fmla="*/ 916091 w 953504"/>
              <a:gd name="connsiteY4" fmla="*/ 424717 h 768371"/>
              <a:gd name="connsiteX5" fmla="*/ 953504 w 953504"/>
              <a:gd name="connsiteY5" fmla="*/ 651406 h 768371"/>
              <a:gd name="connsiteX6" fmla="*/ 55332 w 953504"/>
              <a:gd name="connsiteY6" fmla="*/ 768371 h 768371"/>
              <a:gd name="connsiteX0" fmla="*/ 55332 w 953504"/>
              <a:gd name="connsiteY0" fmla="*/ 768371 h 768371"/>
              <a:gd name="connsiteX1" fmla="*/ 0 w 953504"/>
              <a:gd name="connsiteY1" fmla="*/ 0 h 768371"/>
              <a:gd name="connsiteX2" fmla="*/ 246951 w 953504"/>
              <a:gd name="connsiteY2" fmla="*/ 20705 h 768371"/>
              <a:gd name="connsiteX3" fmla="*/ 281342 w 953504"/>
              <a:gd name="connsiteY3" fmla="*/ 505102 h 768371"/>
              <a:gd name="connsiteX4" fmla="*/ 916091 w 953504"/>
              <a:gd name="connsiteY4" fmla="*/ 424717 h 768371"/>
              <a:gd name="connsiteX5" fmla="*/ 953504 w 953504"/>
              <a:gd name="connsiteY5" fmla="*/ 651406 h 768371"/>
              <a:gd name="connsiteX6" fmla="*/ 55332 w 953504"/>
              <a:gd name="connsiteY6" fmla="*/ 768371 h 7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504" h="768371">
                <a:moveTo>
                  <a:pt x="55332" y="768371"/>
                </a:moveTo>
                <a:lnTo>
                  <a:pt x="0" y="0"/>
                </a:lnTo>
                <a:lnTo>
                  <a:pt x="246951" y="20705"/>
                </a:lnTo>
                <a:cubicBezTo>
                  <a:pt x="246285" y="152448"/>
                  <a:pt x="282008" y="373359"/>
                  <a:pt x="281342" y="505102"/>
                </a:cubicBezTo>
                <a:lnTo>
                  <a:pt x="916091" y="424717"/>
                </a:lnTo>
                <a:lnTo>
                  <a:pt x="953504" y="651406"/>
                </a:lnTo>
                <a:lnTo>
                  <a:pt x="55332" y="76837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549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Кратка история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1831238"/>
            <a:ext cx="4698145" cy="4580713"/>
          </a:xfrm>
        </p:spPr>
        <p:txBody>
          <a:bodyPr>
            <a:normAutofit/>
          </a:bodyPr>
          <a:lstStyle/>
          <a:p>
            <a:r>
              <a:rPr lang="bg-BG" sz="2000" dirty="0"/>
              <a:t>Създадена е през 2010 от един от </a:t>
            </a:r>
            <a:r>
              <a:rPr lang="en-US" sz="2000" dirty="0"/>
              <a:t>contributor</a:t>
            </a:r>
            <a:r>
              <a:rPr lang="bg-BG" sz="2000" dirty="0"/>
              <a:t>-</a:t>
            </a:r>
            <a:r>
              <a:rPr lang="bg-BG" sz="2000" dirty="0" err="1"/>
              <a:t>ите</a:t>
            </a:r>
            <a:r>
              <a:rPr lang="bg-BG" sz="2000" dirty="0"/>
              <a:t> на </a:t>
            </a:r>
            <a:r>
              <a:rPr lang="en-US" sz="2000" dirty="0"/>
              <a:t>NHibernate</a:t>
            </a:r>
            <a:endParaRPr lang="bg-BG" sz="2000" dirty="0"/>
          </a:p>
          <a:p>
            <a:r>
              <a:rPr lang="en-US" sz="2000" dirty="0"/>
              <a:t>Open Source, Proprietary License</a:t>
            </a:r>
            <a:endParaRPr lang="bg-BG" sz="2000" dirty="0"/>
          </a:p>
          <a:p>
            <a:r>
              <a:rPr lang="bg-BG" sz="2000" dirty="0"/>
              <a:t>Доста ниска цена в сравнение с </a:t>
            </a:r>
            <a:r>
              <a:rPr lang="en-US" sz="2000" dirty="0"/>
              <a:t>SQL </a:t>
            </a:r>
            <a:r>
              <a:rPr lang="bg-BG" sz="2000" dirty="0"/>
              <a:t>базите</a:t>
            </a:r>
            <a:endParaRPr lang="en-US" sz="2000" dirty="0"/>
          </a:p>
          <a:p>
            <a:r>
              <a:rPr lang="bg-BG" sz="2000" dirty="0"/>
              <a:t>3 големи версии</a:t>
            </a:r>
            <a:endParaRPr lang="en-US" sz="2000" dirty="0"/>
          </a:p>
          <a:p>
            <a:r>
              <a:rPr lang="bg-BG" sz="2000" dirty="0"/>
              <a:t>Растящо </a:t>
            </a:r>
            <a:r>
              <a:rPr lang="en-US" sz="2000" dirty="0"/>
              <a:t>community</a:t>
            </a:r>
            <a:r>
              <a:rPr lang="bg-BG" sz="2000" dirty="0"/>
              <a:t> от клиенти и ползватели</a:t>
            </a:r>
            <a:endParaRPr lang="en-US" sz="2000" dirty="0"/>
          </a:p>
          <a:p>
            <a:r>
              <a:rPr lang="bg-BG" sz="2000" dirty="0"/>
              <a:t>Данните са в </a:t>
            </a:r>
            <a:r>
              <a:rPr lang="en-US" sz="2000" dirty="0"/>
              <a:t>JSON</a:t>
            </a:r>
          </a:p>
          <a:p>
            <a:r>
              <a:rPr lang="en-US" sz="2000" dirty="0"/>
              <a:t>OLTP storage</a:t>
            </a:r>
            <a:endParaRPr lang="bg-BG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1853248"/>
            <a:ext cx="4395788" cy="156134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4" y="4443647"/>
            <a:ext cx="3733800" cy="14668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830646" y="3593246"/>
            <a:ext cx="3733800" cy="6717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https://ravendb.net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18909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Обзор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958" y="1810106"/>
            <a:ext cx="4396339" cy="470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Storage Engine</a:t>
            </a:r>
          </a:p>
          <a:p>
            <a:pPr marL="0" indent="0">
              <a:buNone/>
            </a:pPr>
            <a:r>
              <a:rPr lang="en-US" sz="2800" dirty="0"/>
              <a:t>Consistent – Load(id)</a:t>
            </a:r>
          </a:p>
          <a:p>
            <a:r>
              <a:rPr lang="en-US" sz="2800" dirty="0"/>
              <a:t>ESENT</a:t>
            </a:r>
            <a:br>
              <a:rPr lang="en-US" sz="2800" dirty="0"/>
            </a:br>
            <a:r>
              <a:rPr lang="en-US" sz="2800" dirty="0"/>
              <a:t>Microsoft data-storage</a:t>
            </a:r>
          </a:p>
          <a:p>
            <a:r>
              <a:rPr lang="en-US" sz="2800" dirty="0" err="1"/>
              <a:t>Voron</a:t>
            </a:r>
            <a:br>
              <a:rPr lang="en-US" sz="2800" dirty="0"/>
            </a:br>
            <a:r>
              <a:rPr lang="en-US" sz="2800" dirty="0"/>
              <a:t>Custom based on Memory Mapped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219" y="1810106"/>
            <a:ext cx="4946831" cy="1876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u="sng" dirty="0"/>
              <a:t>Index Engine</a:t>
            </a:r>
          </a:p>
          <a:p>
            <a:pPr marL="0" indent="0">
              <a:buNone/>
            </a:pPr>
            <a:r>
              <a:rPr lang="en-US" sz="2800" dirty="0"/>
              <a:t>Eventually consistent Query&lt;&gt;.Where()</a:t>
            </a:r>
          </a:p>
          <a:p>
            <a:r>
              <a:rPr lang="en-US" sz="2800" dirty="0"/>
              <a:t>Based on Lucene</a:t>
            </a:r>
            <a:endParaRPr lang="bg-BG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219" y="3905161"/>
            <a:ext cx="52204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g-BG" sz="2000" dirty="0"/>
              <a:t>Пазим данните по начина, по който ги използваме</a:t>
            </a:r>
          </a:p>
          <a:p>
            <a:r>
              <a:rPr lang="bg-BG" sz="2000" dirty="0"/>
              <a:t>Бърза разработка и промяна</a:t>
            </a:r>
            <a:r>
              <a:rPr lang="en-US" sz="2000" dirty="0"/>
              <a:t> </a:t>
            </a:r>
            <a:r>
              <a:rPr lang="bg-BG" sz="2000" dirty="0"/>
              <a:t>на моделите</a:t>
            </a:r>
          </a:p>
          <a:p>
            <a:r>
              <a:rPr lang="en-US" sz="2000" dirty="0"/>
              <a:t>Schema free</a:t>
            </a:r>
            <a:endParaRPr lang="bg-BG" sz="2000" dirty="0"/>
          </a:p>
          <a:p>
            <a:r>
              <a:rPr lang="bg-BG" sz="2000" dirty="0"/>
              <a:t>Може да работи </a:t>
            </a:r>
            <a:r>
              <a:rPr lang="en-US" sz="2000" dirty="0"/>
              <a:t>embedded </a:t>
            </a:r>
            <a:r>
              <a:rPr lang="bg-BG" sz="2000" dirty="0"/>
              <a:t>в приложението</a:t>
            </a:r>
          </a:p>
          <a:p>
            <a:r>
              <a:rPr lang="en-US" sz="2000" dirty="0"/>
              <a:t>API: .NET, JAVA, </a:t>
            </a:r>
            <a:r>
              <a:rPr lang="en-US" sz="2000" dirty="0" err="1"/>
              <a:t>Phyton</a:t>
            </a:r>
            <a:r>
              <a:rPr lang="en-US" sz="2000" dirty="0"/>
              <a:t>, HTTP</a:t>
            </a:r>
            <a:endParaRPr lang="bg-B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58" y="2410160"/>
            <a:ext cx="2916934" cy="274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65" y="2366597"/>
            <a:ext cx="1870397" cy="2828404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 rot="19022733">
            <a:off x="7745786" y="3404586"/>
            <a:ext cx="793347" cy="563425"/>
          </a:xfrm>
          <a:custGeom>
            <a:avLst/>
            <a:gdLst>
              <a:gd name="connsiteX0" fmla="*/ 0 w 1141411"/>
              <a:gd name="connsiteY0" fmla="*/ 276958 h 1107831"/>
              <a:gd name="connsiteX1" fmla="*/ 276958 w 1141411"/>
              <a:gd name="connsiteY1" fmla="*/ 276958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688488 w 1141411"/>
              <a:gd name="connsiteY4" fmla="*/ 401442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864453 w 1141411"/>
              <a:gd name="connsiteY3" fmla="*/ 22856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739303 w 1141411"/>
              <a:gd name="connsiteY3" fmla="*/ 2441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41411 w 1159163"/>
              <a:gd name="connsiteY6" fmla="*/ 853729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772587 w 1159163"/>
              <a:gd name="connsiteY7" fmla="*/ 720148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276958 w 1159163"/>
              <a:gd name="connsiteY10" fmla="*/ 853729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381916 w 1159163"/>
              <a:gd name="connsiteY9" fmla="*/ 1108274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24030"/>
              <a:gd name="connsiteX1" fmla="*/ 399224 w 1159163"/>
              <a:gd name="connsiteY1" fmla="*/ 413647 h 1124030"/>
              <a:gd name="connsiteX2" fmla="*/ 394342 w 1159163"/>
              <a:gd name="connsiteY2" fmla="*/ 0 h 1124030"/>
              <a:gd name="connsiteX3" fmla="*/ 739303 w 1159163"/>
              <a:gd name="connsiteY3" fmla="*/ 2441 h 1124030"/>
              <a:gd name="connsiteX4" fmla="*/ 688488 w 1159163"/>
              <a:gd name="connsiteY4" fmla="*/ 424298 h 1124030"/>
              <a:gd name="connsiteX5" fmla="*/ 1159163 w 1159163"/>
              <a:gd name="connsiteY5" fmla="*/ 448486 h 1124030"/>
              <a:gd name="connsiteX6" fmla="*/ 1123216 w 1159163"/>
              <a:gd name="connsiteY6" fmla="*/ 692632 h 1124030"/>
              <a:gd name="connsiteX7" fmla="*/ 696698 w 1159163"/>
              <a:gd name="connsiteY7" fmla="*/ 685532 h 1124030"/>
              <a:gd name="connsiteX8" fmla="*/ 702468 w 1159163"/>
              <a:gd name="connsiteY8" fmla="*/ 1124030 h 1124030"/>
              <a:gd name="connsiteX9" fmla="*/ 381916 w 1159163"/>
              <a:gd name="connsiteY9" fmla="*/ 1108274 h 1124030"/>
              <a:gd name="connsiteX10" fmla="*/ 408321 w 1159163"/>
              <a:gd name="connsiteY10" fmla="*/ 699731 h 1124030"/>
              <a:gd name="connsiteX11" fmla="*/ 0 w 1159163"/>
              <a:gd name="connsiteY11" fmla="*/ 853729 h 1124030"/>
              <a:gd name="connsiteX12" fmla="*/ 0 w 1159163"/>
              <a:gd name="connsiteY12" fmla="*/ 299814 h 1124030"/>
              <a:gd name="connsiteX0" fmla="*/ 4439 w 1163602"/>
              <a:gd name="connsiteY0" fmla="*/ 299814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4439 w 1163602"/>
              <a:gd name="connsiteY12" fmla="*/ 299814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247677 w 1163602"/>
              <a:gd name="connsiteY10" fmla="*/ 854180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8 w 1143639"/>
              <a:gd name="connsiteY0" fmla="*/ 386353 h 1124030"/>
              <a:gd name="connsiteX1" fmla="*/ 364839 w 1143639"/>
              <a:gd name="connsiteY1" fmla="*/ 408099 h 1124030"/>
              <a:gd name="connsiteX2" fmla="*/ 378818 w 1143639"/>
              <a:gd name="connsiteY2" fmla="*/ 0 h 1124030"/>
              <a:gd name="connsiteX3" fmla="*/ 723779 w 1143639"/>
              <a:gd name="connsiteY3" fmla="*/ 2441 h 1124030"/>
              <a:gd name="connsiteX4" fmla="*/ 721782 w 1143639"/>
              <a:gd name="connsiteY4" fmla="*/ 397670 h 1124030"/>
              <a:gd name="connsiteX5" fmla="*/ 1143639 w 1143639"/>
              <a:gd name="connsiteY5" fmla="*/ 448486 h 1124030"/>
              <a:gd name="connsiteX6" fmla="*/ 1107692 w 1143639"/>
              <a:gd name="connsiteY6" fmla="*/ 692632 h 1124030"/>
              <a:gd name="connsiteX7" fmla="*/ 700479 w 1143639"/>
              <a:gd name="connsiteY7" fmla="*/ 703506 h 1124030"/>
              <a:gd name="connsiteX8" fmla="*/ 686944 w 1143639"/>
              <a:gd name="connsiteY8" fmla="*/ 1124030 h 1124030"/>
              <a:gd name="connsiteX9" fmla="*/ 366392 w 1143639"/>
              <a:gd name="connsiteY9" fmla="*/ 1108274 h 1124030"/>
              <a:gd name="connsiteX10" fmla="*/ 227714 w 1143639"/>
              <a:gd name="connsiteY10" fmla="*/ 854180 h 1124030"/>
              <a:gd name="connsiteX11" fmla="*/ 207161 w 1143639"/>
              <a:gd name="connsiteY11" fmla="*/ 646744 h 1124030"/>
              <a:gd name="connsiteX12" fmla="*/ 8 w 1143639"/>
              <a:gd name="connsiteY12" fmla="*/ 386353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159231 w 936478"/>
              <a:gd name="connsiteY9" fmla="*/ 1108274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42568 w 936478"/>
              <a:gd name="connsiteY9" fmla="*/ 924838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42568 w 936478"/>
              <a:gd name="connsiteY9" fmla="*/ 924838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76460 w 936478"/>
              <a:gd name="connsiteY9" fmla="*/ 844670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961946"/>
              <a:gd name="connsiteX1" fmla="*/ 157678 w 936478"/>
              <a:gd name="connsiteY1" fmla="*/ 408099 h 961946"/>
              <a:gd name="connsiteX2" fmla="*/ 171657 w 936478"/>
              <a:gd name="connsiteY2" fmla="*/ 0 h 961946"/>
              <a:gd name="connsiteX3" fmla="*/ 516618 w 936478"/>
              <a:gd name="connsiteY3" fmla="*/ 2441 h 961946"/>
              <a:gd name="connsiteX4" fmla="*/ 514621 w 936478"/>
              <a:gd name="connsiteY4" fmla="*/ 397670 h 961946"/>
              <a:gd name="connsiteX5" fmla="*/ 936478 w 936478"/>
              <a:gd name="connsiteY5" fmla="*/ 448486 h 961946"/>
              <a:gd name="connsiteX6" fmla="*/ 900531 w 936478"/>
              <a:gd name="connsiteY6" fmla="*/ 692632 h 961946"/>
              <a:gd name="connsiteX7" fmla="*/ 493318 w 936478"/>
              <a:gd name="connsiteY7" fmla="*/ 703506 h 961946"/>
              <a:gd name="connsiteX8" fmla="*/ 485798 w 936478"/>
              <a:gd name="connsiteY8" fmla="*/ 961946 h 961946"/>
              <a:gd name="connsiteX9" fmla="*/ 276460 w 936478"/>
              <a:gd name="connsiteY9" fmla="*/ 844670 h 961946"/>
              <a:gd name="connsiteX10" fmla="*/ 20553 w 936478"/>
              <a:gd name="connsiteY10" fmla="*/ 854180 h 961946"/>
              <a:gd name="connsiteX11" fmla="*/ 0 w 936478"/>
              <a:gd name="connsiteY11" fmla="*/ 646744 h 961946"/>
              <a:gd name="connsiteX12" fmla="*/ 13809 w 936478"/>
              <a:gd name="connsiteY12" fmla="*/ 356541 h 961946"/>
              <a:gd name="connsiteX0" fmla="*/ 13809 w 936478"/>
              <a:gd name="connsiteY0" fmla="*/ 356541 h 906059"/>
              <a:gd name="connsiteX1" fmla="*/ 157678 w 936478"/>
              <a:gd name="connsiteY1" fmla="*/ 408099 h 906059"/>
              <a:gd name="connsiteX2" fmla="*/ 171657 w 936478"/>
              <a:gd name="connsiteY2" fmla="*/ 0 h 906059"/>
              <a:gd name="connsiteX3" fmla="*/ 516618 w 936478"/>
              <a:gd name="connsiteY3" fmla="*/ 2441 h 906059"/>
              <a:gd name="connsiteX4" fmla="*/ 514621 w 936478"/>
              <a:gd name="connsiteY4" fmla="*/ 397670 h 906059"/>
              <a:gd name="connsiteX5" fmla="*/ 936478 w 936478"/>
              <a:gd name="connsiteY5" fmla="*/ 448486 h 906059"/>
              <a:gd name="connsiteX6" fmla="*/ 900531 w 936478"/>
              <a:gd name="connsiteY6" fmla="*/ 692632 h 906059"/>
              <a:gd name="connsiteX7" fmla="*/ 493318 w 936478"/>
              <a:gd name="connsiteY7" fmla="*/ 703506 h 906059"/>
              <a:gd name="connsiteX8" fmla="*/ 276460 w 936478"/>
              <a:gd name="connsiteY8" fmla="*/ 844670 h 906059"/>
              <a:gd name="connsiteX9" fmla="*/ 20553 w 936478"/>
              <a:gd name="connsiteY9" fmla="*/ 854180 h 906059"/>
              <a:gd name="connsiteX10" fmla="*/ 0 w 936478"/>
              <a:gd name="connsiteY10" fmla="*/ 646744 h 906059"/>
              <a:gd name="connsiteX11" fmla="*/ 13809 w 936478"/>
              <a:gd name="connsiteY11" fmla="*/ 356541 h 906059"/>
              <a:gd name="connsiteX0" fmla="*/ 13809 w 936478"/>
              <a:gd name="connsiteY0" fmla="*/ 356541 h 854659"/>
              <a:gd name="connsiteX1" fmla="*/ 157678 w 936478"/>
              <a:gd name="connsiteY1" fmla="*/ 408099 h 854659"/>
              <a:gd name="connsiteX2" fmla="*/ 171657 w 936478"/>
              <a:gd name="connsiteY2" fmla="*/ 0 h 854659"/>
              <a:gd name="connsiteX3" fmla="*/ 516618 w 936478"/>
              <a:gd name="connsiteY3" fmla="*/ 2441 h 854659"/>
              <a:gd name="connsiteX4" fmla="*/ 514621 w 936478"/>
              <a:gd name="connsiteY4" fmla="*/ 397670 h 854659"/>
              <a:gd name="connsiteX5" fmla="*/ 936478 w 936478"/>
              <a:gd name="connsiteY5" fmla="*/ 448486 h 854659"/>
              <a:gd name="connsiteX6" fmla="*/ 900531 w 936478"/>
              <a:gd name="connsiteY6" fmla="*/ 692632 h 854659"/>
              <a:gd name="connsiteX7" fmla="*/ 493318 w 936478"/>
              <a:gd name="connsiteY7" fmla="*/ 703506 h 854659"/>
              <a:gd name="connsiteX8" fmla="*/ 20553 w 936478"/>
              <a:gd name="connsiteY8" fmla="*/ 854180 h 854659"/>
              <a:gd name="connsiteX9" fmla="*/ 0 w 936478"/>
              <a:gd name="connsiteY9" fmla="*/ 646744 h 854659"/>
              <a:gd name="connsiteX10" fmla="*/ 13809 w 936478"/>
              <a:gd name="connsiteY10" fmla="*/ 356541 h 854659"/>
              <a:gd name="connsiteX0" fmla="*/ 13809 w 936478"/>
              <a:gd name="connsiteY0" fmla="*/ 356541 h 854659"/>
              <a:gd name="connsiteX1" fmla="*/ 171657 w 936478"/>
              <a:gd name="connsiteY1" fmla="*/ 0 h 854659"/>
              <a:gd name="connsiteX2" fmla="*/ 516618 w 936478"/>
              <a:gd name="connsiteY2" fmla="*/ 2441 h 854659"/>
              <a:gd name="connsiteX3" fmla="*/ 514621 w 936478"/>
              <a:gd name="connsiteY3" fmla="*/ 397670 h 854659"/>
              <a:gd name="connsiteX4" fmla="*/ 936478 w 936478"/>
              <a:gd name="connsiteY4" fmla="*/ 448486 h 854659"/>
              <a:gd name="connsiteX5" fmla="*/ 900531 w 936478"/>
              <a:gd name="connsiteY5" fmla="*/ 692632 h 854659"/>
              <a:gd name="connsiteX6" fmla="*/ 493318 w 936478"/>
              <a:gd name="connsiteY6" fmla="*/ 703506 h 854659"/>
              <a:gd name="connsiteX7" fmla="*/ 20553 w 936478"/>
              <a:gd name="connsiteY7" fmla="*/ 854180 h 854659"/>
              <a:gd name="connsiteX8" fmla="*/ 0 w 936478"/>
              <a:gd name="connsiteY8" fmla="*/ 646744 h 854659"/>
              <a:gd name="connsiteX9" fmla="*/ 13809 w 936478"/>
              <a:gd name="connsiteY9" fmla="*/ 356541 h 854659"/>
              <a:gd name="connsiteX0" fmla="*/ 0 w 936478"/>
              <a:gd name="connsiteY0" fmla="*/ 646744 h 854659"/>
              <a:gd name="connsiteX1" fmla="*/ 171657 w 936478"/>
              <a:gd name="connsiteY1" fmla="*/ 0 h 854659"/>
              <a:gd name="connsiteX2" fmla="*/ 516618 w 936478"/>
              <a:gd name="connsiteY2" fmla="*/ 2441 h 854659"/>
              <a:gd name="connsiteX3" fmla="*/ 514621 w 936478"/>
              <a:gd name="connsiteY3" fmla="*/ 397670 h 854659"/>
              <a:gd name="connsiteX4" fmla="*/ 936478 w 936478"/>
              <a:gd name="connsiteY4" fmla="*/ 448486 h 854659"/>
              <a:gd name="connsiteX5" fmla="*/ 900531 w 936478"/>
              <a:gd name="connsiteY5" fmla="*/ 692632 h 854659"/>
              <a:gd name="connsiteX6" fmla="*/ 493318 w 936478"/>
              <a:gd name="connsiteY6" fmla="*/ 703506 h 854659"/>
              <a:gd name="connsiteX7" fmla="*/ 20553 w 936478"/>
              <a:gd name="connsiteY7" fmla="*/ 854180 h 854659"/>
              <a:gd name="connsiteX8" fmla="*/ 0 w 936478"/>
              <a:gd name="connsiteY8" fmla="*/ 646744 h 854659"/>
              <a:gd name="connsiteX0" fmla="*/ 0 w 915925"/>
              <a:gd name="connsiteY0" fmla="*/ 854180 h 854659"/>
              <a:gd name="connsiteX1" fmla="*/ 151104 w 915925"/>
              <a:gd name="connsiteY1" fmla="*/ 0 h 854659"/>
              <a:gd name="connsiteX2" fmla="*/ 496065 w 915925"/>
              <a:gd name="connsiteY2" fmla="*/ 2441 h 854659"/>
              <a:gd name="connsiteX3" fmla="*/ 494068 w 915925"/>
              <a:gd name="connsiteY3" fmla="*/ 397670 h 854659"/>
              <a:gd name="connsiteX4" fmla="*/ 915925 w 915925"/>
              <a:gd name="connsiteY4" fmla="*/ 448486 h 854659"/>
              <a:gd name="connsiteX5" fmla="*/ 879978 w 915925"/>
              <a:gd name="connsiteY5" fmla="*/ 692632 h 854659"/>
              <a:gd name="connsiteX6" fmla="*/ 472765 w 915925"/>
              <a:gd name="connsiteY6" fmla="*/ 703506 h 854659"/>
              <a:gd name="connsiteX7" fmla="*/ 0 w 915925"/>
              <a:gd name="connsiteY7" fmla="*/ 854180 h 854659"/>
              <a:gd name="connsiteX0" fmla="*/ 44474 w 764821"/>
              <a:gd name="connsiteY0" fmla="*/ 700958 h 717027"/>
              <a:gd name="connsiteX1" fmla="*/ 0 w 764821"/>
              <a:gd name="connsiteY1" fmla="*/ 0 h 717027"/>
              <a:gd name="connsiteX2" fmla="*/ 344961 w 764821"/>
              <a:gd name="connsiteY2" fmla="*/ 2441 h 717027"/>
              <a:gd name="connsiteX3" fmla="*/ 342964 w 764821"/>
              <a:gd name="connsiteY3" fmla="*/ 397670 h 717027"/>
              <a:gd name="connsiteX4" fmla="*/ 764821 w 764821"/>
              <a:gd name="connsiteY4" fmla="*/ 448486 h 717027"/>
              <a:gd name="connsiteX5" fmla="*/ 728874 w 764821"/>
              <a:gd name="connsiteY5" fmla="*/ 692632 h 717027"/>
              <a:gd name="connsiteX6" fmla="*/ 321661 w 764821"/>
              <a:gd name="connsiteY6" fmla="*/ 703506 h 717027"/>
              <a:gd name="connsiteX7" fmla="*/ 44474 w 764821"/>
              <a:gd name="connsiteY7" fmla="*/ 700958 h 717027"/>
              <a:gd name="connsiteX0" fmla="*/ 44474 w 764821"/>
              <a:gd name="connsiteY0" fmla="*/ 700958 h 700958"/>
              <a:gd name="connsiteX1" fmla="*/ 0 w 764821"/>
              <a:gd name="connsiteY1" fmla="*/ 0 h 700958"/>
              <a:gd name="connsiteX2" fmla="*/ 344961 w 764821"/>
              <a:gd name="connsiteY2" fmla="*/ 2441 h 700958"/>
              <a:gd name="connsiteX3" fmla="*/ 342964 w 764821"/>
              <a:gd name="connsiteY3" fmla="*/ 397670 h 700958"/>
              <a:gd name="connsiteX4" fmla="*/ 764821 w 764821"/>
              <a:gd name="connsiteY4" fmla="*/ 448486 h 700958"/>
              <a:gd name="connsiteX5" fmla="*/ 728874 w 764821"/>
              <a:gd name="connsiteY5" fmla="*/ 692632 h 700958"/>
              <a:gd name="connsiteX6" fmla="*/ 44474 w 764821"/>
              <a:gd name="connsiteY6" fmla="*/ 700958 h 700958"/>
              <a:gd name="connsiteX0" fmla="*/ 73084 w 764821"/>
              <a:gd name="connsiteY0" fmla="*/ 696258 h 696258"/>
              <a:gd name="connsiteX1" fmla="*/ 0 w 764821"/>
              <a:gd name="connsiteY1" fmla="*/ 0 h 696258"/>
              <a:gd name="connsiteX2" fmla="*/ 344961 w 764821"/>
              <a:gd name="connsiteY2" fmla="*/ 2441 h 696258"/>
              <a:gd name="connsiteX3" fmla="*/ 342964 w 764821"/>
              <a:gd name="connsiteY3" fmla="*/ 397670 h 696258"/>
              <a:gd name="connsiteX4" fmla="*/ 764821 w 764821"/>
              <a:gd name="connsiteY4" fmla="*/ 448486 h 696258"/>
              <a:gd name="connsiteX5" fmla="*/ 728874 w 764821"/>
              <a:gd name="connsiteY5" fmla="*/ 692632 h 696258"/>
              <a:gd name="connsiteX6" fmla="*/ 73084 w 764821"/>
              <a:gd name="connsiteY6" fmla="*/ 696258 h 696258"/>
              <a:gd name="connsiteX0" fmla="*/ 73084 w 867966"/>
              <a:gd name="connsiteY0" fmla="*/ 696258 h 696258"/>
              <a:gd name="connsiteX1" fmla="*/ 0 w 867966"/>
              <a:gd name="connsiteY1" fmla="*/ 0 h 696258"/>
              <a:gd name="connsiteX2" fmla="*/ 344961 w 867966"/>
              <a:gd name="connsiteY2" fmla="*/ 2441 h 696258"/>
              <a:gd name="connsiteX3" fmla="*/ 342964 w 867966"/>
              <a:gd name="connsiteY3" fmla="*/ 397670 h 696258"/>
              <a:gd name="connsiteX4" fmla="*/ 764821 w 867966"/>
              <a:gd name="connsiteY4" fmla="*/ 448486 h 696258"/>
              <a:gd name="connsiteX5" fmla="*/ 867966 w 867966"/>
              <a:gd name="connsiteY5" fmla="*/ 673026 h 696258"/>
              <a:gd name="connsiteX6" fmla="*/ 73084 w 867966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344961 w 887187"/>
              <a:gd name="connsiteY2" fmla="*/ 2441 h 696258"/>
              <a:gd name="connsiteX3" fmla="*/ 342964 w 887187"/>
              <a:gd name="connsiteY3" fmla="*/ 397670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344961 w 887187"/>
              <a:gd name="connsiteY2" fmla="*/ 2441 h 696258"/>
              <a:gd name="connsiteX3" fmla="*/ 287797 w 887187"/>
              <a:gd name="connsiteY3" fmla="*/ 459711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259423 w 887187"/>
              <a:gd name="connsiteY2" fmla="*/ 24062 h 696258"/>
              <a:gd name="connsiteX3" fmla="*/ 287797 w 887187"/>
              <a:gd name="connsiteY3" fmla="*/ 459711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8361"/>
              <a:gd name="connsiteY0" fmla="*/ 696258 h 696258"/>
              <a:gd name="connsiteX1" fmla="*/ 0 w 888361"/>
              <a:gd name="connsiteY1" fmla="*/ 0 h 696258"/>
              <a:gd name="connsiteX2" fmla="*/ 259423 w 888361"/>
              <a:gd name="connsiteY2" fmla="*/ 24062 h 696258"/>
              <a:gd name="connsiteX3" fmla="*/ 287797 w 888361"/>
              <a:gd name="connsiteY3" fmla="*/ 459711 h 696258"/>
              <a:gd name="connsiteX4" fmla="*/ 888361 w 888361"/>
              <a:gd name="connsiteY4" fmla="*/ 451977 h 696258"/>
              <a:gd name="connsiteX5" fmla="*/ 867966 w 888361"/>
              <a:gd name="connsiteY5" fmla="*/ 673026 h 696258"/>
              <a:gd name="connsiteX6" fmla="*/ 73084 w 888361"/>
              <a:gd name="connsiteY6" fmla="*/ 696258 h 696258"/>
              <a:gd name="connsiteX0" fmla="*/ 73084 w 888361"/>
              <a:gd name="connsiteY0" fmla="*/ 704157 h 704157"/>
              <a:gd name="connsiteX1" fmla="*/ 0 w 888361"/>
              <a:gd name="connsiteY1" fmla="*/ 7899 h 704157"/>
              <a:gd name="connsiteX2" fmla="*/ 315763 w 888361"/>
              <a:gd name="connsiteY2" fmla="*/ 0 h 704157"/>
              <a:gd name="connsiteX3" fmla="*/ 287797 w 888361"/>
              <a:gd name="connsiteY3" fmla="*/ 467610 h 704157"/>
              <a:gd name="connsiteX4" fmla="*/ 888361 w 888361"/>
              <a:gd name="connsiteY4" fmla="*/ 459876 h 704157"/>
              <a:gd name="connsiteX5" fmla="*/ 867966 w 888361"/>
              <a:gd name="connsiteY5" fmla="*/ 680925 h 704157"/>
              <a:gd name="connsiteX6" fmla="*/ 73084 w 888361"/>
              <a:gd name="connsiteY6" fmla="*/ 704157 h 704157"/>
              <a:gd name="connsiteX0" fmla="*/ 4272 w 819549"/>
              <a:gd name="connsiteY0" fmla="*/ 724862 h 724862"/>
              <a:gd name="connsiteX1" fmla="*/ 0 w 819549"/>
              <a:gd name="connsiteY1" fmla="*/ 0 h 724862"/>
              <a:gd name="connsiteX2" fmla="*/ 246951 w 819549"/>
              <a:gd name="connsiteY2" fmla="*/ 20705 h 724862"/>
              <a:gd name="connsiteX3" fmla="*/ 218985 w 819549"/>
              <a:gd name="connsiteY3" fmla="*/ 488315 h 724862"/>
              <a:gd name="connsiteX4" fmla="*/ 819549 w 819549"/>
              <a:gd name="connsiteY4" fmla="*/ 480581 h 724862"/>
              <a:gd name="connsiteX5" fmla="*/ 799154 w 819549"/>
              <a:gd name="connsiteY5" fmla="*/ 701630 h 724862"/>
              <a:gd name="connsiteX6" fmla="*/ 4272 w 819549"/>
              <a:gd name="connsiteY6" fmla="*/ 724862 h 724862"/>
              <a:gd name="connsiteX0" fmla="*/ 4272 w 819549"/>
              <a:gd name="connsiteY0" fmla="*/ 724862 h 724862"/>
              <a:gd name="connsiteX1" fmla="*/ 0 w 819549"/>
              <a:gd name="connsiteY1" fmla="*/ 0 h 724862"/>
              <a:gd name="connsiteX2" fmla="*/ 246951 w 819549"/>
              <a:gd name="connsiteY2" fmla="*/ 20705 h 724862"/>
              <a:gd name="connsiteX3" fmla="*/ 248770 w 819549"/>
              <a:gd name="connsiteY3" fmla="*/ 513696 h 724862"/>
              <a:gd name="connsiteX4" fmla="*/ 819549 w 819549"/>
              <a:gd name="connsiteY4" fmla="*/ 480581 h 724862"/>
              <a:gd name="connsiteX5" fmla="*/ 799154 w 819549"/>
              <a:gd name="connsiteY5" fmla="*/ 701630 h 724862"/>
              <a:gd name="connsiteX6" fmla="*/ 4272 w 819549"/>
              <a:gd name="connsiteY6" fmla="*/ 724862 h 724862"/>
              <a:gd name="connsiteX0" fmla="*/ 4272 w 916091"/>
              <a:gd name="connsiteY0" fmla="*/ 724862 h 724862"/>
              <a:gd name="connsiteX1" fmla="*/ 0 w 916091"/>
              <a:gd name="connsiteY1" fmla="*/ 0 h 724862"/>
              <a:gd name="connsiteX2" fmla="*/ 246951 w 916091"/>
              <a:gd name="connsiteY2" fmla="*/ 20705 h 724862"/>
              <a:gd name="connsiteX3" fmla="*/ 248770 w 916091"/>
              <a:gd name="connsiteY3" fmla="*/ 513696 h 724862"/>
              <a:gd name="connsiteX4" fmla="*/ 916091 w 916091"/>
              <a:gd name="connsiteY4" fmla="*/ 424717 h 724862"/>
              <a:gd name="connsiteX5" fmla="*/ 799154 w 916091"/>
              <a:gd name="connsiteY5" fmla="*/ 701630 h 724862"/>
              <a:gd name="connsiteX6" fmla="*/ 4272 w 916091"/>
              <a:gd name="connsiteY6" fmla="*/ 724862 h 724862"/>
              <a:gd name="connsiteX0" fmla="*/ 4272 w 953504"/>
              <a:gd name="connsiteY0" fmla="*/ 724862 h 724862"/>
              <a:gd name="connsiteX1" fmla="*/ 0 w 953504"/>
              <a:gd name="connsiteY1" fmla="*/ 0 h 724862"/>
              <a:gd name="connsiteX2" fmla="*/ 246951 w 953504"/>
              <a:gd name="connsiteY2" fmla="*/ 20705 h 724862"/>
              <a:gd name="connsiteX3" fmla="*/ 248770 w 953504"/>
              <a:gd name="connsiteY3" fmla="*/ 513696 h 724862"/>
              <a:gd name="connsiteX4" fmla="*/ 916091 w 953504"/>
              <a:gd name="connsiteY4" fmla="*/ 424717 h 724862"/>
              <a:gd name="connsiteX5" fmla="*/ 953504 w 953504"/>
              <a:gd name="connsiteY5" fmla="*/ 651406 h 724862"/>
              <a:gd name="connsiteX6" fmla="*/ 4272 w 953504"/>
              <a:gd name="connsiteY6" fmla="*/ 724862 h 724862"/>
              <a:gd name="connsiteX0" fmla="*/ 55332 w 953504"/>
              <a:gd name="connsiteY0" fmla="*/ 768371 h 768371"/>
              <a:gd name="connsiteX1" fmla="*/ 0 w 953504"/>
              <a:gd name="connsiteY1" fmla="*/ 0 h 768371"/>
              <a:gd name="connsiteX2" fmla="*/ 246951 w 953504"/>
              <a:gd name="connsiteY2" fmla="*/ 20705 h 768371"/>
              <a:gd name="connsiteX3" fmla="*/ 248770 w 953504"/>
              <a:gd name="connsiteY3" fmla="*/ 513696 h 768371"/>
              <a:gd name="connsiteX4" fmla="*/ 916091 w 953504"/>
              <a:gd name="connsiteY4" fmla="*/ 424717 h 768371"/>
              <a:gd name="connsiteX5" fmla="*/ 953504 w 953504"/>
              <a:gd name="connsiteY5" fmla="*/ 651406 h 768371"/>
              <a:gd name="connsiteX6" fmla="*/ 55332 w 953504"/>
              <a:gd name="connsiteY6" fmla="*/ 768371 h 768371"/>
              <a:gd name="connsiteX0" fmla="*/ 55332 w 953504"/>
              <a:gd name="connsiteY0" fmla="*/ 768371 h 768371"/>
              <a:gd name="connsiteX1" fmla="*/ 0 w 953504"/>
              <a:gd name="connsiteY1" fmla="*/ 0 h 768371"/>
              <a:gd name="connsiteX2" fmla="*/ 246951 w 953504"/>
              <a:gd name="connsiteY2" fmla="*/ 20705 h 768371"/>
              <a:gd name="connsiteX3" fmla="*/ 281342 w 953504"/>
              <a:gd name="connsiteY3" fmla="*/ 505102 h 768371"/>
              <a:gd name="connsiteX4" fmla="*/ 916091 w 953504"/>
              <a:gd name="connsiteY4" fmla="*/ 424717 h 768371"/>
              <a:gd name="connsiteX5" fmla="*/ 953504 w 953504"/>
              <a:gd name="connsiteY5" fmla="*/ 651406 h 768371"/>
              <a:gd name="connsiteX6" fmla="*/ 55332 w 953504"/>
              <a:gd name="connsiteY6" fmla="*/ 768371 h 7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504" h="768371">
                <a:moveTo>
                  <a:pt x="55332" y="768371"/>
                </a:moveTo>
                <a:lnTo>
                  <a:pt x="0" y="0"/>
                </a:lnTo>
                <a:lnTo>
                  <a:pt x="246951" y="20705"/>
                </a:lnTo>
                <a:cubicBezTo>
                  <a:pt x="246285" y="152448"/>
                  <a:pt x="282008" y="373359"/>
                  <a:pt x="281342" y="505102"/>
                </a:cubicBezTo>
                <a:lnTo>
                  <a:pt x="916091" y="424717"/>
                </a:lnTo>
                <a:lnTo>
                  <a:pt x="953504" y="651406"/>
                </a:lnTo>
                <a:lnTo>
                  <a:pt x="55332" y="76837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148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7560" y="2883535"/>
            <a:ext cx="5827840" cy="139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/>
              <a:t>JustWorks</a:t>
            </a:r>
            <a:r>
              <a:rPr lang="en-US" sz="8000" baseline="30000" dirty="0" err="1"/>
              <a:t>TM</a:t>
            </a:r>
            <a:endParaRPr lang="bg-BG" sz="8000" baseline="30000" dirty="0"/>
          </a:p>
        </p:txBody>
      </p:sp>
    </p:spTree>
    <p:extLst>
      <p:ext uri="{BB962C8B-B14F-4D97-AF65-F5344CB8AC3E}">
        <p14:creationId xmlns:p14="http://schemas.microsoft.com/office/powerpoint/2010/main" val="234214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мен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2072373"/>
            <a:ext cx="5087854" cy="4195481"/>
          </a:xfrm>
        </p:spPr>
        <p:txBody>
          <a:bodyPr/>
          <a:lstStyle/>
          <a:p>
            <a:r>
              <a:rPr lang="en-US" dirty="0"/>
              <a:t>10 </a:t>
            </a:r>
            <a:r>
              <a:rPr lang="bg-BG" dirty="0"/>
              <a:t>години опит с </a:t>
            </a:r>
            <a:r>
              <a:rPr lang="en-US" dirty="0"/>
              <a:t>.NET</a:t>
            </a:r>
          </a:p>
          <a:p>
            <a:r>
              <a:rPr lang="en-US" dirty="0"/>
              <a:t>5</a:t>
            </a:r>
            <a:r>
              <a:rPr lang="bg-BG" dirty="0"/>
              <a:t> годишен ежедневен опит с </a:t>
            </a:r>
            <a:r>
              <a:rPr lang="en-US" dirty="0" err="1"/>
              <a:t>RavenDB</a:t>
            </a:r>
            <a:r>
              <a:rPr lang="bg-BG" dirty="0"/>
              <a:t> в софтуера </a:t>
            </a:r>
            <a:r>
              <a:rPr lang="en-US" dirty="0"/>
              <a:t>bilidpm.com</a:t>
            </a:r>
            <a:endParaRPr lang="bg-BG" dirty="0"/>
          </a:p>
          <a:p>
            <a:r>
              <a:rPr lang="bg-BG" dirty="0"/>
              <a:t>Няколко решения използващи </a:t>
            </a:r>
            <a:r>
              <a:rPr lang="en-US" dirty="0" err="1"/>
              <a:t>RavenDB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endParaRPr lang="bg-BG" dirty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90" y="1853248"/>
            <a:ext cx="2554144" cy="3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  <a:r>
              <a:rPr lang="en-US" sz="2800" dirty="0"/>
              <a:t> – </a:t>
            </a:r>
            <a:r>
              <a:rPr lang="bg-BG" sz="2800" dirty="0"/>
              <a:t>Просто </a:t>
            </a:r>
            <a:r>
              <a:rPr lang="en-US" sz="2800" dirty="0"/>
              <a:t>API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232" y="2629245"/>
            <a:ext cx="5038344" cy="2182241"/>
          </a:xfrm>
        </p:spPr>
        <p:txBody>
          <a:bodyPr>
            <a:normAutofit/>
          </a:bodyPr>
          <a:lstStyle/>
          <a:p>
            <a:r>
              <a:rPr lang="bg-BG" sz="3200" dirty="0"/>
              <a:t>Един</a:t>
            </a:r>
            <a:r>
              <a:rPr lang="en-US" sz="3200" dirty="0"/>
              <a:t> Factory </a:t>
            </a:r>
            <a:r>
              <a:rPr lang="bg-BG" sz="3200" dirty="0"/>
              <a:t>Обект</a:t>
            </a:r>
          </a:p>
          <a:p>
            <a:r>
              <a:rPr lang="en-US" sz="3200" dirty="0"/>
              <a:t>Unit of Work</a:t>
            </a:r>
          </a:p>
          <a:p>
            <a:r>
              <a:rPr lang="en-US" sz="3200" dirty="0"/>
              <a:t>LINQ Syntax</a:t>
            </a:r>
            <a:endParaRPr lang="bg-BG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23" y="1853248"/>
            <a:ext cx="5877745" cy="3381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23" y="5353350"/>
            <a:ext cx="576342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1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0864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  <a:r>
              <a:rPr lang="en-US" sz="2800" dirty="0"/>
              <a:t> –  </a:t>
            </a:r>
            <a:r>
              <a:rPr lang="bg-BG" sz="2800" dirty="0"/>
              <a:t>Лесно създаване на индекс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232" y="1729742"/>
            <a:ext cx="3193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/>
              <a:t>Автоматично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9664" y="1723582"/>
            <a:ext cx="148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/>
              <a:t>Ръчно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29" r="25654"/>
          <a:stretch/>
        </p:blipFill>
        <p:spPr>
          <a:xfrm>
            <a:off x="624775" y="2893614"/>
            <a:ext cx="4284000" cy="1162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22" y="2733514"/>
            <a:ext cx="545858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0864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  <a:r>
              <a:rPr lang="en-US" sz="2800" dirty="0"/>
              <a:t> –  </a:t>
            </a:r>
            <a:r>
              <a:rPr lang="bg-BG" sz="2800" dirty="0"/>
              <a:t>Гъвкави </a:t>
            </a:r>
            <a:r>
              <a:rPr lang="en-US" sz="2800" dirty="0"/>
              <a:t>Query </a:t>
            </a:r>
            <a:r>
              <a:rPr lang="bg-BG" sz="2800" dirty="0"/>
              <a:t>Механизми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7974" y="1630682"/>
            <a:ext cx="533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Map-Reduce ~ Group</a:t>
            </a:r>
            <a:endParaRPr lang="bg-BG" sz="3600" dirty="0"/>
          </a:p>
        </p:txBody>
      </p:sp>
      <p:sp>
        <p:nvSpPr>
          <p:cNvPr id="7" name="Rectangle 6"/>
          <p:cNvSpPr/>
          <p:nvPr/>
        </p:nvSpPr>
        <p:spPr>
          <a:xfrm>
            <a:off x="646111" y="1629380"/>
            <a:ext cx="494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Multi-Map ~ Join</a:t>
            </a:r>
            <a:endParaRPr lang="bg-BG" sz="3600" dirty="0"/>
          </a:p>
        </p:txBody>
      </p:sp>
      <p:sp>
        <p:nvSpPr>
          <p:cNvPr id="9" name="Rectangle 8"/>
          <p:cNvSpPr/>
          <p:nvPr/>
        </p:nvSpPr>
        <p:spPr>
          <a:xfrm>
            <a:off x="978365" y="5224637"/>
            <a:ext cx="4370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Multi-Map-Reduce</a:t>
            </a:r>
            <a:endParaRPr lang="bg-BG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19" r="1079"/>
          <a:stretch/>
        </p:blipFill>
        <p:spPr>
          <a:xfrm>
            <a:off x="6567973" y="2354766"/>
            <a:ext cx="5330377" cy="4240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1" y="2354766"/>
            <a:ext cx="609685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0864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  <a:r>
              <a:rPr lang="en-US" sz="2800" dirty="0"/>
              <a:t> –  Sharding, Replication, Clustering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6952493" y="1630682"/>
            <a:ext cx="4823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Replication</a:t>
            </a:r>
            <a:endParaRPr lang="bg-BG" sz="3600" dirty="0"/>
          </a:p>
        </p:txBody>
      </p:sp>
      <p:sp>
        <p:nvSpPr>
          <p:cNvPr id="7" name="Rectangle 6"/>
          <p:cNvSpPr/>
          <p:nvPr/>
        </p:nvSpPr>
        <p:spPr>
          <a:xfrm>
            <a:off x="646111" y="1629380"/>
            <a:ext cx="494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Sharding</a:t>
            </a:r>
            <a:endParaRPr lang="bg-BG" sz="3600" dirty="0"/>
          </a:p>
        </p:txBody>
      </p:sp>
      <p:sp>
        <p:nvSpPr>
          <p:cNvPr id="9" name="Rectangle 8"/>
          <p:cNvSpPr/>
          <p:nvPr/>
        </p:nvSpPr>
        <p:spPr>
          <a:xfrm>
            <a:off x="1502473" y="5224636"/>
            <a:ext cx="3703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Clustering - Raft</a:t>
            </a:r>
            <a:endParaRPr lang="bg-BG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54661"/>
            <a:ext cx="6081287" cy="259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07" y="2454661"/>
            <a:ext cx="4797094" cy="37565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6337" y="5888063"/>
            <a:ext cx="4275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Replication to SQL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0674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94318" cy="1270864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Предимства</a:t>
            </a:r>
            <a:r>
              <a:rPr lang="en-US" sz="2800" dirty="0"/>
              <a:t> –  </a:t>
            </a:r>
            <a:r>
              <a:rPr lang="bg-BG" sz="2800" dirty="0"/>
              <a:t>Модерен </a:t>
            </a:r>
            <a:r>
              <a:rPr lang="en-US" sz="2800" dirty="0"/>
              <a:t>Tooling, </a:t>
            </a:r>
            <a:r>
              <a:rPr lang="bg-BG" sz="2800" dirty="0"/>
              <a:t>Лесна администрация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1829943"/>
            <a:ext cx="9236927" cy="48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0864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Недостатъци</a:t>
            </a:r>
            <a:r>
              <a:rPr lang="en-US" sz="2800" dirty="0"/>
              <a:t> – </a:t>
            </a:r>
            <a:r>
              <a:rPr lang="bg-BG" sz="2800" dirty="0"/>
              <a:t>Различна парадигма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8214" y="2511977"/>
            <a:ext cx="10314878" cy="576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Learning Curve </a:t>
            </a:r>
            <a:r>
              <a:rPr lang="bg-BG" sz="4000" dirty="0"/>
              <a:t>и липса на </a:t>
            </a:r>
            <a:r>
              <a:rPr lang="en-US" sz="4000" dirty="0"/>
              <a:t>Know How</a:t>
            </a:r>
            <a:endParaRPr lang="bg-BG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14960" y="4125186"/>
            <a:ext cx="7181386" cy="576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4000" dirty="0"/>
              <a:t>Пречупване на мисленето</a:t>
            </a:r>
          </a:p>
        </p:txBody>
      </p:sp>
    </p:spTree>
    <p:extLst>
      <p:ext uri="{BB962C8B-B14F-4D97-AF65-F5344CB8AC3E}">
        <p14:creationId xmlns:p14="http://schemas.microsoft.com/office/powerpoint/2010/main" val="226311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0864"/>
          </a:xfrm>
        </p:spPr>
        <p:txBody>
          <a:bodyPr/>
          <a:lstStyle/>
          <a:p>
            <a:r>
              <a:rPr lang="en-US" dirty="0" err="1"/>
              <a:t>RavenDB</a:t>
            </a:r>
            <a:br>
              <a:rPr lang="en-US" dirty="0"/>
            </a:br>
            <a:r>
              <a:rPr lang="bg-BG" sz="2800" dirty="0"/>
              <a:t>Личен опит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8214" y="1884557"/>
            <a:ext cx="10314878" cy="4003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4000" dirty="0"/>
              <a:t>Много лесна и удобна за работа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sz="4000" dirty="0"/>
              <a:t>Прехвърляне на данните между</a:t>
            </a:r>
            <a:r>
              <a:rPr lang="en-US" sz="4000" dirty="0"/>
              <a:t> production / test /dev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Cloud Hosting </a:t>
            </a:r>
            <a:r>
              <a:rPr lang="bg-BG" sz="4000" dirty="0"/>
              <a:t>в </a:t>
            </a:r>
            <a:r>
              <a:rPr lang="en-US" sz="4000" dirty="0"/>
              <a:t>Windows Azure </a:t>
            </a:r>
            <a:r>
              <a:rPr lang="bg-BG" sz="4000" dirty="0"/>
              <a:t>и </a:t>
            </a:r>
            <a:r>
              <a:rPr lang="en-US" sz="4000" dirty="0"/>
              <a:t>Amazon AWS</a:t>
            </a:r>
            <a:endParaRPr lang="bg-BG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bg-BG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8214" y="3442385"/>
            <a:ext cx="9567747" cy="69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07272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8990" y="4543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bg-BG" dirty="0"/>
              <a:t>Благодаря ви за вниманието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bg-BG" dirty="0">
                <a:sym typeface="Wingdings" panose="05000000000000000000" pitchFamily="2" charset="2"/>
              </a:rPr>
              <a:t> Въпроси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748989" y="1914835"/>
            <a:ext cx="6799729" cy="4351338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https://medium.com/@aapostolov</a:t>
            </a:r>
            <a:r>
              <a:rPr lang="en-US" sz="2800" dirty="0"/>
              <a:t> </a:t>
            </a:r>
          </a:p>
          <a:p>
            <a:r>
              <a:rPr lang="en-US" sz="2800" dirty="0"/>
              <a:t>Twitter - </a:t>
            </a:r>
            <a:r>
              <a:rPr lang="en-US" sz="2800" dirty="0">
                <a:hlinkClick r:id="rId3"/>
              </a:rPr>
              <a:t>@</a:t>
            </a:r>
            <a:r>
              <a:rPr lang="en-US" sz="2800" dirty="0" err="1">
                <a:hlinkClick r:id="rId3"/>
              </a:rPr>
              <a:t>asapostolov</a:t>
            </a:r>
            <a:endParaRPr lang="en-US" sz="2800" dirty="0"/>
          </a:p>
          <a:p>
            <a:r>
              <a:rPr lang="en-US" sz="2800" dirty="0"/>
              <a:t>FB - /</a:t>
            </a:r>
            <a:r>
              <a:rPr lang="en-US" sz="2800" dirty="0" err="1"/>
              <a:t>apostol.s.apostolov</a:t>
            </a:r>
            <a:endParaRPr lang="bg-BG" sz="2800" dirty="0"/>
          </a:p>
          <a:p>
            <a:r>
              <a:rPr lang="en-US" sz="2800" dirty="0"/>
              <a:t>apostolov87 [at] gmail.com</a:t>
            </a:r>
          </a:p>
          <a:p>
            <a:endParaRPr lang="en-US" sz="2800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3" y="1914835"/>
            <a:ext cx="3147547" cy="4200525"/>
          </a:xfrm>
        </p:spPr>
      </p:pic>
    </p:spTree>
    <p:extLst>
      <p:ext uri="{BB962C8B-B14F-4D97-AF65-F5344CB8AC3E}">
        <p14:creationId xmlns:p14="http://schemas.microsoft.com/office/powerpoint/2010/main" val="64440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Кратка история на </a:t>
            </a:r>
            <a:r>
              <a:rPr lang="en-US" dirty="0"/>
              <a:t>SQL</a:t>
            </a:r>
            <a:br>
              <a:rPr lang="en-US" dirty="0"/>
            </a:br>
            <a:r>
              <a:rPr lang="bg-BG" dirty="0"/>
              <a:t>Или защо ви говоря за </a:t>
            </a:r>
            <a:r>
              <a:rPr lang="en-US" dirty="0"/>
              <a:t>NoSQL?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259" y="1956202"/>
            <a:ext cx="4734780" cy="4195481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възниква в средата на 80-те</a:t>
            </a:r>
            <a:endParaRPr lang="en-US" dirty="0"/>
          </a:p>
          <a:p>
            <a:r>
              <a:rPr lang="bg-BG" dirty="0"/>
              <a:t>Висока цена на хард дисковото пространство</a:t>
            </a:r>
          </a:p>
          <a:p>
            <a:r>
              <a:rPr lang="bg-BG" dirty="0"/>
              <a:t>Нормализация на данните</a:t>
            </a:r>
          </a:p>
          <a:p>
            <a:r>
              <a:rPr lang="bg-BG" dirty="0"/>
              <a:t>Стандарт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3" y="2052918"/>
            <a:ext cx="6172069" cy="36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Кратка история на </a:t>
            </a:r>
            <a:r>
              <a:rPr lang="en-US" dirty="0"/>
              <a:t>SQL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then vs now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7" y="2053271"/>
            <a:ext cx="5372100" cy="402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46" y="2099884"/>
            <a:ext cx="5461918" cy="39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9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7976" y="2316687"/>
            <a:ext cx="9268319" cy="2650968"/>
          </a:xfrm>
        </p:spPr>
        <p:txBody>
          <a:bodyPr/>
          <a:lstStyle/>
          <a:p>
            <a:pPr algn="ctr"/>
            <a:r>
              <a:rPr lang="en-US" sz="8000" dirty="0"/>
              <a:t>The whole world is not relational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211436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428"/>
          </a:xfrm>
        </p:spPr>
        <p:txBody>
          <a:bodyPr/>
          <a:lstStyle/>
          <a:p>
            <a:r>
              <a:rPr lang="en-US" dirty="0"/>
              <a:t>DDD </a:t>
            </a:r>
            <a:r>
              <a:rPr lang="bg-BG" dirty="0"/>
              <a:t>и несъответствие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03" y="1551111"/>
            <a:ext cx="4314740" cy="4949043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 rot="19022733">
            <a:off x="5294405" y="2979255"/>
            <a:ext cx="1549983" cy="1770475"/>
          </a:xfrm>
          <a:custGeom>
            <a:avLst/>
            <a:gdLst>
              <a:gd name="connsiteX0" fmla="*/ 0 w 1141411"/>
              <a:gd name="connsiteY0" fmla="*/ 276958 h 1107831"/>
              <a:gd name="connsiteX1" fmla="*/ 276958 w 1141411"/>
              <a:gd name="connsiteY1" fmla="*/ 276958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688488 w 1141411"/>
              <a:gd name="connsiteY4" fmla="*/ 401442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864453 w 1141411"/>
              <a:gd name="connsiteY3" fmla="*/ 22856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739303 w 1141411"/>
              <a:gd name="connsiteY3" fmla="*/ 2441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41411 w 1159163"/>
              <a:gd name="connsiteY6" fmla="*/ 853729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772587 w 1159163"/>
              <a:gd name="connsiteY7" fmla="*/ 720148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276958 w 1159163"/>
              <a:gd name="connsiteY10" fmla="*/ 853729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381916 w 1159163"/>
              <a:gd name="connsiteY9" fmla="*/ 1108274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24030"/>
              <a:gd name="connsiteX1" fmla="*/ 399224 w 1159163"/>
              <a:gd name="connsiteY1" fmla="*/ 413647 h 1124030"/>
              <a:gd name="connsiteX2" fmla="*/ 394342 w 1159163"/>
              <a:gd name="connsiteY2" fmla="*/ 0 h 1124030"/>
              <a:gd name="connsiteX3" fmla="*/ 739303 w 1159163"/>
              <a:gd name="connsiteY3" fmla="*/ 2441 h 1124030"/>
              <a:gd name="connsiteX4" fmla="*/ 688488 w 1159163"/>
              <a:gd name="connsiteY4" fmla="*/ 424298 h 1124030"/>
              <a:gd name="connsiteX5" fmla="*/ 1159163 w 1159163"/>
              <a:gd name="connsiteY5" fmla="*/ 448486 h 1124030"/>
              <a:gd name="connsiteX6" fmla="*/ 1123216 w 1159163"/>
              <a:gd name="connsiteY6" fmla="*/ 692632 h 1124030"/>
              <a:gd name="connsiteX7" fmla="*/ 696698 w 1159163"/>
              <a:gd name="connsiteY7" fmla="*/ 685532 h 1124030"/>
              <a:gd name="connsiteX8" fmla="*/ 702468 w 1159163"/>
              <a:gd name="connsiteY8" fmla="*/ 1124030 h 1124030"/>
              <a:gd name="connsiteX9" fmla="*/ 381916 w 1159163"/>
              <a:gd name="connsiteY9" fmla="*/ 1108274 h 1124030"/>
              <a:gd name="connsiteX10" fmla="*/ 408321 w 1159163"/>
              <a:gd name="connsiteY10" fmla="*/ 699731 h 1124030"/>
              <a:gd name="connsiteX11" fmla="*/ 0 w 1159163"/>
              <a:gd name="connsiteY11" fmla="*/ 853729 h 1124030"/>
              <a:gd name="connsiteX12" fmla="*/ 0 w 1159163"/>
              <a:gd name="connsiteY12" fmla="*/ 299814 h 1124030"/>
              <a:gd name="connsiteX0" fmla="*/ 4439 w 1163602"/>
              <a:gd name="connsiteY0" fmla="*/ 299814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4439 w 1163602"/>
              <a:gd name="connsiteY12" fmla="*/ 299814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3602" h="1124030">
                <a:moveTo>
                  <a:pt x="19971" y="386353"/>
                </a:moveTo>
                <a:lnTo>
                  <a:pt x="384802" y="408099"/>
                </a:lnTo>
                <a:cubicBezTo>
                  <a:pt x="383175" y="270217"/>
                  <a:pt x="400408" y="137882"/>
                  <a:pt x="398781" y="0"/>
                </a:cubicBezTo>
                <a:lnTo>
                  <a:pt x="743742" y="2441"/>
                </a:lnTo>
                <a:cubicBezTo>
                  <a:pt x="743076" y="134184"/>
                  <a:pt x="742411" y="265927"/>
                  <a:pt x="741745" y="397670"/>
                </a:cubicBezTo>
                <a:lnTo>
                  <a:pt x="1163602" y="448486"/>
                </a:lnTo>
                <a:lnTo>
                  <a:pt x="1127655" y="692632"/>
                </a:lnTo>
                <a:lnTo>
                  <a:pt x="720442" y="703506"/>
                </a:lnTo>
                <a:cubicBezTo>
                  <a:pt x="722365" y="849672"/>
                  <a:pt x="704984" y="977864"/>
                  <a:pt x="706907" y="1124030"/>
                </a:cubicBezTo>
                <a:lnTo>
                  <a:pt x="386355" y="1108274"/>
                </a:lnTo>
                <a:cubicBezTo>
                  <a:pt x="385319" y="986960"/>
                  <a:pt x="384284" y="865647"/>
                  <a:pt x="383248" y="744333"/>
                </a:cubicBezTo>
                <a:lnTo>
                  <a:pt x="0" y="729466"/>
                </a:lnTo>
                <a:cubicBezTo>
                  <a:pt x="1480" y="586249"/>
                  <a:pt x="18491" y="529570"/>
                  <a:pt x="19971" y="38635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27" y="1433146"/>
            <a:ext cx="3350763" cy="50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069"/>
          </a:xfrm>
        </p:spPr>
        <p:txBody>
          <a:bodyPr/>
          <a:lstStyle/>
          <a:p>
            <a:r>
              <a:rPr lang="bg-BG" dirty="0"/>
              <a:t>Несъответствие -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326787"/>
            <a:ext cx="8946541" cy="1711688"/>
          </a:xfrm>
        </p:spPr>
        <p:txBody>
          <a:bodyPr/>
          <a:lstStyle/>
          <a:p>
            <a:r>
              <a:rPr lang="en-US" sz="2800" dirty="0"/>
              <a:t>DTO </a:t>
            </a:r>
            <a:r>
              <a:rPr lang="bg-BG" sz="2800" dirty="0"/>
              <a:t>обекти с множество заявки</a:t>
            </a:r>
          </a:p>
          <a:p>
            <a:r>
              <a:rPr lang="bg-BG" sz="2800" dirty="0"/>
              <a:t>Сложни </a:t>
            </a:r>
            <a:r>
              <a:rPr lang="en-US" sz="2800" dirty="0"/>
              <a:t>join </a:t>
            </a:r>
            <a:r>
              <a:rPr lang="bg-BG" sz="2800" dirty="0"/>
              <a:t>операции</a:t>
            </a:r>
            <a:endParaRPr lang="en-US" sz="2800" dirty="0"/>
          </a:p>
          <a:p>
            <a:r>
              <a:rPr lang="en-US" sz="2800" dirty="0" err="1"/>
              <a:t>PrimaryKey</a:t>
            </a:r>
            <a:r>
              <a:rPr lang="en-US" sz="2800" dirty="0"/>
              <a:t>, </a:t>
            </a:r>
            <a:r>
              <a:rPr lang="en-US" sz="2800" dirty="0" err="1"/>
              <a:t>ForeignKey</a:t>
            </a:r>
            <a:r>
              <a:rPr lang="en-US" sz="2800" dirty="0"/>
              <a:t>, Index</a:t>
            </a:r>
            <a:r>
              <a:rPr lang="bg-BG" sz="2800" dirty="0"/>
              <a:t>-и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3165798"/>
            <a:ext cx="9404723" cy="89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ORM to the rescue?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4007363"/>
            <a:ext cx="8946541" cy="159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NHibernate(Hibernate), </a:t>
            </a:r>
            <a:r>
              <a:rPr lang="en-US" sz="2800" dirty="0" err="1"/>
              <a:t>EntityFramework</a:t>
            </a:r>
            <a:r>
              <a:rPr lang="en-US" sz="2800" dirty="0"/>
              <a:t> etc.</a:t>
            </a:r>
          </a:p>
          <a:p>
            <a:r>
              <a:rPr lang="bg-BG" sz="2800" dirty="0"/>
              <a:t>Сложност при </a:t>
            </a:r>
            <a:r>
              <a:rPr lang="en-US" sz="2800" dirty="0"/>
              <a:t>Mappings</a:t>
            </a:r>
          </a:p>
          <a:p>
            <a:r>
              <a:rPr lang="bg-BG" sz="2800" dirty="0"/>
              <a:t>Сложност при работа с </a:t>
            </a:r>
            <a:r>
              <a:rPr lang="en-US" sz="2800" dirty="0" err="1"/>
              <a:t>LazyLoading</a:t>
            </a:r>
            <a:r>
              <a:rPr lang="en-US" sz="2800" dirty="0"/>
              <a:t>, Fetch/Join, </a:t>
            </a:r>
            <a:r>
              <a:rPr lang="bg-BG" sz="2800" dirty="0"/>
              <a:t>създаването на по-сложни заявки с множество </a:t>
            </a:r>
            <a:r>
              <a:rPr lang="en-US" sz="2800" dirty="0"/>
              <a:t>joins (Criteria) </a:t>
            </a:r>
            <a:r>
              <a:rPr lang="bg-BG" sz="2800" dirty="0"/>
              <a:t>и т.н.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5130" y="5533362"/>
            <a:ext cx="9404723" cy="89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Not really.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66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428"/>
          </a:xfrm>
        </p:spPr>
        <p:txBody>
          <a:bodyPr/>
          <a:lstStyle/>
          <a:p>
            <a:r>
              <a:rPr lang="bg-BG" dirty="0"/>
              <a:t>Друго решение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20" y="1606377"/>
            <a:ext cx="3311793" cy="5008077"/>
          </a:xfrm>
          <a:prstGeom prst="rect">
            <a:avLst/>
          </a:prstGeom>
        </p:spPr>
      </p:pic>
      <p:sp>
        <p:nvSpPr>
          <p:cNvPr id="8" name="Cross 6"/>
          <p:cNvSpPr/>
          <p:nvPr/>
        </p:nvSpPr>
        <p:spPr>
          <a:xfrm rot="19022733">
            <a:off x="5369894" y="2881066"/>
            <a:ext cx="1327390" cy="1196195"/>
          </a:xfrm>
          <a:custGeom>
            <a:avLst/>
            <a:gdLst>
              <a:gd name="connsiteX0" fmla="*/ 0 w 1141411"/>
              <a:gd name="connsiteY0" fmla="*/ 276958 h 1107831"/>
              <a:gd name="connsiteX1" fmla="*/ 276958 w 1141411"/>
              <a:gd name="connsiteY1" fmla="*/ 276958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864453 w 1141411"/>
              <a:gd name="connsiteY4" fmla="*/ 276958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76958 h 1107831"/>
              <a:gd name="connsiteX1" fmla="*/ 399224 w 1141411"/>
              <a:gd name="connsiteY1" fmla="*/ 390791 h 1107831"/>
              <a:gd name="connsiteX2" fmla="*/ 276958 w 1141411"/>
              <a:gd name="connsiteY2" fmla="*/ 0 h 1107831"/>
              <a:gd name="connsiteX3" fmla="*/ 864453 w 1141411"/>
              <a:gd name="connsiteY3" fmla="*/ 0 h 1107831"/>
              <a:gd name="connsiteX4" fmla="*/ 688488 w 1141411"/>
              <a:gd name="connsiteY4" fmla="*/ 401442 h 1107831"/>
              <a:gd name="connsiteX5" fmla="*/ 1141411 w 1141411"/>
              <a:gd name="connsiteY5" fmla="*/ 276958 h 1107831"/>
              <a:gd name="connsiteX6" fmla="*/ 1141411 w 1141411"/>
              <a:gd name="connsiteY6" fmla="*/ 830873 h 1107831"/>
              <a:gd name="connsiteX7" fmla="*/ 864453 w 1141411"/>
              <a:gd name="connsiteY7" fmla="*/ 830873 h 1107831"/>
              <a:gd name="connsiteX8" fmla="*/ 864453 w 1141411"/>
              <a:gd name="connsiteY8" fmla="*/ 1107831 h 1107831"/>
              <a:gd name="connsiteX9" fmla="*/ 276958 w 1141411"/>
              <a:gd name="connsiteY9" fmla="*/ 1107831 h 1107831"/>
              <a:gd name="connsiteX10" fmla="*/ 276958 w 1141411"/>
              <a:gd name="connsiteY10" fmla="*/ 830873 h 1107831"/>
              <a:gd name="connsiteX11" fmla="*/ 0 w 1141411"/>
              <a:gd name="connsiteY11" fmla="*/ 830873 h 1107831"/>
              <a:gd name="connsiteX12" fmla="*/ 0 w 1141411"/>
              <a:gd name="connsiteY12" fmla="*/ 276958 h 1107831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864453 w 1141411"/>
              <a:gd name="connsiteY3" fmla="*/ 22856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41411"/>
              <a:gd name="connsiteY0" fmla="*/ 299814 h 1130687"/>
              <a:gd name="connsiteX1" fmla="*/ 399224 w 1141411"/>
              <a:gd name="connsiteY1" fmla="*/ 413647 h 1130687"/>
              <a:gd name="connsiteX2" fmla="*/ 394342 w 1141411"/>
              <a:gd name="connsiteY2" fmla="*/ 0 h 1130687"/>
              <a:gd name="connsiteX3" fmla="*/ 739303 w 1141411"/>
              <a:gd name="connsiteY3" fmla="*/ 2441 h 1130687"/>
              <a:gd name="connsiteX4" fmla="*/ 688488 w 1141411"/>
              <a:gd name="connsiteY4" fmla="*/ 424298 h 1130687"/>
              <a:gd name="connsiteX5" fmla="*/ 1141411 w 1141411"/>
              <a:gd name="connsiteY5" fmla="*/ 299814 h 1130687"/>
              <a:gd name="connsiteX6" fmla="*/ 1141411 w 1141411"/>
              <a:gd name="connsiteY6" fmla="*/ 853729 h 1130687"/>
              <a:gd name="connsiteX7" fmla="*/ 864453 w 1141411"/>
              <a:gd name="connsiteY7" fmla="*/ 853729 h 1130687"/>
              <a:gd name="connsiteX8" fmla="*/ 864453 w 1141411"/>
              <a:gd name="connsiteY8" fmla="*/ 1130687 h 1130687"/>
              <a:gd name="connsiteX9" fmla="*/ 276958 w 1141411"/>
              <a:gd name="connsiteY9" fmla="*/ 1130687 h 1130687"/>
              <a:gd name="connsiteX10" fmla="*/ 276958 w 1141411"/>
              <a:gd name="connsiteY10" fmla="*/ 853729 h 1130687"/>
              <a:gd name="connsiteX11" fmla="*/ 0 w 1141411"/>
              <a:gd name="connsiteY11" fmla="*/ 853729 h 1130687"/>
              <a:gd name="connsiteX12" fmla="*/ 0 w 1141411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41411 w 1159163"/>
              <a:gd name="connsiteY6" fmla="*/ 853729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864453 w 1159163"/>
              <a:gd name="connsiteY7" fmla="*/ 853729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30687"/>
              <a:gd name="connsiteX1" fmla="*/ 399224 w 1159163"/>
              <a:gd name="connsiteY1" fmla="*/ 413647 h 1130687"/>
              <a:gd name="connsiteX2" fmla="*/ 394342 w 1159163"/>
              <a:gd name="connsiteY2" fmla="*/ 0 h 1130687"/>
              <a:gd name="connsiteX3" fmla="*/ 739303 w 1159163"/>
              <a:gd name="connsiteY3" fmla="*/ 2441 h 1130687"/>
              <a:gd name="connsiteX4" fmla="*/ 688488 w 1159163"/>
              <a:gd name="connsiteY4" fmla="*/ 424298 h 1130687"/>
              <a:gd name="connsiteX5" fmla="*/ 1159163 w 1159163"/>
              <a:gd name="connsiteY5" fmla="*/ 448486 h 1130687"/>
              <a:gd name="connsiteX6" fmla="*/ 1123216 w 1159163"/>
              <a:gd name="connsiteY6" fmla="*/ 692632 h 1130687"/>
              <a:gd name="connsiteX7" fmla="*/ 772587 w 1159163"/>
              <a:gd name="connsiteY7" fmla="*/ 720148 h 1130687"/>
              <a:gd name="connsiteX8" fmla="*/ 864453 w 1159163"/>
              <a:gd name="connsiteY8" fmla="*/ 1130687 h 1130687"/>
              <a:gd name="connsiteX9" fmla="*/ 276958 w 1159163"/>
              <a:gd name="connsiteY9" fmla="*/ 1130687 h 1130687"/>
              <a:gd name="connsiteX10" fmla="*/ 276958 w 1159163"/>
              <a:gd name="connsiteY10" fmla="*/ 853729 h 1130687"/>
              <a:gd name="connsiteX11" fmla="*/ 0 w 1159163"/>
              <a:gd name="connsiteY11" fmla="*/ 853729 h 1130687"/>
              <a:gd name="connsiteX12" fmla="*/ 0 w 1159163"/>
              <a:gd name="connsiteY12" fmla="*/ 299814 h 1130687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276958 w 1159163"/>
              <a:gd name="connsiteY10" fmla="*/ 853729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772587 w 1159163"/>
              <a:gd name="connsiteY7" fmla="*/ 720148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276958 w 1159163"/>
              <a:gd name="connsiteY9" fmla="*/ 1130687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52211"/>
              <a:gd name="connsiteX1" fmla="*/ 399224 w 1159163"/>
              <a:gd name="connsiteY1" fmla="*/ 413647 h 1152211"/>
              <a:gd name="connsiteX2" fmla="*/ 394342 w 1159163"/>
              <a:gd name="connsiteY2" fmla="*/ 0 h 1152211"/>
              <a:gd name="connsiteX3" fmla="*/ 739303 w 1159163"/>
              <a:gd name="connsiteY3" fmla="*/ 2441 h 1152211"/>
              <a:gd name="connsiteX4" fmla="*/ 688488 w 1159163"/>
              <a:gd name="connsiteY4" fmla="*/ 424298 h 1152211"/>
              <a:gd name="connsiteX5" fmla="*/ 1159163 w 1159163"/>
              <a:gd name="connsiteY5" fmla="*/ 448486 h 1152211"/>
              <a:gd name="connsiteX6" fmla="*/ 1123216 w 1159163"/>
              <a:gd name="connsiteY6" fmla="*/ 692632 h 1152211"/>
              <a:gd name="connsiteX7" fmla="*/ 696698 w 1159163"/>
              <a:gd name="connsiteY7" fmla="*/ 685532 h 1152211"/>
              <a:gd name="connsiteX8" fmla="*/ 784347 w 1159163"/>
              <a:gd name="connsiteY8" fmla="*/ 1152211 h 1152211"/>
              <a:gd name="connsiteX9" fmla="*/ 381916 w 1159163"/>
              <a:gd name="connsiteY9" fmla="*/ 1108274 h 1152211"/>
              <a:gd name="connsiteX10" fmla="*/ 408321 w 1159163"/>
              <a:gd name="connsiteY10" fmla="*/ 699731 h 1152211"/>
              <a:gd name="connsiteX11" fmla="*/ 0 w 1159163"/>
              <a:gd name="connsiteY11" fmla="*/ 853729 h 1152211"/>
              <a:gd name="connsiteX12" fmla="*/ 0 w 1159163"/>
              <a:gd name="connsiteY12" fmla="*/ 299814 h 1152211"/>
              <a:gd name="connsiteX0" fmla="*/ 0 w 1159163"/>
              <a:gd name="connsiteY0" fmla="*/ 299814 h 1124030"/>
              <a:gd name="connsiteX1" fmla="*/ 399224 w 1159163"/>
              <a:gd name="connsiteY1" fmla="*/ 413647 h 1124030"/>
              <a:gd name="connsiteX2" fmla="*/ 394342 w 1159163"/>
              <a:gd name="connsiteY2" fmla="*/ 0 h 1124030"/>
              <a:gd name="connsiteX3" fmla="*/ 739303 w 1159163"/>
              <a:gd name="connsiteY3" fmla="*/ 2441 h 1124030"/>
              <a:gd name="connsiteX4" fmla="*/ 688488 w 1159163"/>
              <a:gd name="connsiteY4" fmla="*/ 424298 h 1124030"/>
              <a:gd name="connsiteX5" fmla="*/ 1159163 w 1159163"/>
              <a:gd name="connsiteY5" fmla="*/ 448486 h 1124030"/>
              <a:gd name="connsiteX6" fmla="*/ 1123216 w 1159163"/>
              <a:gd name="connsiteY6" fmla="*/ 692632 h 1124030"/>
              <a:gd name="connsiteX7" fmla="*/ 696698 w 1159163"/>
              <a:gd name="connsiteY7" fmla="*/ 685532 h 1124030"/>
              <a:gd name="connsiteX8" fmla="*/ 702468 w 1159163"/>
              <a:gd name="connsiteY8" fmla="*/ 1124030 h 1124030"/>
              <a:gd name="connsiteX9" fmla="*/ 381916 w 1159163"/>
              <a:gd name="connsiteY9" fmla="*/ 1108274 h 1124030"/>
              <a:gd name="connsiteX10" fmla="*/ 408321 w 1159163"/>
              <a:gd name="connsiteY10" fmla="*/ 699731 h 1124030"/>
              <a:gd name="connsiteX11" fmla="*/ 0 w 1159163"/>
              <a:gd name="connsiteY11" fmla="*/ 853729 h 1124030"/>
              <a:gd name="connsiteX12" fmla="*/ 0 w 1159163"/>
              <a:gd name="connsiteY12" fmla="*/ 299814 h 1124030"/>
              <a:gd name="connsiteX0" fmla="*/ 4439 w 1163602"/>
              <a:gd name="connsiteY0" fmla="*/ 299814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4439 w 1163602"/>
              <a:gd name="connsiteY12" fmla="*/ 299814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412760 w 1163602"/>
              <a:gd name="connsiteY10" fmla="*/ 699731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403663 w 1163602"/>
              <a:gd name="connsiteY1" fmla="*/ 413647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692927 w 1163602"/>
              <a:gd name="connsiteY4" fmla="*/ 424298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01137 w 1163602"/>
              <a:gd name="connsiteY7" fmla="*/ 685532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383248 w 1163602"/>
              <a:gd name="connsiteY10" fmla="*/ 744333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19971 w 1163602"/>
              <a:gd name="connsiteY0" fmla="*/ 386353 h 1124030"/>
              <a:gd name="connsiteX1" fmla="*/ 384802 w 1163602"/>
              <a:gd name="connsiteY1" fmla="*/ 408099 h 1124030"/>
              <a:gd name="connsiteX2" fmla="*/ 398781 w 1163602"/>
              <a:gd name="connsiteY2" fmla="*/ 0 h 1124030"/>
              <a:gd name="connsiteX3" fmla="*/ 743742 w 1163602"/>
              <a:gd name="connsiteY3" fmla="*/ 2441 h 1124030"/>
              <a:gd name="connsiteX4" fmla="*/ 741745 w 1163602"/>
              <a:gd name="connsiteY4" fmla="*/ 397670 h 1124030"/>
              <a:gd name="connsiteX5" fmla="*/ 1163602 w 1163602"/>
              <a:gd name="connsiteY5" fmla="*/ 448486 h 1124030"/>
              <a:gd name="connsiteX6" fmla="*/ 1127655 w 1163602"/>
              <a:gd name="connsiteY6" fmla="*/ 692632 h 1124030"/>
              <a:gd name="connsiteX7" fmla="*/ 720442 w 1163602"/>
              <a:gd name="connsiteY7" fmla="*/ 703506 h 1124030"/>
              <a:gd name="connsiteX8" fmla="*/ 706907 w 1163602"/>
              <a:gd name="connsiteY8" fmla="*/ 1124030 h 1124030"/>
              <a:gd name="connsiteX9" fmla="*/ 386355 w 1163602"/>
              <a:gd name="connsiteY9" fmla="*/ 1108274 h 1124030"/>
              <a:gd name="connsiteX10" fmla="*/ 247677 w 1163602"/>
              <a:gd name="connsiteY10" fmla="*/ 854180 h 1124030"/>
              <a:gd name="connsiteX11" fmla="*/ 0 w 1163602"/>
              <a:gd name="connsiteY11" fmla="*/ 729466 h 1124030"/>
              <a:gd name="connsiteX12" fmla="*/ 19971 w 1163602"/>
              <a:gd name="connsiteY12" fmla="*/ 386353 h 1124030"/>
              <a:gd name="connsiteX0" fmla="*/ 8 w 1143639"/>
              <a:gd name="connsiteY0" fmla="*/ 386353 h 1124030"/>
              <a:gd name="connsiteX1" fmla="*/ 364839 w 1143639"/>
              <a:gd name="connsiteY1" fmla="*/ 408099 h 1124030"/>
              <a:gd name="connsiteX2" fmla="*/ 378818 w 1143639"/>
              <a:gd name="connsiteY2" fmla="*/ 0 h 1124030"/>
              <a:gd name="connsiteX3" fmla="*/ 723779 w 1143639"/>
              <a:gd name="connsiteY3" fmla="*/ 2441 h 1124030"/>
              <a:gd name="connsiteX4" fmla="*/ 721782 w 1143639"/>
              <a:gd name="connsiteY4" fmla="*/ 397670 h 1124030"/>
              <a:gd name="connsiteX5" fmla="*/ 1143639 w 1143639"/>
              <a:gd name="connsiteY5" fmla="*/ 448486 h 1124030"/>
              <a:gd name="connsiteX6" fmla="*/ 1107692 w 1143639"/>
              <a:gd name="connsiteY6" fmla="*/ 692632 h 1124030"/>
              <a:gd name="connsiteX7" fmla="*/ 700479 w 1143639"/>
              <a:gd name="connsiteY7" fmla="*/ 703506 h 1124030"/>
              <a:gd name="connsiteX8" fmla="*/ 686944 w 1143639"/>
              <a:gd name="connsiteY8" fmla="*/ 1124030 h 1124030"/>
              <a:gd name="connsiteX9" fmla="*/ 366392 w 1143639"/>
              <a:gd name="connsiteY9" fmla="*/ 1108274 h 1124030"/>
              <a:gd name="connsiteX10" fmla="*/ 227714 w 1143639"/>
              <a:gd name="connsiteY10" fmla="*/ 854180 h 1124030"/>
              <a:gd name="connsiteX11" fmla="*/ 207161 w 1143639"/>
              <a:gd name="connsiteY11" fmla="*/ 646744 h 1124030"/>
              <a:gd name="connsiteX12" fmla="*/ 8 w 1143639"/>
              <a:gd name="connsiteY12" fmla="*/ 386353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159231 w 936478"/>
              <a:gd name="connsiteY9" fmla="*/ 1108274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42568 w 936478"/>
              <a:gd name="connsiteY9" fmla="*/ 924838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42568 w 936478"/>
              <a:gd name="connsiteY9" fmla="*/ 924838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1124030"/>
              <a:gd name="connsiteX1" fmla="*/ 157678 w 936478"/>
              <a:gd name="connsiteY1" fmla="*/ 408099 h 1124030"/>
              <a:gd name="connsiteX2" fmla="*/ 171657 w 936478"/>
              <a:gd name="connsiteY2" fmla="*/ 0 h 1124030"/>
              <a:gd name="connsiteX3" fmla="*/ 516618 w 936478"/>
              <a:gd name="connsiteY3" fmla="*/ 2441 h 1124030"/>
              <a:gd name="connsiteX4" fmla="*/ 514621 w 936478"/>
              <a:gd name="connsiteY4" fmla="*/ 397670 h 1124030"/>
              <a:gd name="connsiteX5" fmla="*/ 936478 w 936478"/>
              <a:gd name="connsiteY5" fmla="*/ 448486 h 1124030"/>
              <a:gd name="connsiteX6" fmla="*/ 900531 w 936478"/>
              <a:gd name="connsiteY6" fmla="*/ 692632 h 1124030"/>
              <a:gd name="connsiteX7" fmla="*/ 493318 w 936478"/>
              <a:gd name="connsiteY7" fmla="*/ 703506 h 1124030"/>
              <a:gd name="connsiteX8" fmla="*/ 479783 w 936478"/>
              <a:gd name="connsiteY8" fmla="*/ 1124030 h 1124030"/>
              <a:gd name="connsiteX9" fmla="*/ 276460 w 936478"/>
              <a:gd name="connsiteY9" fmla="*/ 844670 h 1124030"/>
              <a:gd name="connsiteX10" fmla="*/ 20553 w 936478"/>
              <a:gd name="connsiteY10" fmla="*/ 854180 h 1124030"/>
              <a:gd name="connsiteX11" fmla="*/ 0 w 936478"/>
              <a:gd name="connsiteY11" fmla="*/ 646744 h 1124030"/>
              <a:gd name="connsiteX12" fmla="*/ 13809 w 936478"/>
              <a:gd name="connsiteY12" fmla="*/ 356541 h 1124030"/>
              <a:gd name="connsiteX0" fmla="*/ 13809 w 936478"/>
              <a:gd name="connsiteY0" fmla="*/ 356541 h 961946"/>
              <a:gd name="connsiteX1" fmla="*/ 157678 w 936478"/>
              <a:gd name="connsiteY1" fmla="*/ 408099 h 961946"/>
              <a:gd name="connsiteX2" fmla="*/ 171657 w 936478"/>
              <a:gd name="connsiteY2" fmla="*/ 0 h 961946"/>
              <a:gd name="connsiteX3" fmla="*/ 516618 w 936478"/>
              <a:gd name="connsiteY3" fmla="*/ 2441 h 961946"/>
              <a:gd name="connsiteX4" fmla="*/ 514621 w 936478"/>
              <a:gd name="connsiteY4" fmla="*/ 397670 h 961946"/>
              <a:gd name="connsiteX5" fmla="*/ 936478 w 936478"/>
              <a:gd name="connsiteY5" fmla="*/ 448486 h 961946"/>
              <a:gd name="connsiteX6" fmla="*/ 900531 w 936478"/>
              <a:gd name="connsiteY6" fmla="*/ 692632 h 961946"/>
              <a:gd name="connsiteX7" fmla="*/ 493318 w 936478"/>
              <a:gd name="connsiteY7" fmla="*/ 703506 h 961946"/>
              <a:gd name="connsiteX8" fmla="*/ 485798 w 936478"/>
              <a:gd name="connsiteY8" fmla="*/ 961946 h 961946"/>
              <a:gd name="connsiteX9" fmla="*/ 276460 w 936478"/>
              <a:gd name="connsiteY9" fmla="*/ 844670 h 961946"/>
              <a:gd name="connsiteX10" fmla="*/ 20553 w 936478"/>
              <a:gd name="connsiteY10" fmla="*/ 854180 h 961946"/>
              <a:gd name="connsiteX11" fmla="*/ 0 w 936478"/>
              <a:gd name="connsiteY11" fmla="*/ 646744 h 961946"/>
              <a:gd name="connsiteX12" fmla="*/ 13809 w 936478"/>
              <a:gd name="connsiteY12" fmla="*/ 356541 h 961946"/>
              <a:gd name="connsiteX0" fmla="*/ 13809 w 936478"/>
              <a:gd name="connsiteY0" fmla="*/ 356541 h 906059"/>
              <a:gd name="connsiteX1" fmla="*/ 157678 w 936478"/>
              <a:gd name="connsiteY1" fmla="*/ 408099 h 906059"/>
              <a:gd name="connsiteX2" fmla="*/ 171657 w 936478"/>
              <a:gd name="connsiteY2" fmla="*/ 0 h 906059"/>
              <a:gd name="connsiteX3" fmla="*/ 516618 w 936478"/>
              <a:gd name="connsiteY3" fmla="*/ 2441 h 906059"/>
              <a:gd name="connsiteX4" fmla="*/ 514621 w 936478"/>
              <a:gd name="connsiteY4" fmla="*/ 397670 h 906059"/>
              <a:gd name="connsiteX5" fmla="*/ 936478 w 936478"/>
              <a:gd name="connsiteY5" fmla="*/ 448486 h 906059"/>
              <a:gd name="connsiteX6" fmla="*/ 900531 w 936478"/>
              <a:gd name="connsiteY6" fmla="*/ 692632 h 906059"/>
              <a:gd name="connsiteX7" fmla="*/ 493318 w 936478"/>
              <a:gd name="connsiteY7" fmla="*/ 703506 h 906059"/>
              <a:gd name="connsiteX8" fmla="*/ 276460 w 936478"/>
              <a:gd name="connsiteY8" fmla="*/ 844670 h 906059"/>
              <a:gd name="connsiteX9" fmla="*/ 20553 w 936478"/>
              <a:gd name="connsiteY9" fmla="*/ 854180 h 906059"/>
              <a:gd name="connsiteX10" fmla="*/ 0 w 936478"/>
              <a:gd name="connsiteY10" fmla="*/ 646744 h 906059"/>
              <a:gd name="connsiteX11" fmla="*/ 13809 w 936478"/>
              <a:gd name="connsiteY11" fmla="*/ 356541 h 906059"/>
              <a:gd name="connsiteX0" fmla="*/ 13809 w 936478"/>
              <a:gd name="connsiteY0" fmla="*/ 356541 h 854659"/>
              <a:gd name="connsiteX1" fmla="*/ 157678 w 936478"/>
              <a:gd name="connsiteY1" fmla="*/ 408099 h 854659"/>
              <a:gd name="connsiteX2" fmla="*/ 171657 w 936478"/>
              <a:gd name="connsiteY2" fmla="*/ 0 h 854659"/>
              <a:gd name="connsiteX3" fmla="*/ 516618 w 936478"/>
              <a:gd name="connsiteY3" fmla="*/ 2441 h 854659"/>
              <a:gd name="connsiteX4" fmla="*/ 514621 w 936478"/>
              <a:gd name="connsiteY4" fmla="*/ 397670 h 854659"/>
              <a:gd name="connsiteX5" fmla="*/ 936478 w 936478"/>
              <a:gd name="connsiteY5" fmla="*/ 448486 h 854659"/>
              <a:gd name="connsiteX6" fmla="*/ 900531 w 936478"/>
              <a:gd name="connsiteY6" fmla="*/ 692632 h 854659"/>
              <a:gd name="connsiteX7" fmla="*/ 493318 w 936478"/>
              <a:gd name="connsiteY7" fmla="*/ 703506 h 854659"/>
              <a:gd name="connsiteX8" fmla="*/ 20553 w 936478"/>
              <a:gd name="connsiteY8" fmla="*/ 854180 h 854659"/>
              <a:gd name="connsiteX9" fmla="*/ 0 w 936478"/>
              <a:gd name="connsiteY9" fmla="*/ 646744 h 854659"/>
              <a:gd name="connsiteX10" fmla="*/ 13809 w 936478"/>
              <a:gd name="connsiteY10" fmla="*/ 356541 h 854659"/>
              <a:gd name="connsiteX0" fmla="*/ 13809 w 936478"/>
              <a:gd name="connsiteY0" fmla="*/ 356541 h 854659"/>
              <a:gd name="connsiteX1" fmla="*/ 171657 w 936478"/>
              <a:gd name="connsiteY1" fmla="*/ 0 h 854659"/>
              <a:gd name="connsiteX2" fmla="*/ 516618 w 936478"/>
              <a:gd name="connsiteY2" fmla="*/ 2441 h 854659"/>
              <a:gd name="connsiteX3" fmla="*/ 514621 w 936478"/>
              <a:gd name="connsiteY3" fmla="*/ 397670 h 854659"/>
              <a:gd name="connsiteX4" fmla="*/ 936478 w 936478"/>
              <a:gd name="connsiteY4" fmla="*/ 448486 h 854659"/>
              <a:gd name="connsiteX5" fmla="*/ 900531 w 936478"/>
              <a:gd name="connsiteY5" fmla="*/ 692632 h 854659"/>
              <a:gd name="connsiteX6" fmla="*/ 493318 w 936478"/>
              <a:gd name="connsiteY6" fmla="*/ 703506 h 854659"/>
              <a:gd name="connsiteX7" fmla="*/ 20553 w 936478"/>
              <a:gd name="connsiteY7" fmla="*/ 854180 h 854659"/>
              <a:gd name="connsiteX8" fmla="*/ 0 w 936478"/>
              <a:gd name="connsiteY8" fmla="*/ 646744 h 854659"/>
              <a:gd name="connsiteX9" fmla="*/ 13809 w 936478"/>
              <a:gd name="connsiteY9" fmla="*/ 356541 h 854659"/>
              <a:gd name="connsiteX0" fmla="*/ 0 w 936478"/>
              <a:gd name="connsiteY0" fmla="*/ 646744 h 854659"/>
              <a:gd name="connsiteX1" fmla="*/ 171657 w 936478"/>
              <a:gd name="connsiteY1" fmla="*/ 0 h 854659"/>
              <a:gd name="connsiteX2" fmla="*/ 516618 w 936478"/>
              <a:gd name="connsiteY2" fmla="*/ 2441 h 854659"/>
              <a:gd name="connsiteX3" fmla="*/ 514621 w 936478"/>
              <a:gd name="connsiteY3" fmla="*/ 397670 h 854659"/>
              <a:gd name="connsiteX4" fmla="*/ 936478 w 936478"/>
              <a:gd name="connsiteY4" fmla="*/ 448486 h 854659"/>
              <a:gd name="connsiteX5" fmla="*/ 900531 w 936478"/>
              <a:gd name="connsiteY5" fmla="*/ 692632 h 854659"/>
              <a:gd name="connsiteX6" fmla="*/ 493318 w 936478"/>
              <a:gd name="connsiteY6" fmla="*/ 703506 h 854659"/>
              <a:gd name="connsiteX7" fmla="*/ 20553 w 936478"/>
              <a:gd name="connsiteY7" fmla="*/ 854180 h 854659"/>
              <a:gd name="connsiteX8" fmla="*/ 0 w 936478"/>
              <a:gd name="connsiteY8" fmla="*/ 646744 h 854659"/>
              <a:gd name="connsiteX0" fmla="*/ 0 w 915925"/>
              <a:gd name="connsiteY0" fmla="*/ 854180 h 854659"/>
              <a:gd name="connsiteX1" fmla="*/ 151104 w 915925"/>
              <a:gd name="connsiteY1" fmla="*/ 0 h 854659"/>
              <a:gd name="connsiteX2" fmla="*/ 496065 w 915925"/>
              <a:gd name="connsiteY2" fmla="*/ 2441 h 854659"/>
              <a:gd name="connsiteX3" fmla="*/ 494068 w 915925"/>
              <a:gd name="connsiteY3" fmla="*/ 397670 h 854659"/>
              <a:gd name="connsiteX4" fmla="*/ 915925 w 915925"/>
              <a:gd name="connsiteY4" fmla="*/ 448486 h 854659"/>
              <a:gd name="connsiteX5" fmla="*/ 879978 w 915925"/>
              <a:gd name="connsiteY5" fmla="*/ 692632 h 854659"/>
              <a:gd name="connsiteX6" fmla="*/ 472765 w 915925"/>
              <a:gd name="connsiteY6" fmla="*/ 703506 h 854659"/>
              <a:gd name="connsiteX7" fmla="*/ 0 w 915925"/>
              <a:gd name="connsiteY7" fmla="*/ 854180 h 854659"/>
              <a:gd name="connsiteX0" fmla="*/ 44474 w 764821"/>
              <a:gd name="connsiteY0" fmla="*/ 700958 h 717027"/>
              <a:gd name="connsiteX1" fmla="*/ 0 w 764821"/>
              <a:gd name="connsiteY1" fmla="*/ 0 h 717027"/>
              <a:gd name="connsiteX2" fmla="*/ 344961 w 764821"/>
              <a:gd name="connsiteY2" fmla="*/ 2441 h 717027"/>
              <a:gd name="connsiteX3" fmla="*/ 342964 w 764821"/>
              <a:gd name="connsiteY3" fmla="*/ 397670 h 717027"/>
              <a:gd name="connsiteX4" fmla="*/ 764821 w 764821"/>
              <a:gd name="connsiteY4" fmla="*/ 448486 h 717027"/>
              <a:gd name="connsiteX5" fmla="*/ 728874 w 764821"/>
              <a:gd name="connsiteY5" fmla="*/ 692632 h 717027"/>
              <a:gd name="connsiteX6" fmla="*/ 321661 w 764821"/>
              <a:gd name="connsiteY6" fmla="*/ 703506 h 717027"/>
              <a:gd name="connsiteX7" fmla="*/ 44474 w 764821"/>
              <a:gd name="connsiteY7" fmla="*/ 700958 h 717027"/>
              <a:gd name="connsiteX0" fmla="*/ 44474 w 764821"/>
              <a:gd name="connsiteY0" fmla="*/ 700958 h 700958"/>
              <a:gd name="connsiteX1" fmla="*/ 0 w 764821"/>
              <a:gd name="connsiteY1" fmla="*/ 0 h 700958"/>
              <a:gd name="connsiteX2" fmla="*/ 344961 w 764821"/>
              <a:gd name="connsiteY2" fmla="*/ 2441 h 700958"/>
              <a:gd name="connsiteX3" fmla="*/ 342964 w 764821"/>
              <a:gd name="connsiteY3" fmla="*/ 397670 h 700958"/>
              <a:gd name="connsiteX4" fmla="*/ 764821 w 764821"/>
              <a:gd name="connsiteY4" fmla="*/ 448486 h 700958"/>
              <a:gd name="connsiteX5" fmla="*/ 728874 w 764821"/>
              <a:gd name="connsiteY5" fmla="*/ 692632 h 700958"/>
              <a:gd name="connsiteX6" fmla="*/ 44474 w 764821"/>
              <a:gd name="connsiteY6" fmla="*/ 700958 h 700958"/>
              <a:gd name="connsiteX0" fmla="*/ 73084 w 764821"/>
              <a:gd name="connsiteY0" fmla="*/ 696258 h 696258"/>
              <a:gd name="connsiteX1" fmla="*/ 0 w 764821"/>
              <a:gd name="connsiteY1" fmla="*/ 0 h 696258"/>
              <a:gd name="connsiteX2" fmla="*/ 344961 w 764821"/>
              <a:gd name="connsiteY2" fmla="*/ 2441 h 696258"/>
              <a:gd name="connsiteX3" fmla="*/ 342964 w 764821"/>
              <a:gd name="connsiteY3" fmla="*/ 397670 h 696258"/>
              <a:gd name="connsiteX4" fmla="*/ 764821 w 764821"/>
              <a:gd name="connsiteY4" fmla="*/ 448486 h 696258"/>
              <a:gd name="connsiteX5" fmla="*/ 728874 w 764821"/>
              <a:gd name="connsiteY5" fmla="*/ 692632 h 696258"/>
              <a:gd name="connsiteX6" fmla="*/ 73084 w 764821"/>
              <a:gd name="connsiteY6" fmla="*/ 696258 h 696258"/>
              <a:gd name="connsiteX0" fmla="*/ 73084 w 867966"/>
              <a:gd name="connsiteY0" fmla="*/ 696258 h 696258"/>
              <a:gd name="connsiteX1" fmla="*/ 0 w 867966"/>
              <a:gd name="connsiteY1" fmla="*/ 0 h 696258"/>
              <a:gd name="connsiteX2" fmla="*/ 344961 w 867966"/>
              <a:gd name="connsiteY2" fmla="*/ 2441 h 696258"/>
              <a:gd name="connsiteX3" fmla="*/ 342964 w 867966"/>
              <a:gd name="connsiteY3" fmla="*/ 397670 h 696258"/>
              <a:gd name="connsiteX4" fmla="*/ 764821 w 867966"/>
              <a:gd name="connsiteY4" fmla="*/ 448486 h 696258"/>
              <a:gd name="connsiteX5" fmla="*/ 867966 w 867966"/>
              <a:gd name="connsiteY5" fmla="*/ 673026 h 696258"/>
              <a:gd name="connsiteX6" fmla="*/ 73084 w 867966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344961 w 887187"/>
              <a:gd name="connsiteY2" fmla="*/ 2441 h 696258"/>
              <a:gd name="connsiteX3" fmla="*/ 342964 w 887187"/>
              <a:gd name="connsiteY3" fmla="*/ 397670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344961 w 887187"/>
              <a:gd name="connsiteY2" fmla="*/ 2441 h 696258"/>
              <a:gd name="connsiteX3" fmla="*/ 287797 w 887187"/>
              <a:gd name="connsiteY3" fmla="*/ 459711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7187"/>
              <a:gd name="connsiteY0" fmla="*/ 696258 h 696258"/>
              <a:gd name="connsiteX1" fmla="*/ 0 w 887187"/>
              <a:gd name="connsiteY1" fmla="*/ 0 h 696258"/>
              <a:gd name="connsiteX2" fmla="*/ 259423 w 887187"/>
              <a:gd name="connsiteY2" fmla="*/ 24062 h 696258"/>
              <a:gd name="connsiteX3" fmla="*/ 287797 w 887187"/>
              <a:gd name="connsiteY3" fmla="*/ 459711 h 696258"/>
              <a:gd name="connsiteX4" fmla="*/ 887187 w 887187"/>
              <a:gd name="connsiteY4" fmla="*/ 421897 h 696258"/>
              <a:gd name="connsiteX5" fmla="*/ 867966 w 887187"/>
              <a:gd name="connsiteY5" fmla="*/ 673026 h 696258"/>
              <a:gd name="connsiteX6" fmla="*/ 73084 w 887187"/>
              <a:gd name="connsiteY6" fmla="*/ 696258 h 696258"/>
              <a:gd name="connsiteX0" fmla="*/ 73084 w 888361"/>
              <a:gd name="connsiteY0" fmla="*/ 696258 h 696258"/>
              <a:gd name="connsiteX1" fmla="*/ 0 w 888361"/>
              <a:gd name="connsiteY1" fmla="*/ 0 h 696258"/>
              <a:gd name="connsiteX2" fmla="*/ 259423 w 888361"/>
              <a:gd name="connsiteY2" fmla="*/ 24062 h 696258"/>
              <a:gd name="connsiteX3" fmla="*/ 287797 w 888361"/>
              <a:gd name="connsiteY3" fmla="*/ 459711 h 696258"/>
              <a:gd name="connsiteX4" fmla="*/ 888361 w 888361"/>
              <a:gd name="connsiteY4" fmla="*/ 451977 h 696258"/>
              <a:gd name="connsiteX5" fmla="*/ 867966 w 888361"/>
              <a:gd name="connsiteY5" fmla="*/ 673026 h 696258"/>
              <a:gd name="connsiteX6" fmla="*/ 73084 w 888361"/>
              <a:gd name="connsiteY6" fmla="*/ 696258 h 696258"/>
              <a:gd name="connsiteX0" fmla="*/ 73084 w 888361"/>
              <a:gd name="connsiteY0" fmla="*/ 704157 h 704157"/>
              <a:gd name="connsiteX1" fmla="*/ 0 w 888361"/>
              <a:gd name="connsiteY1" fmla="*/ 7899 h 704157"/>
              <a:gd name="connsiteX2" fmla="*/ 315763 w 888361"/>
              <a:gd name="connsiteY2" fmla="*/ 0 h 704157"/>
              <a:gd name="connsiteX3" fmla="*/ 287797 w 888361"/>
              <a:gd name="connsiteY3" fmla="*/ 467610 h 704157"/>
              <a:gd name="connsiteX4" fmla="*/ 888361 w 888361"/>
              <a:gd name="connsiteY4" fmla="*/ 459876 h 704157"/>
              <a:gd name="connsiteX5" fmla="*/ 867966 w 888361"/>
              <a:gd name="connsiteY5" fmla="*/ 680925 h 704157"/>
              <a:gd name="connsiteX6" fmla="*/ 73084 w 888361"/>
              <a:gd name="connsiteY6" fmla="*/ 704157 h 704157"/>
              <a:gd name="connsiteX0" fmla="*/ 4272 w 819549"/>
              <a:gd name="connsiteY0" fmla="*/ 724862 h 724862"/>
              <a:gd name="connsiteX1" fmla="*/ 0 w 819549"/>
              <a:gd name="connsiteY1" fmla="*/ 0 h 724862"/>
              <a:gd name="connsiteX2" fmla="*/ 246951 w 819549"/>
              <a:gd name="connsiteY2" fmla="*/ 20705 h 724862"/>
              <a:gd name="connsiteX3" fmla="*/ 218985 w 819549"/>
              <a:gd name="connsiteY3" fmla="*/ 488315 h 724862"/>
              <a:gd name="connsiteX4" fmla="*/ 819549 w 819549"/>
              <a:gd name="connsiteY4" fmla="*/ 480581 h 724862"/>
              <a:gd name="connsiteX5" fmla="*/ 799154 w 819549"/>
              <a:gd name="connsiteY5" fmla="*/ 701630 h 724862"/>
              <a:gd name="connsiteX6" fmla="*/ 4272 w 819549"/>
              <a:gd name="connsiteY6" fmla="*/ 724862 h 724862"/>
              <a:gd name="connsiteX0" fmla="*/ 4272 w 819549"/>
              <a:gd name="connsiteY0" fmla="*/ 724862 h 724862"/>
              <a:gd name="connsiteX1" fmla="*/ 0 w 819549"/>
              <a:gd name="connsiteY1" fmla="*/ 0 h 724862"/>
              <a:gd name="connsiteX2" fmla="*/ 246951 w 819549"/>
              <a:gd name="connsiteY2" fmla="*/ 20705 h 724862"/>
              <a:gd name="connsiteX3" fmla="*/ 248770 w 819549"/>
              <a:gd name="connsiteY3" fmla="*/ 513696 h 724862"/>
              <a:gd name="connsiteX4" fmla="*/ 819549 w 819549"/>
              <a:gd name="connsiteY4" fmla="*/ 480581 h 724862"/>
              <a:gd name="connsiteX5" fmla="*/ 799154 w 819549"/>
              <a:gd name="connsiteY5" fmla="*/ 701630 h 724862"/>
              <a:gd name="connsiteX6" fmla="*/ 4272 w 819549"/>
              <a:gd name="connsiteY6" fmla="*/ 724862 h 724862"/>
              <a:gd name="connsiteX0" fmla="*/ 4272 w 916091"/>
              <a:gd name="connsiteY0" fmla="*/ 724862 h 724862"/>
              <a:gd name="connsiteX1" fmla="*/ 0 w 916091"/>
              <a:gd name="connsiteY1" fmla="*/ 0 h 724862"/>
              <a:gd name="connsiteX2" fmla="*/ 246951 w 916091"/>
              <a:gd name="connsiteY2" fmla="*/ 20705 h 724862"/>
              <a:gd name="connsiteX3" fmla="*/ 248770 w 916091"/>
              <a:gd name="connsiteY3" fmla="*/ 513696 h 724862"/>
              <a:gd name="connsiteX4" fmla="*/ 916091 w 916091"/>
              <a:gd name="connsiteY4" fmla="*/ 424717 h 724862"/>
              <a:gd name="connsiteX5" fmla="*/ 799154 w 916091"/>
              <a:gd name="connsiteY5" fmla="*/ 701630 h 724862"/>
              <a:gd name="connsiteX6" fmla="*/ 4272 w 916091"/>
              <a:gd name="connsiteY6" fmla="*/ 724862 h 724862"/>
              <a:gd name="connsiteX0" fmla="*/ 4272 w 953504"/>
              <a:gd name="connsiteY0" fmla="*/ 724862 h 724862"/>
              <a:gd name="connsiteX1" fmla="*/ 0 w 953504"/>
              <a:gd name="connsiteY1" fmla="*/ 0 h 724862"/>
              <a:gd name="connsiteX2" fmla="*/ 246951 w 953504"/>
              <a:gd name="connsiteY2" fmla="*/ 20705 h 724862"/>
              <a:gd name="connsiteX3" fmla="*/ 248770 w 953504"/>
              <a:gd name="connsiteY3" fmla="*/ 513696 h 724862"/>
              <a:gd name="connsiteX4" fmla="*/ 916091 w 953504"/>
              <a:gd name="connsiteY4" fmla="*/ 424717 h 724862"/>
              <a:gd name="connsiteX5" fmla="*/ 953504 w 953504"/>
              <a:gd name="connsiteY5" fmla="*/ 651406 h 724862"/>
              <a:gd name="connsiteX6" fmla="*/ 4272 w 953504"/>
              <a:gd name="connsiteY6" fmla="*/ 724862 h 724862"/>
              <a:gd name="connsiteX0" fmla="*/ 55332 w 953504"/>
              <a:gd name="connsiteY0" fmla="*/ 768371 h 768371"/>
              <a:gd name="connsiteX1" fmla="*/ 0 w 953504"/>
              <a:gd name="connsiteY1" fmla="*/ 0 h 768371"/>
              <a:gd name="connsiteX2" fmla="*/ 246951 w 953504"/>
              <a:gd name="connsiteY2" fmla="*/ 20705 h 768371"/>
              <a:gd name="connsiteX3" fmla="*/ 248770 w 953504"/>
              <a:gd name="connsiteY3" fmla="*/ 513696 h 768371"/>
              <a:gd name="connsiteX4" fmla="*/ 916091 w 953504"/>
              <a:gd name="connsiteY4" fmla="*/ 424717 h 768371"/>
              <a:gd name="connsiteX5" fmla="*/ 953504 w 953504"/>
              <a:gd name="connsiteY5" fmla="*/ 651406 h 768371"/>
              <a:gd name="connsiteX6" fmla="*/ 55332 w 953504"/>
              <a:gd name="connsiteY6" fmla="*/ 768371 h 768371"/>
              <a:gd name="connsiteX0" fmla="*/ 55332 w 953504"/>
              <a:gd name="connsiteY0" fmla="*/ 768371 h 768371"/>
              <a:gd name="connsiteX1" fmla="*/ 0 w 953504"/>
              <a:gd name="connsiteY1" fmla="*/ 0 h 768371"/>
              <a:gd name="connsiteX2" fmla="*/ 246951 w 953504"/>
              <a:gd name="connsiteY2" fmla="*/ 20705 h 768371"/>
              <a:gd name="connsiteX3" fmla="*/ 281342 w 953504"/>
              <a:gd name="connsiteY3" fmla="*/ 505102 h 768371"/>
              <a:gd name="connsiteX4" fmla="*/ 916091 w 953504"/>
              <a:gd name="connsiteY4" fmla="*/ 424717 h 768371"/>
              <a:gd name="connsiteX5" fmla="*/ 953504 w 953504"/>
              <a:gd name="connsiteY5" fmla="*/ 651406 h 768371"/>
              <a:gd name="connsiteX6" fmla="*/ 55332 w 953504"/>
              <a:gd name="connsiteY6" fmla="*/ 768371 h 7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504" h="768371">
                <a:moveTo>
                  <a:pt x="55332" y="768371"/>
                </a:moveTo>
                <a:lnTo>
                  <a:pt x="0" y="0"/>
                </a:lnTo>
                <a:lnTo>
                  <a:pt x="246951" y="20705"/>
                </a:lnTo>
                <a:cubicBezTo>
                  <a:pt x="246285" y="152448"/>
                  <a:pt x="282008" y="373359"/>
                  <a:pt x="281342" y="505102"/>
                </a:cubicBezTo>
                <a:lnTo>
                  <a:pt x="916091" y="424717"/>
                </a:lnTo>
                <a:lnTo>
                  <a:pt x="953504" y="651406"/>
                </a:lnTo>
                <a:lnTo>
                  <a:pt x="55332" y="76837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36" y="2746977"/>
            <a:ext cx="4787057" cy="17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157"/>
          </a:xfrm>
        </p:spPr>
        <p:txBody>
          <a:bodyPr/>
          <a:lstStyle/>
          <a:p>
            <a:r>
              <a:rPr lang="en-US" dirty="0"/>
              <a:t>Scaling Out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5" y="2046567"/>
            <a:ext cx="4396339" cy="527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Split data</a:t>
            </a:r>
            <a:endParaRPr lang="bg-BG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0025" y="1276350"/>
            <a:ext cx="2525716" cy="770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Sharding</a:t>
            </a:r>
            <a:endParaRPr lang="bg-B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5371" y="1276350"/>
            <a:ext cx="3590129" cy="779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Replication</a:t>
            </a:r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25371" y="2109507"/>
            <a:ext cx="4396339" cy="46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Copy Data</a:t>
            </a:r>
            <a:endParaRPr lang="bg-BG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91" y="2870199"/>
            <a:ext cx="2381250" cy="3533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71" y="3402133"/>
            <a:ext cx="4010024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3214</TotalTime>
  <Words>735</Words>
  <Application>Microsoft Office PowerPoint</Application>
  <PresentationFormat>Widescreen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RavenDB и NoSQL бази данни - приложения, предимства и недостатъци</vt:lpstr>
      <vt:lpstr>За мен</vt:lpstr>
      <vt:lpstr>Кратка история на SQL Или защо ви говоря за NoSQL?</vt:lpstr>
      <vt:lpstr>Кратка история на SQL  then vs now</vt:lpstr>
      <vt:lpstr>The whole world is not relational</vt:lpstr>
      <vt:lpstr>DDD и несъответствие</vt:lpstr>
      <vt:lpstr>Несъответствие - SQL</vt:lpstr>
      <vt:lpstr>Друго решение?</vt:lpstr>
      <vt:lpstr>Scaling Out</vt:lpstr>
      <vt:lpstr>Consistency</vt:lpstr>
      <vt:lpstr>NoSQL, що е то? Над 250 различни марки NoSQL</vt:lpstr>
      <vt:lpstr>Key-Value Store Redis, Dynamo, Riak</vt:lpstr>
      <vt:lpstr>Graph Databases Neo4j, FlockDB</vt:lpstr>
      <vt:lpstr>Column (Family) Databases Google BigTable, Cassandra, Hadoop/Hbase</vt:lpstr>
      <vt:lpstr>Document Databases RavenDB, MongoDB, CouchDB, ElasticSearch</vt:lpstr>
      <vt:lpstr>RavenDB Кратка история</vt:lpstr>
      <vt:lpstr>RavenDB Обзор</vt:lpstr>
      <vt:lpstr>RavenDB Предимства</vt:lpstr>
      <vt:lpstr>RavenDB Предимства</vt:lpstr>
      <vt:lpstr>RavenDB Предимства – Просто API</vt:lpstr>
      <vt:lpstr>RavenDB Предимства –  Лесно създаване на индекс</vt:lpstr>
      <vt:lpstr>RavenDB Предимства –  Гъвкави Query Механизми</vt:lpstr>
      <vt:lpstr>RavenDB Предимства –  Sharding, Replication, Clustering</vt:lpstr>
      <vt:lpstr>RavenDB Предимства –  Модерен Tooling, Лесна администрация</vt:lpstr>
      <vt:lpstr>RavenDB Недостатъци – Различна парадигма</vt:lpstr>
      <vt:lpstr>RavenDB Личен опит</vt:lpstr>
      <vt:lpstr>Благодаря ви за вниманието  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и NoSQL бази данни - приложения, предимства и недостатъци</dc:title>
  <dc:creator>Apostol Apostolov</dc:creator>
  <cp:lastModifiedBy>cloudconvert_9</cp:lastModifiedBy>
  <cp:revision>38</cp:revision>
  <dcterms:created xsi:type="dcterms:W3CDTF">2017-04-27T19:25:58Z</dcterms:created>
  <dcterms:modified xsi:type="dcterms:W3CDTF">2022-10-04T14:13:42Z</dcterms:modified>
</cp:coreProperties>
</file>