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EF52E-44CA-4ED6-A731-2C61C84FC5BC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A2330-DB7D-4925-BBD1-2393A84E908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769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A2330-DB7D-4925-BBD1-2393A84E9081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294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349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7575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903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7445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87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0702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39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7778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55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419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65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42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324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932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137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93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580EFB-C2BA-4106-A3F3-1DBDFDD32454}" type="datetimeFigureOut">
              <a:rPr lang="bg-BG" smtClean="0"/>
              <a:t>4.10.2022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39CEFE-84D7-4E70-8A99-765247DBDC2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07473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706626-8589-4338-A27B-666006356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000080"/>
                </a:solidFill>
              </a:rPr>
              <a:t>KBC Online Bulgaria</a:t>
            </a:r>
            <a:endParaRPr lang="bg-BG" b="1" i="1" dirty="0">
              <a:solidFill>
                <a:srgbClr val="000080"/>
              </a:solidFill>
            </a:endParaRP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1B1D1CF-62DD-4EE9-921A-3BAD603D7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bg-BG" i="1" dirty="0">
                <a:solidFill>
                  <a:schemeClr val="bg1"/>
                </a:solidFill>
              </a:rPr>
              <a:t>Изготвил: Емил Григоров </a:t>
            </a:r>
            <a:r>
              <a:rPr lang="bg-BG" i="1" dirty="0" err="1">
                <a:solidFill>
                  <a:schemeClr val="bg1"/>
                </a:solidFill>
              </a:rPr>
              <a:t>Медаров</a:t>
            </a:r>
            <a:endParaRPr lang="bg-BG" i="1" dirty="0">
              <a:solidFill>
                <a:schemeClr val="bg1"/>
              </a:solidFill>
            </a:endParaRPr>
          </a:p>
          <a:p>
            <a:pPr algn="r"/>
            <a:r>
              <a:rPr lang="bg-BG" i="1" dirty="0">
                <a:solidFill>
                  <a:schemeClr val="bg1"/>
                </a:solidFill>
              </a:rPr>
              <a:t>ФН: 2001262013</a:t>
            </a:r>
          </a:p>
        </p:txBody>
      </p:sp>
    </p:spTree>
    <p:extLst>
      <p:ext uri="{BB962C8B-B14F-4D97-AF65-F5344CB8AC3E}">
        <p14:creationId xmlns:p14="http://schemas.microsoft.com/office/powerpoint/2010/main" val="3826276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40A62270-BEDA-44C6-AAC4-917DF4077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3" y="122238"/>
            <a:ext cx="11849100" cy="6646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6. При </a:t>
            </a:r>
            <a:r>
              <a:rPr lang="ru-RU" sz="1600" dirty="0" err="1">
                <a:solidFill>
                  <a:schemeClr val="bg1"/>
                </a:solidFill>
              </a:rPr>
              <a:t>Избор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получател</a:t>
            </a:r>
            <a:r>
              <a:rPr lang="ru-RU" sz="1600" dirty="0">
                <a:solidFill>
                  <a:schemeClr val="bg1"/>
                </a:solidFill>
              </a:rPr>
              <a:t> – бутон „</a:t>
            </a:r>
            <a:r>
              <a:rPr lang="ru-RU" sz="1600" b="1" dirty="0">
                <a:solidFill>
                  <a:schemeClr val="bg1"/>
                </a:solidFill>
              </a:rPr>
              <a:t>Друг </a:t>
            </a:r>
            <a:r>
              <a:rPr lang="ru-RU" sz="1600" b="1" dirty="0" err="1">
                <a:solidFill>
                  <a:schemeClr val="bg1"/>
                </a:solidFill>
              </a:rPr>
              <a:t>получател</a:t>
            </a:r>
            <a:r>
              <a:rPr lang="ru-RU" sz="1600" dirty="0">
                <a:solidFill>
                  <a:schemeClr val="bg1"/>
                </a:solidFill>
              </a:rPr>
              <a:t>“, се </a:t>
            </a:r>
            <a:r>
              <a:rPr lang="ru-RU" sz="1600" dirty="0" err="1">
                <a:solidFill>
                  <a:schemeClr val="bg1"/>
                </a:solidFill>
              </a:rPr>
              <a:t>визуализира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следният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екран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където</a:t>
            </a:r>
            <a:r>
              <a:rPr lang="ru-RU" sz="16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1.</a:t>
            </a:r>
            <a:r>
              <a:rPr lang="ru-RU" sz="1400" b="1" dirty="0">
                <a:solidFill>
                  <a:schemeClr val="bg1"/>
                </a:solidFill>
              </a:rPr>
              <a:t>Получател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Зареди</a:t>
            </a:r>
            <a:r>
              <a:rPr lang="ru-RU" sz="1400" dirty="0">
                <a:solidFill>
                  <a:schemeClr val="bg1"/>
                </a:solidFill>
              </a:rPr>
              <a:t> от </a:t>
            </a:r>
            <a:r>
              <a:rPr lang="ru-RU" sz="1400" dirty="0" err="1">
                <a:solidFill>
                  <a:schemeClr val="bg1"/>
                </a:solidFill>
              </a:rPr>
              <a:t>запазени</a:t>
            </a:r>
            <a:r>
              <a:rPr lang="ru-RU" sz="1400" dirty="0">
                <a:solidFill>
                  <a:schemeClr val="bg1"/>
                </a:solidFill>
              </a:rPr>
              <a:t> получатели – при </a:t>
            </a:r>
            <a:r>
              <a:rPr lang="ru-RU" sz="1400" dirty="0" err="1">
                <a:solidFill>
                  <a:schemeClr val="bg1"/>
                </a:solidFill>
              </a:rPr>
              <a:t>натискане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този</a:t>
            </a:r>
            <a:r>
              <a:rPr lang="ru-RU" sz="1400" dirty="0">
                <a:solidFill>
                  <a:schemeClr val="bg1"/>
                </a:solidFill>
              </a:rPr>
              <a:t> бутон се </a:t>
            </a:r>
            <a:r>
              <a:rPr lang="ru-RU" sz="1400" dirty="0" err="1">
                <a:solidFill>
                  <a:schemeClr val="bg1"/>
                </a:solidFill>
              </a:rPr>
              <a:t>визуализират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всички</a:t>
            </a:r>
            <a:r>
              <a:rPr lang="ru-RU" sz="1400" dirty="0">
                <a:solidFill>
                  <a:schemeClr val="bg1"/>
                </a:solidFill>
              </a:rPr>
              <a:t> получатели, </a:t>
            </a:r>
            <a:r>
              <a:rPr lang="ru-RU" sz="1400" dirty="0" err="1">
                <a:solidFill>
                  <a:schemeClr val="bg1"/>
                </a:solidFill>
              </a:rPr>
              <a:t>които</a:t>
            </a:r>
            <a:r>
              <a:rPr lang="ru-RU" sz="1400" dirty="0">
                <a:solidFill>
                  <a:schemeClr val="bg1"/>
                </a:solidFill>
              </a:rPr>
              <a:t> вече </a:t>
            </a:r>
            <a:r>
              <a:rPr lang="ru-RU" sz="1400" dirty="0" err="1">
                <a:solidFill>
                  <a:schemeClr val="bg1"/>
                </a:solidFill>
              </a:rPr>
              <a:t>сте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запазили</a:t>
            </a:r>
            <a:r>
              <a:rPr lang="ru-RU" sz="1400" dirty="0">
                <a:solidFill>
                  <a:schemeClr val="bg1"/>
                </a:solidFill>
              </a:rPr>
              <a:t>/</a:t>
            </a:r>
            <a:r>
              <a:rPr lang="ru-RU" sz="1400" dirty="0" err="1">
                <a:solidFill>
                  <a:schemeClr val="bg1"/>
                </a:solidFill>
              </a:rPr>
              <a:t>създали</a:t>
            </a:r>
            <a:r>
              <a:rPr lang="ru-RU" sz="1400" dirty="0">
                <a:solidFill>
                  <a:schemeClr val="bg1"/>
                </a:solidFill>
              </a:rPr>
              <a:t> и можете да изберете </a:t>
            </a:r>
            <a:r>
              <a:rPr lang="ru-RU" sz="1400" dirty="0" err="1">
                <a:solidFill>
                  <a:schemeClr val="bg1"/>
                </a:solidFill>
              </a:rPr>
              <a:t>директно</a:t>
            </a:r>
            <a:r>
              <a:rPr lang="ru-RU" sz="1400" dirty="0">
                <a:solidFill>
                  <a:schemeClr val="bg1"/>
                </a:solidFill>
              </a:rPr>
              <a:t> от </a:t>
            </a:r>
            <a:r>
              <a:rPr lang="ru-RU" sz="1400" dirty="0" err="1">
                <a:solidFill>
                  <a:schemeClr val="bg1"/>
                </a:solidFill>
              </a:rPr>
              <a:t>списъка</a:t>
            </a:r>
            <a:r>
              <a:rPr lang="ru-RU" sz="1400" dirty="0">
                <a:solidFill>
                  <a:schemeClr val="bg1"/>
                </a:solidFill>
              </a:rPr>
              <a:t>. </a:t>
            </a:r>
            <a:r>
              <a:rPr lang="ru-RU" sz="1400" dirty="0" err="1">
                <a:solidFill>
                  <a:schemeClr val="bg1"/>
                </a:solidFill>
              </a:rPr>
              <a:t>Информацията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зарежда</a:t>
            </a:r>
            <a:r>
              <a:rPr lang="ru-RU" sz="1400" dirty="0">
                <a:solidFill>
                  <a:schemeClr val="bg1"/>
                </a:solidFill>
              </a:rPr>
              <a:t> автоматично по. В случай, че желаете да направите </a:t>
            </a:r>
            <a:r>
              <a:rPr lang="ru-RU" sz="1400" dirty="0" err="1">
                <a:solidFill>
                  <a:schemeClr val="bg1"/>
                </a:solidFill>
              </a:rPr>
              <a:t>превод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към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получател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който</a:t>
            </a:r>
            <a:r>
              <a:rPr lang="ru-RU" sz="1400" dirty="0">
                <a:solidFill>
                  <a:schemeClr val="bg1"/>
                </a:solidFill>
              </a:rPr>
              <a:t> не е сред </a:t>
            </a:r>
            <a:r>
              <a:rPr lang="ru-RU" sz="1400" dirty="0" err="1">
                <a:solidFill>
                  <a:schemeClr val="bg1"/>
                </a:solidFill>
              </a:rPr>
              <a:t>Запазените</a:t>
            </a:r>
            <a:r>
              <a:rPr lang="ru-RU" sz="1400" dirty="0">
                <a:solidFill>
                  <a:schemeClr val="bg1"/>
                </a:solidFill>
              </a:rPr>
              <a:t> получатели, </a:t>
            </a:r>
            <a:r>
              <a:rPr lang="ru-RU" sz="1400" dirty="0" err="1">
                <a:solidFill>
                  <a:schemeClr val="bg1"/>
                </a:solidFill>
              </a:rPr>
              <a:t>следва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въведете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ръчно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данните</a:t>
            </a:r>
            <a:r>
              <a:rPr lang="ru-RU" sz="1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 2. </a:t>
            </a:r>
            <a:r>
              <a:rPr lang="ru-RU" sz="1400" b="1" dirty="0" err="1">
                <a:solidFill>
                  <a:schemeClr val="bg1"/>
                </a:solidFill>
              </a:rPr>
              <a:t>Име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– </a:t>
            </a:r>
            <a:r>
              <a:rPr lang="ru-RU" sz="1400" dirty="0" err="1">
                <a:solidFill>
                  <a:schemeClr val="bg1"/>
                </a:solidFill>
              </a:rPr>
              <a:t>въведете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име</a:t>
            </a:r>
            <a:r>
              <a:rPr lang="ru-RU" sz="1400" dirty="0">
                <a:solidFill>
                  <a:schemeClr val="bg1"/>
                </a:solidFill>
              </a:rPr>
              <a:t> на получателя. 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3. </a:t>
            </a:r>
            <a:r>
              <a:rPr lang="ru-RU" sz="1400" b="1" dirty="0">
                <a:solidFill>
                  <a:schemeClr val="bg1"/>
                </a:solidFill>
              </a:rPr>
              <a:t>Тип сметка </a:t>
            </a:r>
            <a:r>
              <a:rPr lang="ru-RU" sz="1400" dirty="0">
                <a:solidFill>
                  <a:schemeClr val="bg1"/>
                </a:solidFill>
              </a:rPr>
              <a:t>– в </a:t>
            </a:r>
            <a:r>
              <a:rPr lang="ru-RU" sz="1400" dirty="0" err="1">
                <a:solidFill>
                  <a:schemeClr val="bg1"/>
                </a:solidFill>
              </a:rPr>
              <a:t>страната</a:t>
            </a:r>
            <a:r>
              <a:rPr lang="ru-RU" sz="1400" dirty="0">
                <a:solidFill>
                  <a:schemeClr val="bg1"/>
                </a:solidFill>
              </a:rPr>
              <a:t> или в чужбина. 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4. </a:t>
            </a:r>
            <a:r>
              <a:rPr lang="ru-RU" sz="1400" b="1" dirty="0">
                <a:solidFill>
                  <a:schemeClr val="bg1"/>
                </a:solidFill>
              </a:rPr>
              <a:t>IBAN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въведете</a:t>
            </a:r>
            <a:r>
              <a:rPr lang="ru-RU" sz="1400" dirty="0">
                <a:solidFill>
                  <a:schemeClr val="bg1"/>
                </a:solidFill>
              </a:rPr>
              <a:t> номера на </a:t>
            </a:r>
            <a:r>
              <a:rPr lang="ru-RU" sz="1400" dirty="0" err="1">
                <a:solidFill>
                  <a:schemeClr val="bg1"/>
                </a:solidFill>
              </a:rPr>
              <a:t>сметката</a:t>
            </a:r>
            <a:r>
              <a:rPr lang="ru-RU" sz="1400" dirty="0">
                <a:solidFill>
                  <a:schemeClr val="bg1"/>
                </a:solidFill>
              </a:rPr>
              <a:t>, по </a:t>
            </a:r>
            <a:r>
              <a:rPr lang="ru-RU" sz="1400" dirty="0" err="1">
                <a:solidFill>
                  <a:schemeClr val="bg1"/>
                </a:solidFill>
              </a:rPr>
              <a:t>която</a:t>
            </a:r>
            <a:r>
              <a:rPr lang="ru-RU" sz="1400" dirty="0">
                <a:solidFill>
                  <a:schemeClr val="bg1"/>
                </a:solidFill>
              </a:rPr>
              <a:t> желаете на </a:t>
            </a:r>
            <a:r>
              <a:rPr lang="ru-RU" sz="1400" dirty="0" err="1">
                <a:solidFill>
                  <a:schemeClr val="bg1"/>
                </a:solidFill>
              </a:rPr>
              <a:t>наредите</a:t>
            </a:r>
            <a:r>
              <a:rPr lang="ru-RU" sz="1400" dirty="0">
                <a:solidFill>
                  <a:schemeClr val="bg1"/>
                </a:solidFill>
              </a:rPr>
              <a:t> средства.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 5. След </a:t>
            </a:r>
            <a:r>
              <a:rPr lang="ru-RU" sz="1400" dirty="0" err="1">
                <a:solidFill>
                  <a:schemeClr val="bg1"/>
                </a:solidFill>
              </a:rPr>
              <a:t>попълване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всички</a:t>
            </a:r>
            <a:r>
              <a:rPr lang="ru-RU" sz="1400" dirty="0">
                <a:solidFill>
                  <a:schemeClr val="bg1"/>
                </a:solidFill>
              </a:rPr>
              <a:t> полета, </a:t>
            </a:r>
            <a:r>
              <a:rPr lang="ru-RU" sz="1400" dirty="0" err="1">
                <a:solidFill>
                  <a:schemeClr val="bg1"/>
                </a:solidFill>
              </a:rPr>
              <a:t>натиснете</a:t>
            </a:r>
            <a:r>
              <a:rPr lang="ru-RU" sz="1400" dirty="0">
                <a:solidFill>
                  <a:schemeClr val="bg1"/>
                </a:solidFill>
              </a:rPr>
              <a:t> бутон „</a:t>
            </a:r>
            <a:r>
              <a:rPr lang="ru-RU" sz="1400" dirty="0" err="1">
                <a:solidFill>
                  <a:schemeClr val="bg1"/>
                </a:solidFill>
              </a:rPr>
              <a:t>Напред</a:t>
            </a:r>
            <a:r>
              <a:rPr lang="ru-RU" sz="1400" dirty="0">
                <a:solidFill>
                  <a:schemeClr val="bg1"/>
                </a:solidFill>
              </a:rPr>
              <a:t>“, за да преминете </a:t>
            </a:r>
            <a:r>
              <a:rPr lang="ru-RU" sz="1400" dirty="0" err="1">
                <a:solidFill>
                  <a:schemeClr val="bg1"/>
                </a:solidFill>
              </a:rPr>
              <a:t>към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следващата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стъпка</a:t>
            </a:r>
            <a:r>
              <a:rPr lang="ru-RU" sz="1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C33B17C-DCCE-4DC1-BC9D-AD356A0A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3" y="798392"/>
            <a:ext cx="10668925" cy="35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5184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88C2CE3-A217-45BC-B971-F45C6359F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169682"/>
            <a:ext cx="11821212" cy="6513922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>
                <a:solidFill>
                  <a:schemeClr val="bg1"/>
                </a:solidFill>
              </a:rPr>
              <a:t>Стъпка</a:t>
            </a:r>
            <a:r>
              <a:rPr lang="ru-RU" b="1" dirty="0">
                <a:solidFill>
                  <a:schemeClr val="bg1"/>
                </a:solidFill>
              </a:rPr>
              <a:t> 3 – </a:t>
            </a:r>
            <a:r>
              <a:rPr lang="ru-RU" b="1" dirty="0" err="1">
                <a:solidFill>
                  <a:schemeClr val="bg1"/>
                </a:solidFill>
              </a:rPr>
              <a:t>Допълнителна</a:t>
            </a:r>
            <a:r>
              <a:rPr lang="ru-RU" b="1" dirty="0">
                <a:solidFill>
                  <a:schemeClr val="bg1"/>
                </a:solidFill>
              </a:rPr>
              <a:t> информация </a:t>
            </a:r>
            <a:r>
              <a:rPr lang="ru-RU" dirty="0">
                <a:solidFill>
                  <a:schemeClr val="bg1"/>
                </a:solidFill>
              </a:rPr>
              <a:t>– на </a:t>
            </a:r>
            <a:r>
              <a:rPr lang="ru-RU" dirty="0" err="1">
                <a:solidFill>
                  <a:schemeClr val="bg1"/>
                </a:solidFill>
              </a:rPr>
              <a:t>тази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стъпка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следва</a:t>
            </a:r>
            <a:r>
              <a:rPr lang="ru-RU" dirty="0">
                <a:solidFill>
                  <a:schemeClr val="bg1"/>
                </a:solidFill>
              </a:rPr>
              <a:t> да </a:t>
            </a:r>
            <a:r>
              <a:rPr lang="ru-RU" dirty="0" err="1">
                <a:solidFill>
                  <a:schemeClr val="bg1"/>
                </a:solidFill>
              </a:rPr>
              <a:t>попълните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допълнителната</a:t>
            </a:r>
            <a:r>
              <a:rPr lang="ru-RU" dirty="0">
                <a:solidFill>
                  <a:schemeClr val="bg1"/>
                </a:solidFill>
              </a:rPr>
              <a:t> информация, </a:t>
            </a:r>
            <a:r>
              <a:rPr lang="ru-RU" dirty="0" err="1">
                <a:solidFill>
                  <a:schemeClr val="bg1"/>
                </a:solidFill>
              </a:rPr>
              <a:t>която</a:t>
            </a:r>
            <a:r>
              <a:rPr lang="ru-RU" dirty="0">
                <a:solidFill>
                  <a:schemeClr val="bg1"/>
                </a:solidFill>
              </a:rPr>
              <a:t> е необходима за </a:t>
            </a:r>
            <a:r>
              <a:rPr lang="ru-RU" dirty="0" err="1">
                <a:solidFill>
                  <a:schemeClr val="bg1"/>
                </a:solidFill>
              </a:rPr>
              <a:t>извършване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превода</a:t>
            </a:r>
            <a:r>
              <a:rPr lang="ru-RU" dirty="0">
                <a:solidFill>
                  <a:schemeClr val="bg1"/>
                </a:solidFill>
              </a:rPr>
              <a:t>. </a:t>
            </a:r>
            <a:r>
              <a:rPr lang="ru-RU" dirty="0" err="1">
                <a:solidFill>
                  <a:schemeClr val="bg1"/>
                </a:solidFill>
              </a:rPr>
              <a:t>Полетата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които</a:t>
            </a:r>
            <a:r>
              <a:rPr lang="ru-RU" dirty="0">
                <a:solidFill>
                  <a:schemeClr val="bg1"/>
                </a:solidFill>
              </a:rPr>
              <a:t> се </a:t>
            </a:r>
            <a:r>
              <a:rPr lang="ru-RU" dirty="0" err="1">
                <a:solidFill>
                  <a:schemeClr val="bg1"/>
                </a:solidFill>
              </a:rPr>
              <a:t>визуализират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информацията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която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следва</a:t>
            </a:r>
            <a:r>
              <a:rPr lang="ru-RU" dirty="0">
                <a:solidFill>
                  <a:schemeClr val="bg1"/>
                </a:solidFill>
              </a:rPr>
              <a:t> да се </a:t>
            </a:r>
            <a:r>
              <a:rPr lang="ru-RU" dirty="0" err="1">
                <a:solidFill>
                  <a:schemeClr val="bg1"/>
                </a:solidFill>
              </a:rPr>
              <a:t>попълни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във</a:t>
            </a:r>
            <a:r>
              <a:rPr lang="ru-RU" dirty="0">
                <a:solidFill>
                  <a:schemeClr val="bg1"/>
                </a:solidFill>
              </a:rPr>
              <a:t> всяко </a:t>
            </a:r>
            <a:r>
              <a:rPr lang="ru-RU" dirty="0" err="1">
                <a:solidFill>
                  <a:schemeClr val="bg1"/>
                </a:solidFill>
              </a:rPr>
              <a:t>едно</a:t>
            </a:r>
            <a:r>
              <a:rPr lang="ru-RU" dirty="0">
                <a:solidFill>
                  <a:schemeClr val="bg1"/>
                </a:solidFill>
              </a:rPr>
              <a:t> от </a:t>
            </a:r>
            <a:r>
              <a:rPr lang="ru-RU" dirty="0" err="1">
                <a:solidFill>
                  <a:schemeClr val="bg1"/>
                </a:solidFill>
              </a:rPr>
              <a:t>тях</a:t>
            </a:r>
            <a:r>
              <a:rPr lang="ru-RU" dirty="0">
                <a:solidFill>
                  <a:schemeClr val="bg1"/>
                </a:solidFill>
              </a:rPr>
              <a:t>, зависят от типа </a:t>
            </a:r>
            <a:r>
              <a:rPr lang="ru-RU" dirty="0" err="1">
                <a:solidFill>
                  <a:schemeClr val="bg1"/>
                </a:solidFill>
              </a:rPr>
              <a:t>превод</a:t>
            </a:r>
            <a:r>
              <a:rPr lang="ru-RU" dirty="0">
                <a:solidFill>
                  <a:schemeClr val="bg1"/>
                </a:solidFill>
              </a:rPr>
              <a:t>. Той се </a:t>
            </a:r>
            <a:r>
              <a:rPr lang="ru-RU" dirty="0" err="1">
                <a:solidFill>
                  <a:schemeClr val="bg1"/>
                </a:solidFill>
              </a:rPr>
              <a:t>определя</a:t>
            </a:r>
            <a:r>
              <a:rPr lang="ru-RU" dirty="0">
                <a:solidFill>
                  <a:schemeClr val="bg1"/>
                </a:solidFill>
              </a:rPr>
              <a:t> от </a:t>
            </a:r>
            <a:r>
              <a:rPr lang="ru-RU" dirty="0" err="1">
                <a:solidFill>
                  <a:schemeClr val="bg1"/>
                </a:solidFill>
              </a:rPr>
              <a:t>попълнените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данни</a:t>
            </a:r>
            <a:r>
              <a:rPr lang="ru-RU" dirty="0">
                <a:solidFill>
                  <a:schemeClr val="bg1"/>
                </a:solidFill>
              </a:rPr>
              <a:t> (сметки и </a:t>
            </a:r>
            <a:r>
              <a:rPr lang="ru-RU" dirty="0" err="1">
                <a:solidFill>
                  <a:schemeClr val="bg1"/>
                </a:solidFill>
              </a:rPr>
              <a:t>валути</a:t>
            </a:r>
            <a:r>
              <a:rPr lang="ru-RU" dirty="0">
                <a:solidFill>
                  <a:schemeClr val="bg1"/>
                </a:solidFill>
              </a:rPr>
              <a:t>) в </a:t>
            </a:r>
            <a:r>
              <a:rPr lang="ru-RU" dirty="0" err="1">
                <a:solidFill>
                  <a:schemeClr val="bg1"/>
                </a:solidFill>
              </a:rPr>
              <a:t>стъпки</a:t>
            </a:r>
            <a:r>
              <a:rPr lang="ru-RU" dirty="0">
                <a:solidFill>
                  <a:schemeClr val="bg1"/>
                </a:solidFill>
              </a:rPr>
              <a:t> 1 и 2.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случая се </a:t>
            </a:r>
            <a:r>
              <a:rPr lang="ru-RU" dirty="0" err="1">
                <a:solidFill>
                  <a:schemeClr val="bg1"/>
                </a:solidFill>
              </a:rPr>
              <a:t>извършва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превод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към</a:t>
            </a:r>
            <a:r>
              <a:rPr lang="ru-RU" dirty="0">
                <a:solidFill>
                  <a:schemeClr val="bg1"/>
                </a:solidFill>
              </a:rPr>
              <a:t> Друг </a:t>
            </a:r>
            <a:r>
              <a:rPr lang="ru-RU" dirty="0" err="1">
                <a:solidFill>
                  <a:schemeClr val="bg1"/>
                </a:solidFill>
              </a:rPr>
              <a:t>получател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със</a:t>
            </a:r>
            <a:r>
              <a:rPr lang="ru-RU" dirty="0">
                <a:solidFill>
                  <a:schemeClr val="bg1"/>
                </a:solidFill>
              </a:rPr>
              <a:t> сметка в </a:t>
            </a:r>
            <a:r>
              <a:rPr lang="ru-RU" dirty="0" err="1">
                <a:solidFill>
                  <a:schemeClr val="bg1"/>
                </a:solidFill>
              </a:rPr>
              <a:t>страната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валута</a:t>
            </a:r>
            <a:r>
              <a:rPr lang="ru-RU" dirty="0">
                <a:solidFill>
                  <a:schemeClr val="bg1"/>
                </a:solidFill>
              </a:rPr>
              <a:t> на </a:t>
            </a:r>
            <a:r>
              <a:rPr lang="ru-RU" dirty="0" err="1">
                <a:solidFill>
                  <a:schemeClr val="bg1"/>
                </a:solidFill>
              </a:rPr>
              <a:t>превода</a:t>
            </a:r>
            <a:r>
              <a:rPr lang="ru-RU" dirty="0">
                <a:solidFill>
                  <a:schemeClr val="bg1"/>
                </a:solidFill>
              </a:rPr>
              <a:t> BGN. </a:t>
            </a:r>
            <a:r>
              <a:rPr lang="ru-RU" dirty="0" err="1">
                <a:solidFill>
                  <a:schemeClr val="bg1"/>
                </a:solidFill>
              </a:rPr>
              <a:t>Визуализира</a:t>
            </a:r>
            <a:r>
              <a:rPr lang="ru-RU" dirty="0">
                <a:solidFill>
                  <a:schemeClr val="bg1"/>
                </a:solidFill>
              </a:rPr>
              <a:t> се </a:t>
            </a:r>
            <a:r>
              <a:rPr lang="ru-RU" dirty="0" err="1">
                <a:solidFill>
                  <a:schemeClr val="bg1"/>
                </a:solidFill>
              </a:rPr>
              <a:t>следният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екран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където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777C31AE-83FD-4F09-A03D-1B4BD8B5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45" y="2648931"/>
            <a:ext cx="8931414" cy="412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5750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64404C5-FD18-4D2B-8C87-FFC5E3D3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84841"/>
            <a:ext cx="11811785" cy="6674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1. </a:t>
            </a:r>
            <a:r>
              <a:rPr lang="ru-RU" sz="1600" b="1" dirty="0" err="1">
                <a:solidFill>
                  <a:schemeClr val="bg1"/>
                </a:solidFill>
              </a:rPr>
              <a:t>Панел</a:t>
            </a:r>
            <a:r>
              <a:rPr lang="ru-RU" sz="1600" b="1" dirty="0">
                <a:solidFill>
                  <a:schemeClr val="bg1"/>
                </a:solidFill>
              </a:rPr>
              <a:t> с </a:t>
            </a:r>
            <a:r>
              <a:rPr lang="ru-RU" sz="1600" b="1" dirty="0" err="1">
                <a:solidFill>
                  <a:schemeClr val="bg1"/>
                </a:solidFill>
              </a:rPr>
              <a:t>Допълнителна</a:t>
            </a:r>
            <a:r>
              <a:rPr lang="ru-RU" sz="1600" b="1" dirty="0">
                <a:solidFill>
                  <a:schemeClr val="bg1"/>
                </a:solidFill>
              </a:rPr>
              <a:t> информация за </a:t>
            </a:r>
            <a:r>
              <a:rPr lang="ru-RU" sz="1600" b="1" dirty="0" err="1">
                <a:solidFill>
                  <a:schemeClr val="bg1"/>
                </a:solidFill>
              </a:rPr>
              <a:t>превода</a:t>
            </a:r>
            <a:r>
              <a:rPr lang="ru-RU" sz="1600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2. </a:t>
            </a:r>
            <a:r>
              <a:rPr lang="ru-RU" sz="1600" b="1" dirty="0">
                <a:solidFill>
                  <a:schemeClr val="bg1"/>
                </a:solidFill>
              </a:rPr>
              <a:t>Основание</a:t>
            </a:r>
            <a:r>
              <a:rPr lang="ru-RU" sz="1600" dirty="0">
                <a:solidFill>
                  <a:schemeClr val="bg1"/>
                </a:solidFill>
              </a:rPr>
              <a:t> – </a:t>
            </a:r>
            <a:r>
              <a:rPr lang="ru-RU" sz="1600" dirty="0" err="1">
                <a:solidFill>
                  <a:schemeClr val="bg1"/>
                </a:solidFill>
              </a:rPr>
              <a:t>посочва</a:t>
            </a:r>
            <a:r>
              <a:rPr lang="ru-RU" sz="1600" dirty="0">
                <a:solidFill>
                  <a:schemeClr val="bg1"/>
                </a:solidFill>
              </a:rPr>
              <a:t> се основание за </a:t>
            </a:r>
            <a:r>
              <a:rPr lang="ru-RU" sz="1600" dirty="0" err="1">
                <a:solidFill>
                  <a:schemeClr val="bg1"/>
                </a:solidFill>
              </a:rPr>
              <a:t>извършване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превода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3. </a:t>
            </a:r>
            <a:r>
              <a:rPr lang="ru-RU" sz="1600" b="1" dirty="0" err="1">
                <a:solidFill>
                  <a:schemeClr val="bg1"/>
                </a:solidFill>
              </a:rPr>
              <a:t>Още</a:t>
            </a:r>
            <a:r>
              <a:rPr lang="ru-RU" sz="1600" b="1" dirty="0">
                <a:solidFill>
                  <a:schemeClr val="bg1"/>
                </a:solidFill>
              </a:rPr>
              <a:t> пояснения </a:t>
            </a:r>
            <a:r>
              <a:rPr lang="ru-RU" sz="1600" dirty="0">
                <a:solidFill>
                  <a:schemeClr val="bg1"/>
                </a:solidFill>
              </a:rPr>
              <a:t>– </a:t>
            </a:r>
            <a:r>
              <a:rPr lang="ru-RU" sz="1600" dirty="0" err="1">
                <a:solidFill>
                  <a:schemeClr val="bg1"/>
                </a:solidFill>
              </a:rPr>
              <a:t>попълва</a:t>
            </a:r>
            <a:r>
              <a:rPr lang="ru-RU" sz="1600" dirty="0">
                <a:solidFill>
                  <a:schemeClr val="bg1"/>
                </a:solidFill>
              </a:rPr>
              <a:t> се в случай, че е необходимо и/или </a:t>
            </a:r>
            <a:r>
              <a:rPr lang="ru-RU" sz="1600" dirty="0" err="1">
                <a:solidFill>
                  <a:schemeClr val="bg1"/>
                </a:solidFill>
              </a:rPr>
              <a:t>посоченото</a:t>
            </a:r>
            <a:r>
              <a:rPr lang="ru-RU" sz="1600" dirty="0">
                <a:solidFill>
                  <a:schemeClr val="bg1"/>
                </a:solidFill>
              </a:rPr>
              <a:t> в Основание не е </a:t>
            </a:r>
            <a:r>
              <a:rPr lang="ru-RU" sz="1600" dirty="0" err="1">
                <a:solidFill>
                  <a:schemeClr val="bg1"/>
                </a:solidFill>
              </a:rPr>
              <a:t>достатъчно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4. </a:t>
            </a:r>
            <a:r>
              <a:rPr lang="ru-RU" sz="1600" b="1" dirty="0">
                <a:solidFill>
                  <a:schemeClr val="bg1"/>
                </a:solidFill>
              </a:rPr>
              <a:t>Вид </a:t>
            </a:r>
            <a:r>
              <a:rPr lang="ru-RU" sz="1600" b="1" dirty="0" err="1">
                <a:solidFill>
                  <a:schemeClr val="bg1"/>
                </a:solidFill>
              </a:rPr>
              <a:t>плащане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– можете да изберете </a:t>
            </a:r>
            <a:r>
              <a:rPr lang="ru-RU" sz="1600" dirty="0" err="1">
                <a:solidFill>
                  <a:schemeClr val="bg1"/>
                </a:solidFill>
              </a:rPr>
              <a:t>Обикновен</a:t>
            </a:r>
            <a:r>
              <a:rPr lang="ru-RU" sz="1600" dirty="0">
                <a:solidFill>
                  <a:schemeClr val="bg1"/>
                </a:solidFill>
              </a:rPr>
              <a:t> или </a:t>
            </a:r>
            <a:r>
              <a:rPr lang="ru-RU" sz="1600" dirty="0" err="1">
                <a:solidFill>
                  <a:schemeClr val="bg1"/>
                </a:solidFill>
              </a:rPr>
              <a:t>Бърз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превод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5. </a:t>
            </a:r>
            <a:r>
              <a:rPr lang="ru-RU" sz="1600" b="1" dirty="0">
                <a:solidFill>
                  <a:schemeClr val="bg1"/>
                </a:solidFill>
              </a:rPr>
              <a:t>Тарифа за таксите и </a:t>
            </a:r>
            <a:r>
              <a:rPr lang="ru-RU" sz="1600" b="1" dirty="0" err="1">
                <a:solidFill>
                  <a:schemeClr val="bg1"/>
                </a:solidFill>
              </a:rPr>
              <a:t>комисионите</a:t>
            </a:r>
            <a:r>
              <a:rPr lang="ru-RU" sz="1600" b="1" dirty="0">
                <a:solidFill>
                  <a:schemeClr val="bg1"/>
                </a:solidFill>
              </a:rPr>
              <a:t> на KBC Банк</a:t>
            </a:r>
            <a:r>
              <a:rPr lang="ru-RU" sz="1600" dirty="0">
                <a:solidFill>
                  <a:schemeClr val="bg1"/>
                </a:solidFill>
              </a:rPr>
              <a:t> – </a:t>
            </a:r>
            <a:r>
              <a:rPr lang="ru-RU" sz="1600" dirty="0" err="1">
                <a:solidFill>
                  <a:schemeClr val="bg1"/>
                </a:solidFill>
              </a:rPr>
              <a:t>информационен</a:t>
            </a:r>
            <a:r>
              <a:rPr lang="ru-RU" sz="1600" dirty="0">
                <a:solidFill>
                  <a:schemeClr val="bg1"/>
                </a:solidFill>
              </a:rPr>
              <a:t> бутон. При </a:t>
            </a:r>
            <a:r>
              <a:rPr lang="ru-RU" sz="1600" dirty="0" err="1">
                <a:solidFill>
                  <a:schemeClr val="bg1"/>
                </a:solidFill>
              </a:rPr>
              <a:t>натискането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му</a:t>
            </a:r>
            <a:r>
              <a:rPr lang="ru-RU" sz="1600" dirty="0">
                <a:solidFill>
                  <a:schemeClr val="bg1"/>
                </a:solidFill>
              </a:rPr>
              <a:t> се </a:t>
            </a:r>
            <a:r>
              <a:rPr lang="ru-RU" sz="1600" dirty="0" err="1">
                <a:solidFill>
                  <a:schemeClr val="bg1"/>
                </a:solidFill>
              </a:rPr>
              <a:t>визуализира</a:t>
            </a:r>
            <a:r>
              <a:rPr lang="ru-RU" sz="1600" dirty="0">
                <a:solidFill>
                  <a:schemeClr val="bg1"/>
                </a:solidFill>
              </a:rPr>
              <a:t> информация </a:t>
            </a:r>
            <a:r>
              <a:rPr lang="ru-RU" sz="1600" dirty="0" err="1">
                <a:solidFill>
                  <a:schemeClr val="bg1"/>
                </a:solidFill>
              </a:rPr>
              <a:t>относно</a:t>
            </a:r>
            <a:r>
              <a:rPr lang="ru-RU" sz="1600" dirty="0">
                <a:solidFill>
                  <a:schemeClr val="bg1"/>
                </a:solidFill>
              </a:rPr>
              <a:t> такси и </a:t>
            </a:r>
            <a:r>
              <a:rPr lang="ru-RU" sz="1600" dirty="0" err="1">
                <a:solidFill>
                  <a:schemeClr val="bg1"/>
                </a:solidFill>
              </a:rPr>
              <a:t>комисиони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които</a:t>
            </a:r>
            <a:r>
              <a:rPr lang="ru-RU" sz="1600" dirty="0">
                <a:solidFill>
                  <a:schemeClr val="bg1"/>
                </a:solidFill>
              </a:rPr>
              <a:t> се </a:t>
            </a:r>
            <a:r>
              <a:rPr lang="ru-RU" sz="1600" dirty="0" err="1">
                <a:solidFill>
                  <a:schemeClr val="bg1"/>
                </a:solidFill>
              </a:rPr>
              <a:t>прилагат</a:t>
            </a:r>
            <a:r>
              <a:rPr lang="ru-RU" sz="1600" dirty="0">
                <a:solidFill>
                  <a:schemeClr val="bg1"/>
                </a:solidFill>
              </a:rPr>
              <a:t> за </a:t>
            </a:r>
            <a:r>
              <a:rPr lang="ru-RU" sz="1600" dirty="0" err="1">
                <a:solidFill>
                  <a:schemeClr val="bg1"/>
                </a:solidFill>
              </a:rPr>
              <a:t>извършване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преводи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6. </a:t>
            </a:r>
            <a:r>
              <a:rPr lang="ru-RU" sz="1600" b="1" dirty="0">
                <a:solidFill>
                  <a:schemeClr val="bg1"/>
                </a:solidFill>
              </a:rPr>
              <a:t>Дата на </a:t>
            </a:r>
            <a:r>
              <a:rPr lang="ru-RU" sz="1600" b="1" dirty="0" err="1">
                <a:solidFill>
                  <a:schemeClr val="bg1"/>
                </a:solidFill>
              </a:rPr>
              <a:t>изпълнение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– можете да </a:t>
            </a:r>
            <a:r>
              <a:rPr lang="ru-RU" sz="1600" dirty="0" err="1">
                <a:solidFill>
                  <a:schemeClr val="bg1"/>
                </a:solidFill>
              </a:rPr>
              <a:t>посочите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датата</a:t>
            </a:r>
            <a:r>
              <a:rPr lang="ru-RU" sz="1600" dirty="0">
                <a:solidFill>
                  <a:schemeClr val="bg1"/>
                </a:solidFill>
              </a:rPr>
              <a:t>, на </a:t>
            </a:r>
            <a:r>
              <a:rPr lang="ru-RU" sz="1600" dirty="0" err="1">
                <a:solidFill>
                  <a:schemeClr val="bg1"/>
                </a:solidFill>
              </a:rPr>
              <a:t>която</a:t>
            </a:r>
            <a:r>
              <a:rPr lang="ru-RU" sz="1600" dirty="0">
                <a:solidFill>
                  <a:schemeClr val="bg1"/>
                </a:solidFill>
              </a:rPr>
              <a:t> желаете </a:t>
            </a:r>
            <a:r>
              <a:rPr lang="ru-RU" sz="1600" dirty="0" err="1">
                <a:solidFill>
                  <a:schemeClr val="bg1"/>
                </a:solidFill>
              </a:rPr>
              <a:t>преводът</a:t>
            </a:r>
            <a:r>
              <a:rPr lang="ru-RU" sz="1600" dirty="0">
                <a:solidFill>
                  <a:schemeClr val="bg1"/>
                </a:solidFill>
              </a:rPr>
              <a:t> да </a:t>
            </a:r>
            <a:r>
              <a:rPr lang="ru-RU" sz="1600" dirty="0" err="1">
                <a:solidFill>
                  <a:schemeClr val="bg1"/>
                </a:solidFill>
              </a:rPr>
              <a:t>бъде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изпълнен</a:t>
            </a:r>
            <a:r>
              <a:rPr lang="ru-RU" sz="1600" dirty="0">
                <a:solidFill>
                  <a:schemeClr val="bg1"/>
                </a:solidFill>
              </a:rPr>
              <a:t>. 7. След </a:t>
            </a:r>
            <a:r>
              <a:rPr lang="ru-RU" sz="1600" dirty="0" err="1">
                <a:solidFill>
                  <a:schemeClr val="bg1"/>
                </a:solidFill>
              </a:rPr>
              <a:t>попълване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всички</a:t>
            </a:r>
            <a:r>
              <a:rPr lang="ru-RU" sz="1600" dirty="0">
                <a:solidFill>
                  <a:schemeClr val="bg1"/>
                </a:solidFill>
              </a:rPr>
              <a:t> полета, </a:t>
            </a:r>
            <a:r>
              <a:rPr lang="ru-RU" sz="1600" dirty="0" err="1">
                <a:solidFill>
                  <a:schemeClr val="bg1"/>
                </a:solidFill>
              </a:rPr>
              <a:t>натиснете</a:t>
            </a:r>
            <a:r>
              <a:rPr lang="ru-RU" sz="1600" dirty="0">
                <a:solidFill>
                  <a:schemeClr val="bg1"/>
                </a:solidFill>
              </a:rPr>
              <a:t> бутон „</a:t>
            </a:r>
            <a:r>
              <a:rPr lang="ru-RU" sz="1600" dirty="0" err="1">
                <a:solidFill>
                  <a:schemeClr val="bg1"/>
                </a:solidFill>
              </a:rPr>
              <a:t>Напред</a:t>
            </a:r>
            <a:r>
              <a:rPr lang="ru-RU" sz="1600" dirty="0">
                <a:solidFill>
                  <a:schemeClr val="bg1"/>
                </a:solidFill>
              </a:rPr>
              <a:t>“, за да преминете </a:t>
            </a:r>
            <a:r>
              <a:rPr lang="ru-RU" sz="1600" dirty="0" err="1">
                <a:solidFill>
                  <a:schemeClr val="bg1"/>
                </a:solidFill>
              </a:rPr>
              <a:t>към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следващата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стъпка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bg-B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3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E688030-8E43-4A18-A5C7-4580CD83B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103695"/>
            <a:ext cx="11821213" cy="6655323"/>
          </a:xfrm>
        </p:spPr>
        <p:txBody>
          <a:bodyPr/>
          <a:lstStyle/>
          <a:p>
            <a:pPr marL="0" indent="0">
              <a:buNone/>
            </a:pPr>
            <a:r>
              <a:rPr lang="ru-RU" sz="1600" b="1" dirty="0" err="1">
                <a:solidFill>
                  <a:schemeClr val="bg1"/>
                </a:solidFill>
              </a:rPr>
              <a:t>Стъпка</a:t>
            </a:r>
            <a:r>
              <a:rPr lang="ru-RU" sz="1600" b="1" dirty="0">
                <a:solidFill>
                  <a:schemeClr val="bg1"/>
                </a:solidFill>
              </a:rPr>
              <a:t> 4 – </a:t>
            </a:r>
            <a:r>
              <a:rPr lang="ru-RU" sz="1600" b="1" dirty="0" err="1">
                <a:solidFill>
                  <a:schemeClr val="bg1"/>
                </a:solidFill>
              </a:rPr>
              <a:t>Преглед</a:t>
            </a:r>
            <a:r>
              <a:rPr lang="ru-RU" sz="1600" b="1" dirty="0">
                <a:solidFill>
                  <a:schemeClr val="bg1"/>
                </a:solidFill>
              </a:rPr>
              <a:t> и </a:t>
            </a:r>
            <a:r>
              <a:rPr lang="ru-RU" sz="1600" b="1" dirty="0" err="1">
                <a:solidFill>
                  <a:schemeClr val="bg1"/>
                </a:solidFill>
              </a:rPr>
              <a:t>потвърждение</a:t>
            </a:r>
            <a:r>
              <a:rPr lang="ru-RU" sz="1600" b="1" dirty="0">
                <a:solidFill>
                  <a:schemeClr val="bg1"/>
                </a:solidFill>
              </a:rPr>
              <a:t> на </a:t>
            </a:r>
            <a:r>
              <a:rPr lang="ru-RU" sz="1600" b="1" dirty="0" err="1">
                <a:solidFill>
                  <a:schemeClr val="bg1"/>
                </a:solidFill>
              </a:rPr>
              <a:t>превода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– на </a:t>
            </a:r>
            <a:r>
              <a:rPr lang="ru-RU" sz="1600" dirty="0" err="1">
                <a:solidFill>
                  <a:schemeClr val="bg1"/>
                </a:solidFill>
              </a:rPr>
              <a:t>тази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стъпка</a:t>
            </a:r>
            <a:r>
              <a:rPr lang="ru-RU" sz="1600" dirty="0">
                <a:solidFill>
                  <a:schemeClr val="bg1"/>
                </a:solidFill>
              </a:rPr>
              <a:t> можете да </a:t>
            </a:r>
            <a:r>
              <a:rPr lang="ru-RU" sz="1600" dirty="0" err="1">
                <a:solidFill>
                  <a:schemeClr val="bg1"/>
                </a:solidFill>
              </a:rPr>
              <a:t>прегледате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цялата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въведена</a:t>
            </a:r>
            <a:r>
              <a:rPr lang="ru-RU" sz="1600" dirty="0">
                <a:solidFill>
                  <a:schemeClr val="bg1"/>
                </a:solidFill>
              </a:rPr>
              <a:t> от вас информация </a:t>
            </a:r>
            <a:r>
              <a:rPr lang="ru-RU" sz="1600" dirty="0" err="1">
                <a:solidFill>
                  <a:schemeClr val="bg1"/>
                </a:solidFill>
              </a:rPr>
              <a:t>относно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превода</a:t>
            </a:r>
            <a:r>
              <a:rPr lang="ru-RU" sz="1600" dirty="0">
                <a:solidFill>
                  <a:schemeClr val="bg1"/>
                </a:solidFill>
              </a:rPr>
              <a:t> и, </a:t>
            </a:r>
            <a:r>
              <a:rPr lang="ru-RU" sz="1600" dirty="0" err="1">
                <a:solidFill>
                  <a:schemeClr val="bg1"/>
                </a:solidFill>
              </a:rPr>
              <a:t>ако</a:t>
            </a:r>
            <a:r>
              <a:rPr lang="ru-RU" sz="1600" dirty="0">
                <a:solidFill>
                  <a:schemeClr val="bg1"/>
                </a:solidFill>
              </a:rPr>
              <a:t> е необходимо, да се </a:t>
            </a:r>
            <a:r>
              <a:rPr lang="ru-RU" sz="1600" dirty="0" err="1">
                <a:solidFill>
                  <a:schemeClr val="bg1"/>
                </a:solidFill>
              </a:rPr>
              <a:t>върнете</a:t>
            </a:r>
            <a:r>
              <a:rPr lang="ru-RU" sz="1600" dirty="0">
                <a:solidFill>
                  <a:schemeClr val="bg1"/>
                </a:solidFill>
              </a:rPr>
              <a:t> назад, за да </a:t>
            </a:r>
            <a:r>
              <a:rPr lang="ru-RU" sz="1600" dirty="0" err="1">
                <a:solidFill>
                  <a:schemeClr val="bg1"/>
                </a:solidFill>
              </a:rPr>
              <a:t>коригирате</a:t>
            </a:r>
            <a:r>
              <a:rPr lang="ru-RU" sz="1600" dirty="0">
                <a:solidFill>
                  <a:schemeClr val="bg1"/>
                </a:solidFill>
              </a:rPr>
              <a:t>. </a:t>
            </a:r>
            <a:r>
              <a:rPr lang="ru-RU" sz="1600" dirty="0" err="1">
                <a:solidFill>
                  <a:schemeClr val="bg1"/>
                </a:solidFill>
              </a:rPr>
              <a:t>Визуализира</a:t>
            </a:r>
            <a:r>
              <a:rPr lang="ru-RU" sz="1600" dirty="0">
                <a:solidFill>
                  <a:schemeClr val="bg1"/>
                </a:solidFill>
              </a:rPr>
              <a:t> се </a:t>
            </a:r>
            <a:r>
              <a:rPr lang="ru-RU" sz="1600" dirty="0" err="1">
                <a:solidFill>
                  <a:schemeClr val="bg1"/>
                </a:solidFill>
              </a:rPr>
              <a:t>следният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екран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където</a:t>
            </a:r>
            <a:r>
              <a:rPr lang="ru-RU" sz="16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1. </a:t>
            </a:r>
            <a:r>
              <a:rPr lang="ru-RU" sz="1600" dirty="0" err="1">
                <a:solidFill>
                  <a:schemeClr val="bg1"/>
                </a:solidFill>
              </a:rPr>
              <a:t>Панел</a:t>
            </a:r>
            <a:r>
              <a:rPr lang="ru-RU" sz="1600" dirty="0">
                <a:solidFill>
                  <a:schemeClr val="bg1"/>
                </a:solidFill>
              </a:rPr>
              <a:t> с 4-те </a:t>
            </a:r>
            <a:r>
              <a:rPr lang="ru-RU" sz="1600" dirty="0" err="1">
                <a:solidFill>
                  <a:schemeClr val="bg1"/>
                </a:solidFill>
              </a:rPr>
              <a:t>стъпки</a:t>
            </a:r>
            <a:r>
              <a:rPr lang="ru-RU" sz="1600" dirty="0">
                <a:solidFill>
                  <a:schemeClr val="bg1"/>
                </a:solidFill>
              </a:rPr>
              <a:t> при </a:t>
            </a:r>
            <a:r>
              <a:rPr lang="ru-RU" sz="1600" dirty="0" err="1">
                <a:solidFill>
                  <a:schemeClr val="bg1"/>
                </a:solidFill>
              </a:rPr>
              <a:t>извършване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превод</a:t>
            </a:r>
            <a:r>
              <a:rPr lang="ru-RU" sz="1600" dirty="0">
                <a:solidFill>
                  <a:schemeClr val="bg1"/>
                </a:solidFill>
              </a:rPr>
              <a:t> – в </a:t>
            </a:r>
            <a:r>
              <a:rPr lang="ru-RU" sz="1600" dirty="0" err="1">
                <a:solidFill>
                  <a:schemeClr val="bg1"/>
                </a:solidFill>
              </a:rPr>
              <a:t>жълто</a:t>
            </a:r>
            <a:r>
              <a:rPr lang="ru-RU" sz="1600" dirty="0">
                <a:solidFill>
                  <a:schemeClr val="bg1"/>
                </a:solidFill>
              </a:rPr>
              <a:t> е </a:t>
            </a:r>
            <a:r>
              <a:rPr lang="ru-RU" sz="1600" dirty="0" err="1">
                <a:solidFill>
                  <a:schemeClr val="bg1"/>
                </a:solidFill>
              </a:rPr>
              <a:t>маркирана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стъпката</a:t>
            </a:r>
            <a:r>
              <a:rPr lang="ru-RU" sz="1600" dirty="0">
                <a:solidFill>
                  <a:schemeClr val="bg1"/>
                </a:solidFill>
              </a:rPr>
              <a:t>, на </a:t>
            </a:r>
            <a:r>
              <a:rPr lang="ru-RU" sz="1600" dirty="0" err="1">
                <a:solidFill>
                  <a:schemeClr val="bg1"/>
                </a:solidFill>
              </a:rPr>
              <a:t>която</a:t>
            </a:r>
            <a:r>
              <a:rPr lang="ru-RU" sz="1600" dirty="0">
                <a:solidFill>
                  <a:schemeClr val="bg1"/>
                </a:solidFill>
              </a:rPr>
              <a:t> се </a:t>
            </a:r>
            <a:r>
              <a:rPr lang="ru-RU" sz="1600" dirty="0" err="1">
                <a:solidFill>
                  <a:schemeClr val="bg1"/>
                </a:solidFill>
              </a:rPr>
              <a:t>намирате</a:t>
            </a:r>
            <a:r>
              <a:rPr lang="ru-RU" sz="1600" dirty="0">
                <a:solidFill>
                  <a:schemeClr val="bg1"/>
                </a:solidFill>
              </a:rPr>
              <a:t> в момента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 3. </a:t>
            </a:r>
            <a:r>
              <a:rPr lang="ru-RU" sz="1600" dirty="0" err="1">
                <a:solidFill>
                  <a:schemeClr val="bg1"/>
                </a:solidFill>
              </a:rPr>
              <a:t>Панел</a:t>
            </a:r>
            <a:r>
              <a:rPr lang="ru-RU" sz="1600" dirty="0">
                <a:solidFill>
                  <a:schemeClr val="bg1"/>
                </a:solidFill>
              </a:rPr>
              <a:t> с </a:t>
            </a:r>
            <a:r>
              <a:rPr lang="ru-RU" sz="1600" dirty="0" err="1">
                <a:solidFill>
                  <a:schemeClr val="bg1"/>
                </a:solidFill>
              </a:rPr>
              <a:t>данни</a:t>
            </a:r>
            <a:r>
              <a:rPr lang="ru-RU" sz="1600" dirty="0">
                <a:solidFill>
                  <a:schemeClr val="bg1"/>
                </a:solidFill>
              </a:rPr>
              <a:t> за </a:t>
            </a:r>
            <a:r>
              <a:rPr lang="ru-RU" sz="1600" b="1" dirty="0" err="1">
                <a:solidFill>
                  <a:schemeClr val="bg1"/>
                </a:solidFill>
              </a:rPr>
              <a:t>Преглед</a:t>
            </a:r>
            <a:r>
              <a:rPr lang="ru-RU" sz="1600" b="1" dirty="0">
                <a:solidFill>
                  <a:schemeClr val="bg1"/>
                </a:solidFill>
              </a:rPr>
              <a:t> и </a:t>
            </a:r>
            <a:r>
              <a:rPr lang="ru-RU" sz="1600" b="1" dirty="0" err="1">
                <a:solidFill>
                  <a:schemeClr val="bg1"/>
                </a:solidFill>
              </a:rPr>
              <a:t>потвърждение</a:t>
            </a:r>
            <a:r>
              <a:rPr lang="ru-RU" sz="1600" b="1" dirty="0">
                <a:solidFill>
                  <a:schemeClr val="bg1"/>
                </a:solidFill>
              </a:rPr>
              <a:t> на </a:t>
            </a:r>
            <a:r>
              <a:rPr lang="ru-RU" sz="1600" b="1" dirty="0" err="1">
                <a:solidFill>
                  <a:schemeClr val="bg1"/>
                </a:solidFill>
              </a:rPr>
              <a:t>превода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4. Бутон „</a:t>
            </a:r>
            <a:r>
              <a:rPr lang="ru-RU" sz="1600" b="1" dirty="0" err="1">
                <a:solidFill>
                  <a:schemeClr val="bg1"/>
                </a:solidFill>
              </a:rPr>
              <a:t>Запази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b="1" dirty="0" err="1">
                <a:solidFill>
                  <a:schemeClr val="bg1"/>
                </a:solidFill>
              </a:rPr>
              <a:t>като</a:t>
            </a:r>
            <a:r>
              <a:rPr lang="ru-RU" sz="1600" b="1" dirty="0">
                <a:solidFill>
                  <a:schemeClr val="bg1"/>
                </a:solidFill>
              </a:rPr>
              <a:t> образец</a:t>
            </a:r>
            <a:r>
              <a:rPr lang="ru-RU" sz="1600" dirty="0">
                <a:solidFill>
                  <a:schemeClr val="bg1"/>
                </a:solidFill>
              </a:rPr>
              <a:t>“* – </a:t>
            </a:r>
            <a:r>
              <a:rPr lang="ru-RU" sz="1600" dirty="0" err="1">
                <a:solidFill>
                  <a:schemeClr val="bg1"/>
                </a:solidFill>
              </a:rPr>
              <a:t>дава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възможност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преводът</a:t>
            </a:r>
            <a:r>
              <a:rPr lang="ru-RU" sz="1600" dirty="0">
                <a:solidFill>
                  <a:schemeClr val="bg1"/>
                </a:solidFill>
              </a:rPr>
              <a:t> (с </a:t>
            </a:r>
            <a:r>
              <a:rPr lang="ru-RU" sz="1600" dirty="0" err="1">
                <a:solidFill>
                  <a:schemeClr val="bg1"/>
                </a:solidFill>
              </a:rPr>
              <a:t>цялата</a:t>
            </a:r>
            <a:r>
              <a:rPr lang="ru-RU" sz="1600" dirty="0">
                <a:solidFill>
                  <a:schemeClr val="bg1"/>
                </a:solidFill>
              </a:rPr>
              <a:t> информация за него) да </a:t>
            </a:r>
            <a:r>
              <a:rPr lang="ru-RU" sz="1600" dirty="0" err="1">
                <a:solidFill>
                  <a:schemeClr val="bg1"/>
                </a:solidFill>
              </a:rPr>
              <a:t>бъде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запазен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като</a:t>
            </a:r>
            <a:r>
              <a:rPr lang="ru-RU" sz="1600" dirty="0">
                <a:solidFill>
                  <a:schemeClr val="bg1"/>
                </a:solidFill>
              </a:rPr>
              <a:t> образец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5. Бутон „</a:t>
            </a:r>
            <a:r>
              <a:rPr lang="ru-RU" sz="1600" b="1" dirty="0" err="1">
                <a:solidFill>
                  <a:schemeClr val="bg1"/>
                </a:solidFill>
              </a:rPr>
              <a:t>Запази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b="1" dirty="0" err="1">
                <a:solidFill>
                  <a:schemeClr val="bg1"/>
                </a:solidFill>
              </a:rPr>
              <a:t>като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b="1" dirty="0" err="1">
                <a:solidFill>
                  <a:schemeClr val="bg1"/>
                </a:solidFill>
              </a:rPr>
              <a:t>получател</a:t>
            </a:r>
            <a:r>
              <a:rPr lang="ru-RU" sz="1600" dirty="0">
                <a:solidFill>
                  <a:schemeClr val="bg1"/>
                </a:solidFill>
              </a:rPr>
              <a:t>“* – </a:t>
            </a:r>
            <a:r>
              <a:rPr lang="ru-RU" sz="1600" dirty="0" err="1">
                <a:solidFill>
                  <a:schemeClr val="bg1"/>
                </a:solidFill>
              </a:rPr>
              <a:t>дава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възможност</a:t>
            </a:r>
            <a:r>
              <a:rPr lang="ru-RU" sz="1600" dirty="0">
                <a:solidFill>
                  <a:schemeClr val="bg1"/>
                </a:solidFill>
              </a:rPr>
              <a:t> да се </a:t>
            </a:r>
            <a:r>
              <a:rPr lang="ru-RU" sz="1600" dirty="0" err="1">
                <a:solidFill>
                  <a:schemeClr val="bg1"/>
                </a:solidFill>
              </a:rPr>
              <a:t>запази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получателят</a:t>
            </a:r>
            <a:r>
              <a:rPr lang="ru-RU" sz="1600" dirty="0">
                <a:solidFill>
                  <a:schemeClr val="bg1"/>
                </a:solidFill>
              </a:rPr>
              <a:t> (</a:t>
            </a:r>
            <a:r>
              <a:rPr lang="ru-RU" sz="1600" dirty="0" err="1">
                <a:solidFill>
                  <a:schemeClr val="bg1"/>
                </a:solidFill>
              </a:rPr>
              <a:t>ще</a:t>
            </a:r>
            <a:r>
              <a:rPr lang="ru-RU" sz="1600" dirty="0">
                <a:solidFill>
                  <a:schemeClr val="bg1"/>
                </a:solidFill>
              </a:rPr>
              <a:t> се </a:t>
            </a:r>
            <a:r>
              <a:rPr lang="ru-RU" sz="1600" dirty="0" err="1">
                <a:solidFill>
                  <a:schemeClr val="bg1"/>
                </a:solidFill>
              </a:rPr>
              <a:t>запази</a:t>
            </a:r>
            <a:r>
              <a:rPr lang="ru-RU" sz="1600" dirty="0">
                <a:solidFill>
                  <a:schemeClr val="bg1"/>
                </a:solidFill>
              </a:rPr>
              <a:t> само </a:t>
            </a:r>
            <a:r>
              <a:rPr lang="ru-RU" sz="1600" dirty="0" err="1">
                <a:solidFill>
                  <a:schemeClr val="bg1"/>
                </a:solidFill>
              </a:rPr>
              <a:t>информацията</a:t>
            </a:r>
            <a:r>
              <a:rPr lang="ru-RU" sz="1600" dirty="0">
                <a:solidFill>
                  <a:schemeClr val="bg1"/>
                </a:solidFill>
              </a:rPr>
              <a:t> за получателя)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*При </a:t>
            </a:r>
            <a:r>
              <a:rPr lang="ru-RU" sz="1400" dirty="0" err="1">
                <a:solidFill>
                  <a:schemeClr val="bg1"/>
                </a:solidFill>
              </a:rPr>
              <a:t>запазване</a:t>
            </a:r>
            <a:r>
              <a:rPr lang="ru-RU" sz="1400" dirty="0">
                <a:solidFill>
                  <a:schemeClr val="bg1"/>
                </a:solidFill>
              </a:rPr>
              <a:t> на Образец и/или </a:t>
            </a:r>
            <a:r>
              <a:rPr lang="ru-RU" sz="1400" dirty="0" err="1">
                <a:solidFill>
                  <a:schemeClr val="bg1"/>
                </a:solidFill>
              </a:rPr>
              <a:t>Получател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следва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зададете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име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съответния</a:t>
            </a:r>
            <a:r>
              <a:rPr lang="ru-RU" sz="1400" dirty="0">
                <a:solidFill>
                  <a:schemeClr val="bg1"/>
                </a:solidFill>
              </a:rPr>
              <a:t> Образец/</a:t>
            </a:r>
            <a:r>
              <a:rPr lang="ru-RU" sz="1400" dirty="0" err="1">
                <a:solidFill>
                  <a:schemeClr val="bg1"/>
                </a:solidFill>
              </a:rPr>
              <a:t>Получател</a:t>
            </a:r>
            <a:r>
              <a:rPr lang="ru-RU" sz="1400" dirty="0">
                <a:solidFill>
                  <a:schemeClr val="bg1"/>
                </a:solidFill>
              </a:rPr>
              <a:t>, с </a:t>
            </a:r>
            <a:r>
              <a:rPr lang="ru-RU" sz="1400" dirty="0" err="1">
                <a:solidFill>
                  <a:schemeClr val="bg1"/>
                </a:solidFill>
              </a:rPr>
              <a:t>което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име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записът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ще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визуализира</a:t>
            </a:r>
            <a:r>
              <a:rPr lang="ru-RU" sz="1400" dirty="0">
                <a:solidFill>
                  <a:schemeClr val="bg1"/>
                </a:solidFill>
              </a:rPr>
              <a:t> в последствие в </a:t>
            </a:r>
            <a:r>
              <a:rPr lang="ru-RU" sz="1400" dirty="0" err="1">
                <a:solidFill>
                  <a:schemeClr val="bg1"/>
                </a:solidFill>
              </a:rPr>
              <a:t>съответното</a:t>
            </a:r>
            <a:r>
              <a:rPr lang="ru-RU" sz="1400" dirty="0">
                <a:solidFill>
                  <a:schemeClr val="bg1"/>
                </a:solidFill>
              </a:rPr>
              <a:t> подменю. Можете да </a:t>
            </a:r>
            <a:r>
              <a:rPr lang="ru-RU" sz="1400" dirty="0" err="1">
                <a:solidFill>
                  <a:schemeClr val="bg1"/>
                </a:solidFill>
              </a:rPr>
              <a:t>отбележите</a:t>
            </a:r>
            <a:r>
              <a:rPr lang="ru-RU" sz="1400" dirty="0">
                <a:solidFill>
                  <a:schemeClr val="bg1"/>
                </a:solidFill>
              </a:rPr>
              <a:t> дали </a:t>
            </a:r>
            <a:r>
              <a:rPr lang="ru-RU" sz="1400" dirty="0" err="1">
                <a:solidFill>
                  <a:schemeClr val="bg1"/>
                </a:solidFill>
              </a:rPr>
              <a:t>запазените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са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достъпни</a:t>
            </a:r>
            <a:r>
              <a:rPr lang="ru-RU" sz="1400" dirty="0">
                <a:solidFill>
                  <a:schemeClr val="bg1"/>
                </a:solidFill>
              </a:rPr>
              <a:t> и за </a:t>
            </a:r>
            <a:r>
              <a:rPr lang="ru-RU" sz="1400" dirty="0" err="1">
                <a:solidFill>
                  <a:schemeClr val="bg1"/>
                </a:solidFill>
              </a:rPr>
              <a:t>други</a:t>
            </a:r>
            <a:r>
              <a:rPr lang="ru-RU" sz="1400" dirty="0">
                <a:solidFill>
                  <a:schemeClr val="bg1"/>
                </a:solidFill>
              </a:rPr>
              <a:t> потребители, </a:t>
            </a:r>
            <a:r>
              <a:rPr lang="ru-RU" sz="1400" dirty="0" err="1">
                <a:solidFill>
                  <a:schemeClr val="bg1"/>
                </a:solidFill>
              </a:rPr>
              <a:t>които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имат</a:t>
            </a:r>
            <a:r>
              <a:rPr lang="ru-RU" sz="1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 - Права по </a:t>
            </a:r>
            <a:r>
              <a:rPr lang="ru-RU" sz="1400" dirty="0" err="1">
                <a:solidFill>
                  <a:schemeClr val="bg1"/>
                </a:solidFill>
              </a:rPr>
              <a:t>избраната</a:t>
            </a:r>
            <a:r>
              <a:rPr lang="ru-RU" sz="1400" dirty="0">
                <a:solidFill>
                  <a:schemeClr val="bg1"/>
                </a:solidFill>
              </a:rPr>
              <a:t> сметка на </a:t>
            </a:r>
            <a:r>
              <a:rPr lang="ru-RU" sz="1400" dirty="0" err="1">
                <a:solidFill>
                  <a:schemeClr val="bg1"/>
                </a:solidFill>
              </a:rPr>
              <a:t>този</a:t>
            </a:r>
            <a:r>
              <a:rPr lang="ru-RU" sz="1400" dirty="0">
                <a:solidFill>
                  <a:schemeClr val="bg1"/>
                </a:solidFill>
              </a:rPr>
              <a:t> банков клиент, от </a:t>
            </a:r>
            <a:r>
              <a:rPr lang="ru-RU" sz="1400" dirty="0" err="1">
                <a:solidFill>
                  <a:schemeClr val="bg1"/>
                </a:solidFill>
              </a:rPr>
              <a:t>която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извършва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преводът</a:t>
            </a:r>
            <a:r>
              <a:rPr lang="ru-RU" sz="1400" dirty="0">
                <a:solidFill>
                  <a:schemeClr val="bg1"/>
                </a:solidFill>
              </a:rPr>
              <a:t> – те </a:t>
            </a:r>
            <a:r>
              <a:rPr lang="ru-RU" sz="1400" dirty="0" err="1">
                <a:solidFill>
                  <a:schemeClr val="bg1"/>
                </a:solidFill>
              </a:rPr>
              <a:t>ще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виждат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запазения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b="1" dirty="0">
                <a:solidFill>
                  <a:schemeClr val="bg1"/>
                </a:solidFill>
              </a:rPr>
              <a:t>Образец</a:t>
            </a:r>
            <a:r>
              <a:rPr lang="ru-RU" sz="1400" dirty="0">
                <a:solidFill>
                  <a:schemeClr val="bg1"/>
                </a:solidFill>
              </a:rPr>
              <a:t>; 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- Права по </a:t>
            </a:r>
            <a:r>
              <a:rPr lang="ru-RU" sz="1400" dirty="0" err="1">
                <a:solidFill>
                  <a:schemeClr val="bg1"/>
                </a:solidFill>
              </a:rPr>
              <a:t>този</a:t>
            </a:r>
            <a:r>
              <a:rPr lang="ru-RU" sz="1400" dirty="0">
                <a:solidFill>
                  <a:schemeClr val="bg1"/>
                </a:solidFill>
              </a:rPr>
              <a:t> банков клиент – те </a:t>
            </a:r>
            <a:r>
              <a:rPr lang="ru-RU" sz="1400" dirty="0" err="1">
                <a:solidFill>
                  <a:schemeClr val="bg1"/>
                </a:solidFill>
              </a:rPr>
              <a:t>ще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виждат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запазения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b="1" dirty="0" err="1">
                <a:solidFill>
                  <a:schemeClr val="bg1"/>
                </a:solidFill>
              </a:rPr>
              <a:t>Получател</a:t>
            </a:r>
            <a:r>
              <a:rPr lang="ru-RU" sz="14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При </a:t>
            </a:r>
            <a:r>
              <a:rPr lang="ru-RU" sz="1400" dirty="0" err="1">
                <a:solidFill>
                  <a:schemeClr val="bg1"/>
                </a:solidFill>
              </a:rPr>
              <a:t>натискане</a:t>
            </a:r>
            <a:r>
              <a:rPr lang="ru-RU" sz="1400" dirty="0">
                <a:solidFill>
                  <a:schemeClr val="bg1"/>
                </a:solidFill>
              </a:rPr>
              <a:t> на бутон „Запиши“ или бутон „Запиши и </a:t>
            </a:r>
            <a:r>
              <a:rPr lang="ru-RU" sz="1400" dirty="0" err="1">
                <a:solidFill>
                  <a:schemeClr val="bg1"/>
                </a:solidFill>
              </a:rPr>
              <a:t>изпрати</a:t>
            </a:r>
            <a:r>
              <a:rPr lang="ru-RU" sz="1400" dirty="0">
                <a:solidFill>
                  <a:schemeClr val="bg1"/>
                </a:solidFill>
              </a:rPr>
              <a:t>“, </a:t>
            </a:r>
            <a:r>
              <a:rPr lang="ru-RU" sz="1400" dirty="0" err="1">
                <a:solidFill>
                  <a:schemeClr val="bg1"/>
                </a:solidFill>
              </a:rPr>
              <a:t>избраният</a:t>
            </a:r>
            <a:r>
              <a:rPr lang="ru-RU" sz="1400" dirty="0">
                <a:solidFill>
                  <a:schemeClr val="bg1"/>
                </a:solidFill>
              </a:rPr>
              <a:t>/е Образец/</a:t>
            </a:r>
            <a:r>
              <a:rPr lang="ru-RU" sz="1400" dirty="0" err="1">
                <a:solidFill>
                  <a:schemeClr val="bg1"/>
                </a:solidFill>
              </a:rPr>
              <a:t>Получател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ще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бъдат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запазени</a:t>
            </a:r>
            <a:r>
              <a:rPr lang="ru-RU" sz="1400" dirty="0">
                <a:solidFill>
                  <a:schemeClr val="bg1"/>
                </a:solidFill>
              </a:rPr>
              <a:t> в </a:t>
            </a:r>
            <a:r>
              <a:rPr lang="ru-RU" sz="1400" dirty="0" err="1">
                <a:solidFill>
                  <a:schemeClr val="bg1"/>
                </a:solidFill>
              </a:rPr>
              <a:t>съответното</a:t>
            </a:r>
            <a:r>
              <a:rPr lang="ru-RU" sz="1400" dirty="0">
                <a:solidFill>
                  <a:schemeClr val="bg1"/>
                </a:solidFill>
              </a:rPr>
              <a:t> подменю на </a:t>
            </a:r>
            <a:r>
              <a:rPr lang="ru-RU" sz="1400" dirty="0" err="1">
                <a:solidFill>
                  <a:schemeClr val="bg1"/>
                </a:solidFill>
              </a:rPr>
              <a:t>системата</a:t>
            </a:r>
            <a:r>
              <a:rPr lang="ru-RU" sz="1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09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04E10CEC-66F6-49F7-8890-8A4B5AFA63C2}"/>
              </a:ext>
            </a:extLst>
          </p:cNvPr>
          <p:cNvSpPr txBox="1"/>
          <p:nvPr/>
        </p:nvSpPr>
        <p:spPr>
          <a:xfrm>
            <a:off x="235670" y="188536"/>
            <a:ext cx="1172694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ru-RU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endParaRPr lang="ru-RU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6. Бутон „</a:t>
            </a:r>
            <a:r>
              <a:rPr lang="ru-RU" sz="1400" b="1" dirty="0">
                <a:solidFill>
                  <a:schemeClr val="bg1"/>
                </a:solidFill>
              </a:rPr>
              <a:t>Запиши</a:t>
            </a:r>
            <a:r>
              <a:rPr lang="ru-RU" sz="1400" dirty="0">
                <a:solidFill>
                  <a:schemeClr val="bg1"/>
                </a:solidFill>
              </a:rPr>
              <a:t>“ – можете да запишете </a:t>
            </a:r>
            <a:r>
              <a:rPr lang="ru-RU" sz="1400" dirty="0" err="1">
                <a:solidFill>
                  <a:schemeClr val="bg1"/>
                </a:solidFill>
              </a:rPr>
              <a:t>превода</a:t>
            </a:r>
            <a:r>
              <a:rPr lang="ru-RU" sz="1400" dirty="0">
                <a:solidFill>
                  <a:schemeClr val="bg1"/>
                </a:solidFill>
              </a:rPr>
              <a:t> (и да го </a:t>
            </a:r>
            <a:r>
              <a:rPr lang="ru-RU" sz="1400" dirty="0" err="1">
                <a:solidFill>
                  <a:schemeClr val="bg1"/>
                </a:solidFill>
              </a:rPr>
              <a:t>изпратите</a:t>
            </a:r>
            <a:r>
              <a:rPr lang="ru-RU" sz="1400" dirty="0">
                <a:solidFill>
                  <a:schemeClr val="bg1"/>
                </a:solidFill>
              </a:rPr>
              <a:t> в последствие и/или да </a:t>
            </a:r>
            <a:r>
              <a:rPr lang="ru-RU" sz="1400" dirty="0" err="1">
                <a:solidFill>
                  <a:schemeClr val="bg1"/>
                </a:solidFill>
              </a:rPr>
              <a:t>бъде</a:t>
            </a:r>
            <a:r>
              <a:rPr lang="ru-RU" sz="1400" dirty="0">
                <a:solidFill>
                  <a:schemeClr val="bg1"/>
                </a:solidFill>
              </a:rPr>
              <a:t> подписан и от </a:t>
            </a:r>
            <a:r>
              <a:rPr lang="ru-RU" sz="1400" dirty="0" err="1">
                <a:solidFill>
                  <a:schemeClr val="bg1"/>
                </a:solidFill>
              </a:rPr>
              <a:t>друго</a:t>
            </a:r>
            <a:r>
              <a:rPr lang="ru-RU" sz="1400" dirty="0">
                <a:solidFill>
                  <a:schemeClr val="bg1"/>
                </a:solidFill>
              </a:rPr>
              <a:t>/и лице/а, </a:t>
            </a:r>
            <a:r>
              <a:rPr lang="ru-RU" sz="1400" dirty="0" err="1">
                <a:solidFill>
                  <a:schemeClr val="bg1"/>
                </a:solidFill>
              </a:rPr>
              <a:t>ако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това</a:t>
            </a:r>
            <a:r>
              <a:rPr lang="ru-RU" sz="1400" dirty="0">
                <a:solidFill>
                  <a:schemeClr val="bg1"/>
                </a:solidFill>
              </a:rPr>
              <a:t> е необходимо). При </a:t>
            </a:r>
            <a:r>
              <a:rPr lang="ru-RU" sz="1400" dirty="0" err="1">
                <a:solidFill>
                  <a:schemeClr val="bg1"/>
                </a:solidFill>
              </a:rPr>
              <a:t>натискане</a:t>
            </a:r>
            <a:r>
              <a:rPr lang="ru-RU" sz="1400" dirty="0">
                <a:solidFill>
                  <a:schemeClr val="bg1"/>
                </a:solidFill>
              </a:rPr>
              <a:t> на бутона се </a:t>
            </a:r>
            <a:r>
              <a:rPr lang="ru-RU" sz="1400" dirty="0" err="1">
                <a:solidFill>
                  <a:schemeClr val="bg1"/>
                </a:solidFill>
              </a:rPr>
              <a:t>появява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съобщение</a:t>
            </a:r>
            <a:r>
              <a:rPr lang="ru-RU" sz="1400" dirty="0">
                <a:solidFill>
                  <a:schemeClr val="bg1"/>
                </a:solidFill>
              </a:rPr>
              <a:t> „</a:t>
            </a:r>
            <a:r>
              <a:rPr lang="ru-RU" sz="1400" dirty="0" err="1">
                <a:solidFill>
                  <a:schemeClr val="bg1"/>
                </a:solidFill>
              </a:rPr>
              <a:t>Плащането</a:t>
            </a:r>
            <a:r>
              <a:rPr lang="ru-RU" sz="1400" dirty="0">
                <a:solidFill>
                  <a:schemeClr val="bg1"/>
                </a:solidFill>
              </a:rPr>
              <a:t> е записано успешно“. </a:t>
            </a:r>
          </a:p>
          <a:p>
            <a:r>
              <a:rPr lang="ru-RU" sz="1400" dirty="0">
                <a:solidFill>
                  <a:schemeClr val="bg1"/>
                </a:solidFill>
              </a:rPr>
              <a:t>7. Бутон „</a:t>
            </a:r>
            <a:r>
              <a:rPr lang="ru-RU" sz="1400" b="1" dirty="0">
                <a:solidFill>
                  <a:schemeClr val="bg1"/>
                </a:solidFill>
              </a:rPr>
              <a:t>Запиши и </a:t>
            </a:r>
            <a:r>
              <a:rPr lang="ru-RU" sz="1400" b="1" dirty="0" err="1">
                <a:solidFill>
                  <a:schemeClr val="bg1"/>
                </a:solidFill>
              </a:rPr>
              <a:t>изпрати</a:t>
            </a:r>
            <a:r>
              <a:rPr lang="ru-RU" sz="1400" dirty="0">
                <a:solidFill>
                  <a:schemeClr val="bg1"/>
                </a:solidFill>
              </a:rPr>
              <a:t>“ – чрез </a:t>
            </a:r>
            <a:r>
              <a:rPr lang="ru-RU" sz="1400" dirty="0" err="1">
                <a:solidFill>
                  <a:schemeClr val="bg1"/>
                </a:solidFill>
              </a:rPr>
              <a:t>този</a:t>
            </a:r>
            <a:r>
              <a:rPr lang="ru-RU" sz="1400" dirty="0">
                <a:solidFill>
                  <a:schemeClr val="bg1"/>
                </a:solidFill>
              </a:rPr>
              <a:t> бутон </a:t>
            </a:r>
            <a:r>
              <a:rPr lang="ru-RU" sz="1400" dirty="0" err="1">
                <a:solidFill>
                  <a:schemeClr val="bg1"/>
                </a:solidFill>
              </a:rPr>
              <a:t>изпращате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преводът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изпълнение</a:t>
            </a:r>
            <a:r>
              <a:rPr lang="ru-RU" sz="1400" dirty="0">
                <a:solidFill>
                  <a:schemeClr val="bg1"/>
                </a:solidFill>
              </a:rPr>
              <a:t>. </a:t>
            </a:r>
            <a:r>
              <a:rPr lang="ru-RU" sz="1400" dirty="0" err="1">
                <a:solidFill>
                  <a:schemeClr val="bg1"/>
                </a:solidFill>
              </a:rPr>
              <a:t>Визуализира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прозорец</a:t>
            </a:r>
            <a:r>
              <a:rPr lang="ru-RU" sz="1400" dirty="0">
                <a:solidFill>
                  <a:schemeClr val="bg1"/>
                </a:solidFill>
              </a:rPr>
              <a:t>, в </a:t>
            </a:r>
            <a:r>
              <a:rPr lang="ru-RU" sz="1400" dirty="0" err="1">
                <a:solidFill>
                  <a:schemeClr val="bg1"/>
                </a:solidFill>
              </a:rPr>
              <a:t>който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системата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очаква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авторизирате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превода</a:t>
            </a:r>
            <a:r>
              <a:rPr lang="ru-RU" sz="1400" dirty="0">
                <a:solidFill>
                  <a:schemeClr val="bg1"/>
                </a:solidFill>
              </a:rPr>
              <a:t>, чрез </a:t>
            </a:r>
            <a:r>
              <a:rPr lang="ru-RU" sz="1400" dirty="0" err="1">
                <a:solidFill>
                  <a:schemeClr val="bg1"/>
                </a:solidFill>
              </a:rPr>
              <a:t>средството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сигурност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което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използвате</a:t>
            </a:r>
            <a:r>
              <a:rPr lang="ru-RU" sz="1400" dirty="0">
                <a:solidFill>
                  <a:schemeClr val="bg1"/>
                </a:solidFill>
              </a:rPr>
              <a:t> (SMS код или KBC </a:t>
            </a:r>
            <a:r>
              <a:rPr lang="ru-RU" sz="1400" dirty="0" err="1">
                <a:solidFill>
                  <a:schemeClr val="bg1"/>
                </a:solidFill>
              </a:rPr>
              <a:t>Token</a:t>
            </a:r>
            <a:r>
              <a:rPr lang="ru-RU" sz="1400" dirty="0">
                <a:solidFill>
                  <a:schemeClr val="bg1"/>
                </a:solidFill>
              </a:rPr>
              <a:t>), след </a:t>
            </a:r>
            <a:r>
              <a:rPr lang="ru-RU" sz="1400" dirty="0" err="1">
                <a:solidFill>
                  <a:schemeClr val="bg1"/>
                </a:solidFill>
              </a:rPr>
              <a:t>което</a:t>
            </a:r>
            <a:r>
              <a:rPr lang="ru-RU" sz="1400" dirty="0">
                <a:solidFill>
                  <a:schemeClr val="bg1"/>
                </a:solidFill>
              </a:rPr>
              <a:t> можете да </a:t>
            </a:r>
            <a:r>
              <a:rPr lang="ru-RU" sz="1400" dirty="0" err="1">
                <a:solidFill>
                  <a:schemeClr val="bg1"/>
                </a:solidFill>
              </a:rPr>
              <a:t>Потвърдите</a:t>
            </a:r>
            <a:r>
              <a:rPr lang="ru-RU" sz="1400" dirty="0">
                <a:solidFill>
                  <a:schemeClr val="bg1"/>
                </a:solidFill>
              </a:rPr>
              <a:t> или да Откажете </a:t>
            </a:r>
            <a:r>
              <a:rPr lang="ru-RU" sz="1400" dirty="0" err="1">
                <a:solidFill>
                  <a:schemeClr val="bg1"/>
                </a:solidFill>
              </a:rPr>
              <a:t>превода</a:t>
            </a:r>
            <a:r>
              <a:rPr lang="ru-RU" sz="1400" dirty="0">
                <a:solidFill>
                  <a:schemeClr val="bg1"/>
                </a:solidFill>
              </a:rPr>
              <a:t>.</a:t>
            </a:r>
          </a:p>
          <a:p>
            <a:r>
              <a:rPr lang="ru-RU" sz="1400" dirty="0">
                <a:solidFill>
                  <a:schemeClr val="bg1"/>
                </a:solidFill>
              </a:rPr>
              <a:t> *</a:t>
            </a:r>
            <a:r>
              <a:rPr lang="ru-RU" sz="1400" dirty="0" err="1">
                <a:solidFill>
                  <a:schemeClr val="bg1"/>
                </a:solidFill>
              </a:rPr>
              <a:t>Имайте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предвид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следното</a:t>
            </a:r>
            <a:r>
              <a:rPr lang="ru-RU" sz="1400" dirty="0">
                <a:solidFill>
                  <a:schemeClr val="bg1"/>
                </a:solidFill>
              </a:rPr>
              <a:t> – в случай, че </a:t>
            </a:r>
            <a:r>
              <a:rPr lang="ru-RU" sz="1400" dirty="0" err="1">
                <a:solidFill>
                  <a:schemeClr val="bg1"/>
                </a:solidFill>
              </a:rPr>
              <a:t>натиснете</a:t>
            </a:r>
            <a:r>
              <a:rPr lang="ru-RU" sz="1400" dirty="0">
                <a:solidFill>
                  <a:schemeClr val="bg1"/>
                </a:solidFill>
              </a:rPr>
              <a:t> бутон „</a:t>
            </a:r>
            <a:r>
              <a:rPr lang="ru-RU" sz="1400" b="1" dirty="0">
                <a:solidFill>
                  <a:schemeClr val="bg1"/>
                </a:solidFill>
              </a:rPr>
              <a:t>Запиши и </a:t>
            </a:r>
            <a:r>
              <a:rPr lang="ru-RU" sz="1400" b="1" dirty="0" err="1">
                <a:solidFill>
                  <a:schemeClr val="bg1"/>
                </a:solidFill>
              </a:rPr>
              <a:t>изпрати</a:t>
            </a:r>
            <a:r>
              <a:rPr lang="ru-RU" sz="1400" dirty="0">
                <a:solidFill>
                  <a:schemeClr val="bg1"/>
                </a:solidFill>
              </a:rPr>
              <a:t>“ и </a:t>
            </a:r>
            <a:r>
              <a:rPr lang="ru-RU" sz="1400" dirty="0" err="1">
                <a:solidFill>
                  <a:schemeClr val="bg1"/>
                </a:solidFill>
              </a:rPr>
              <a:t>във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визуализиралия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прозорец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авторизиране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превода</a:t>
            </a:r>
            <a:r>
              <a:rPr lang="ru-RU" sz="1400" dirty="0">
                <a:solidFill>
                  <a:schemeClr val="bg1"/>
                </a:solidFill>
              </a:rPr>
              <a:t> изберете бутон </a:t>
            </a:r>
            <a:r>
              <a:rPr lang="ru-RU" sz="1400" b="1" dirty="0">
                <a:solidFill>
                  <a:schemeClr val="bg1"/>
                </a:solidFill>
              </a:rPr>
              <a:t>Откажи</a:t>
            </a:r>
            <a:r>
              <a:rPr lang="ru-RU" sz="1400" dirty="0">
                <a:solidFill>
                  <a:schemeClr val="bg1"/>
                </a:solidFill>
              </a:rPr>
              <a:t>, то </a:t>
            </a:r>
            <a:r>
              <a:rPr lang="ru-RU" sz="1400" dirty="0" err="1">
                <a:solidFill>
                  <a:schemeClr val="bg1"/>
                </a:solidFill>
              </a:rPr>
              <a:t>преводът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ще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остане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като</a:t>
            </a:r>
            <a:r>
              <a:rPr lang="ru-RU" sz="1400" dirty="0">
                <a:solidFill>
                  <a:schemeClr val="bg1"/>
                </a:solidFill>
              </a:rPr>
              <a:t> записан и </a:t>
            </a:r>
            <a:r>
              <a:rPr lang="ru-RU" sz="1400" dirty="0" err="1">
                <a:solidFill>
                  <a:schemeClr val="bg1"/>
                </a:solidFill>
              </a:rPr>
              <a:t>ще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попадне</a:t>
            </a:r>
            <a:r>
              <a:rPr lang="ru-RU" sz="1400" dirty="0">
                <a:solidFill>
                  <a:schemeClr val="bg1"/>
                </a:solidFill>
              </a:rPr>
              <a:t> в подменю </a:t>
            </a:r>
            <a:r>
              <a:rPr lang="ru-RU" sz="1400" dirty="0" err="1">
                <a:solidFill>
                  <a:schemeClr val="bg1"/>
                </a:solidFill>
              </a:rPr>
              <a:t>Чакащи</a:t>
            </a:r>
            <a:r>
              <a:rPr lang="ru-RU" sz="1400" dirty="0">
                <a:solidFill>
                  <a:schemeClr val="bg1"/>
                </a:solidFill>
              </a:rPr>
              <a:t>.</a:t>
            </a:r>
            <a:endParaRPr lang="bg-BG" sz="1400" dirty="0">
              <a:solidFill>
                <a:schemeClr val="bg1"/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BE224BD-E550-4DD7-AD99-EEC63B82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2" y="155541"/>
            <a:ext cx="10831398" cy="444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36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3AFAE19-9FAF-4EA3-A7CE-1F3937F02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" y="197963"/>
            <a:ext cx="11726945" cy="6485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chemeClr val="bg1"/>
                </a:solidFill>
              </a:rPr>
              <a:t>Меню </a:t>
            </a:r>
            <a:r>
              <a:rPr lang="ru-RU" sz="1600" b="1" dirty="0" err="1">
                <a:solidFill>
                  <a:schemeClr val="bg1"/>
                </a:solidFill>
              </a:rPr>
              <a:t>Битови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– </a:t>
            </a:r>
            <a:r>
              <a:rPr lang="ru-RU" sz="1600" dirty="0" err="1">
                <a:solidFill>
                  <a:schemeClr val="bg1"/>
                </a:solidFill>
              </a:rPr>
              <a:t>функционалността</a:t>
            </a:r>
            <a:r>
              <a:rPr lang="ru-RU" sz="1600" dirty="0">
                <a:solidFill>
                  <a:schemeClr val="bg1"/>
                </a:solidFill>
              </a:rPr>
              <a:t> на меню </a:t>
            </a:r>
            <a:r>
              <a:rPr lang="ru-RU" sz="1600" dirty="0" err="1">
                <a:solidFill>
                  <a:schemeClr val="bg1"/>
                </a:solidFill>
              </a:rPr>
              <a:t>Битови</a:t>
            </a:r>
            <a:r>
              <a:rPr lang="ru-RU" sz="1600" dirty="0">
                <a:solidFill>
                  <a:schemeClr val="bg1"/>
                </a:solidFill>
              </a:rPr>
              <a:t> е предназначена за </a:t>
            </a:r>
            <a:r>
              <a:rPr lang="ru-RU" sz="1600" dirty="0" err="1">
                <a:solidFill>
                  <a:schemeClr val="bg1"/>
                </a:solidFill>
              </a:rPr>
              <a:t>използване</a:t>
            </a:r>
            <a:r>
              <a:rPr lang="ru-RU" sz="1600" dirty="0">
                <a:solidFill>
                  <a:schemeClr val="bg1"/>
                </a:solidFill>
              </a:rPr>
              <a:t> само от </a:t>
            </a:r>
            <a:r>
              <a:rPr lang="ru-RU" sz="1600" dirty="0" err="1">
                <a:solidFill>
                  <a:schemeClr val="bg1"/>
                </a:solidFill>
              </a:rPr>
              <a:t>банкови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клиенти</a:t>
            </a:r>
            <a:r>
              <a:rPr lang="ru-RU" sz="1600" dirty="0">
                <a:solidFill>
                  <a:schemeClr val="bg1"/>
                </a:solidFill>
              </a:rPr>
              <a:t> - Физически лица.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Тази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функционалност</a:t>
            </a:r>
            <a:r>
              <a:rPr lang="ru-RU" sz="1600" dirty="0">
                <a:solidFill>
                  <a:schemeClr val="bg1"/>
                </a:solidFill>
              </a:rPr>
              <a:t> Ви </a:t>
            </a:r>
            <a:r>
              <a:rPr lang="ru-RU" sz="1600" dirty="0" err="1">
                <a:solidFill>
                  <a:schemeClr val="bg1"/>
                </a:solidFill>
              </a:rPr>
              <a:t>дава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възможност</a:t>
            </a:r>
            <a:r>
              <a:rPr lang="ru-RU" sz="1600" dirty="0">
                <a:solidFill>
                  <a:schemeClr val="bg1"/>
                </a:solidFill>
              </a:rPr>
              <a:t> да платите </a:t>
            </a:r>
            <a:r>
              <a:rPr lang="ru-RU" sz="1600" dirty="0" err="1">
                <a:solidFill>
                  <a:schemeClr val="bg1"/>
                </a:solidFill>
              </a:rPr>
              <a:t>еднократно</a:t>
            </a:r>
            <a:r>
              <a:rPr lang="ru-RU" sz="1600" dirty="0">
                <a:solidFill>
                  <a:schemeClr val="bg1"/>
                </a:solidFill>
              </a:rPr>
              <a:t> или да направите </a:t>
            </a:r>
            <a:r>
              <a:rPr lang="ru-RU" sz="1600" dirty="0" err="1">
                <a:solidFill>
                  <a:schemeClr val="bg1"/>
                </a:solidFill>
              </a:rPr>
              <a:t>абонамент</a:t>
            </a:r>
            <a:r>
              <a:rPr lang="ru-RU" sz="1600" dirty="0">
                <a:solidFill>
                  <a:schemeClr val="bg1"/>
                </a:solidFill>
              </a:rPr>
              <a:t> за </a:t>
            </a:r>
            <a:r>
              <a:rPr lang="ru-RU" sz="1600" dirty="0" err="1">
                <a:solidFill>
                  <a:schemeClr val="bg1"/>
                </a:solidFill>
              </a:rPr>
              <a:t>извършване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плащане</a:t>
            </a:r>
            <a:r>
              <a:rPr lang="ru-RU" sz="1600" dirty="0">
                <a:solidFill>
                  <a:schemeClr val="bg1"/>
                </a:solidFill>
              </a:rPr>
              <a:t>/</a:t>
            </a:r>
            <a:r>
              <a:rPr lang="ru-RU" sz="1600" dirty="0" err="1">
                <a:solidFill>
                  <a:schemeClr val="bg1"/>
                </a:solidFill>
              </a:rPr>
              <a:t>ия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към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доставчици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които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сключили</a:t>
            </a:r>
            <a:r>
              <a:rPr lang="ru-RU" sz="1600" dirty="0">
                <a:solidFill>
                  <a:schemeClr val="bg1"/>
                </a:solidFill>
              </a:rPr>
              <a:t> договор с </a:t>
            </a:r>
            <a:r>
              <a:rPr lang="ru-RU" sz="1600" dirty="0" err="1">
                <a:solidFill>
                  <a:schemeClr val="bg1"/>
                </a:solidFill>
              </a:rPr>
              <a:t>Epay</a:t>
            </a:r>
            <a:r>
              <a:rPr lang="ru-RU" sz="1600" dirty="0">
                <a:solidFill>
                  <a:schemeClr val="bg1"/>
                </a:solidFill>
              </a:rPr>
              <a:t> за </a:t>
            </a:r>
            <a:r>
              <a:rPr lang="ru-RU" sz="1600" dirty="0" err="1">
                <a:solidFill>
                  <a:schemeClr val="bg1"/>
                </a:solidFill>
              </a:rPr>
              <a:t>предоставяне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тази</a:t>
            </a:r>
            <a:r>
              <a:rPr lang="ru-RU" sz="1600" dirty="0">
                <a:solidFill>
                  <a:schemeClr val="bg1"/>
                </a:solidFill>
              </a:rPr>
              <a:t> услуга за </a:t>
            </a:r>
            <a:r>
              <a:rPr lang="ru-RU" sz="1600" dirty="0" err="1">
                <a:solidFill>
                  <a:schemeClr val="bg1"/>
                </a:solidFill>
              </a:rPr>
              <a:t>плащане</a:t>
            </a:r>
            <a:r>
              <a:rPr lang="ru-RU" sz="1600" dirty="0">
                <a:solidFill>
                  <a:schemeClr val="bg1"/>
                </a:solidFill>
              </a:rPr>
              <a:t>. Моля, </a:t>
            </a:r>
            <a:r>
              <a:rPr lang="ru-RU" sz="1600" dirty="0" err="1">
                <a:solidFill>
                  <a:schemeClr val="bg1"/>
                </a:solidFill>
              </a:rPr>
              <a:t>имайте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предвид</a:t>
            </a:r>
            <a:r>
              <a:rPr lang="ru-RU" sz="1600" dirty="0">
                <a:solidFill>
                  <a:schemeClr val="bg1"/>
                </a:solidFill>
              </a:rPr>
              <a:t>, че </a:t>
            </a:r>
            <a:r>
              <a:rPr lang="ru-RU" sz="1600" dirty="0" err="1">
                <a:solidFill>
                  <a:schemeClr val="bg1"/>
                </a:solidFill>
              </a:rPr>
              <a:t>описаният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по-горе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списък</a:t>
            </a:r>
            <a:r>
              <a:rPr lang="ru-RU" sz="1600" dirty="0">
                <a:solidFill>
                  <a:schemeClr val="bg1"/>
                </a:solidFill>
              </a:rPr>
              <a:t> с </a:t>
            </a:r>
            <a:r>
              <a:rPr lang="ru-RU" sz="1600" dirty="0" err="1">
                <a:solidFill>
                  <a:schemeClr val="bg1"/>
                </a:solidFill>
              </a:rPr>
              <a:t>доставчици</a:t>
            </a:r>
            <a:r>
              <a:rPr lang="ru-RU" sz="1600" dirty="0">
                <a:solidFill>
                  <a:schemeClr val="bg1"/>
                </a:solidFill>
              </a:rPr>
              <a:t> се </a:t>
            </a:r>
            <a:r>
              <a:rPr lang="ru-RU" sz="1600" dirty="0" err="1">
                <a:solidFill>
                  <a:schemeClr val="bg1"/>
                </a:solidFill>
              </a:rPr>
              <a:t>обновява</a:t>
            </a:r>
            <a:r>
              <a:rPr lang="ru-RU" sz="1600" dirty="0">
                <a:solidFill>
                  <a:schemeClr val="bg1"/>
                </a:solidFill>
              </a:rPr>
              <a:t> от </a:t>
            </a:r>
            <a:r>
              <a:rPr lang="ru-RU" sz="1600" dirty="0" err="1">
                <a:solidFill>
                  <a:schemeClr val="bg1"/>
                </a:solidFill>
              </a:rPr>
              <a:t>Epay</a:t>
            </a:r>
            <a:r>
              <a:rPr lang="ru-RU" sz="1600" dirty="0">
                <a:solidFill>
                  <a:schemeClr val="bg1"/>
                </a:solidFill>
              </a:rPr>
              <a:t> и е </a:t>
            </a:r>
            <a:r>
              <a:rPr lang="ru-RU" sz="1600" dirty="0" err="1">
                <a:solidFill>
                  <a:schemeClr val="bg1"/>
                </a:solidFill>
              </a:rPr>
              <a:t>възможно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добавяне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доставчици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във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времето</a:t>
            </a:r>
            <a:r>
              <a:rPr lang="ru-RU" sz="1600" dirty="0">
                <a:solidFill>
                  <a:schemeClr val="bg1"/>
                </a:solidFill>
              </a:rPr>
              <a:t>!</a:t>
            </a:r>
          </a:p>
          <a:p>
            <a:pPr marL="0" indent="0">
              <a:buNone/>
            </a:pPr>
            <a:r>
              <a:rPr lang="ru-RU" sz="1400" b="1" dirty="0" err="1">
                <a:solidFill>
                  <a:schemeClr val="bg1"/>
                </a:solidFill>
              </a:rPr>
              <a:t>Чакащи</a:t>
            </a:r>
            <a:r>
              <a:rPr lang="ru-RU" sz="1400" dirty="0">
                <a:solidFill>
                  <a:schemeClr val="bg1"/>
                </a:solidFill>
              </a:rPr>
              <a:t> (</a:t>
            </a:r>
            <a:r>
              <a:rPr lang="ru-RU" sz="1400" dirty="0" err="1">
                <a:solidFill>
                  <a:schemeClr val="bg1"/>
                </a:solidFill>
              </a:rPr>
              <a:t>визуализира</a:t>
            </a:r>
            <a:r>
              <a:rPr lang="ru-RU" sz="1400" dirty="0">
                <a:solidFill>
                  <a:schemeClr val="bg1"/>
                </a:solidFill>
              </a:rPr>
              <a:t> се автоматично при </a:t>
            </a:r>
            <a:r>
              <a:rPr lang="ru-RU" sz="1400" dirty="0" err="1">
                <a:solidFill>
                  <a:schemeClr val="bg1"/>
                </a:solidFill>
              </a:rPr>
              <a:t>избор</a:t>
            </a:r>
            <a:r>
              <a:rPr lang="ru-RU" sz="1400" dirty="0">
                <a:solidFill>
                  <a:schemeClr val="bg1"/>
                </a:solidFill>
              </a:rPr>
              <a:t> на меню </a:t>
            </a:r>
            <a:r>
              <a:rPr lang="ru-RU" sz="1400" dirty="0" err="1">
                <a:solidFill>
                  <a:schemeClr val="bg1"/>
                </a:solidFill>
              </a:rPr>
              <a:t>Битови</a:t>
            </a:r>
            <a:r>
              <a:rPr lang="ru-RU" sz="1400" dirty="0">
                <a:solidFill>
                  <a:schemeClr val="bg1"/>
                </a:solidFill>
              </a:rPr>
              <a:t>) - </a:t>
            </a:r>
            <a:r>
              <a:rPr lang="ru-RU" sz="1400" dirty="0" err="1">
                <a:solidFill>
                  <a:schemeClr val="bg1"/>
                </a:solidFill>
              </a:rPr>
              <a:t>това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задължения</a:t>
            </a:r>
            <a:r>
              <a:rPr lang="ru-RU" sz="1400" dirty="0">
                <a:solidFill>
                  <a:schemeClr val="bg1"/>
                </a:solidFill>
              </a:rPr>
              <a:t> по вече </a:t>
            </a:r>
            <a:r>
              <a:rPr lang="ru-RU" sz="1400" dirty="0" err="1">
                <a:solidFill>
                  <a:schemeClr val="bg1"/>
                </a:solidFill>
              </a:rPr>
              <a:t>направени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абонаменти</a:t>
            </a:r>
            <a:r>
              <a:rPr lang="ru-RU" sz="1400" dirty="0">
                <a:solidFill>
                  <a:schemeClr val="bg1"/>
                </a:solidFill>
              </a:rPr>
              <a:t>, за </a:t>
            </a:r>
            <a:r>
              <a:rPr lang="ru-RU" sz="1400" dirty="0" err="1">
                <a:solidFill>
                  <a:schemeClr val="bg1"/>
                </a:solidFill>
              </a:rPr>
              <a:t>които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- е избрана </a:t>
            </a:r>
            <a:r>
              <a:rPr lang="ru-RU" sz="1400" dirty="0" err="1">
                <a:solidFill>
                  <a:schemeClr val="bg1"/>
                </a:solidFill>
              </a:rPr>
              <a:t>една</a:t>
            </a:r>
            <a:r>
              <a:rPr lang="ru-RU" sz="1400" dirty="0">
                <a:solidFill>
                  <a:schemeClr val="bg1"/>
                </a:solidFill>
              </a:rPr>
              <a:t> от </a:t>
            </a:r>
            <a:r>
              <a:rPr lang="ru-RU" sz="1400" dirty="0" err="1">
                <a:solidFill>
                  <a:schemeClr val="bg1"/>
                </a:solidFill>
              </a:rPr>
              <a:t>следните</a:t>
            </a:r>
            <a:r>
              <a:rPr lang="ru-RU" sz="1400" dirty="0">
                <a:solidFill>
                  <a:schemeClr val="bg1"/>
                </a:solidFill>
              </a:rPr>
              <a:t> Настройки на </a:t>
            </a:r>
            <a:r>
              <a:rPr lang="ru-RU" sz="1400" dirty="0" err="1">
                <a:solidFill>
                  <a:schemeClr val="bg1"/>
                </a:solidFill>
              </a:rPr>
              <a:t>плащанията</a:t>
            </a:r>
            <a:r>
              <a:rPr lang="ru-RU" sz="1400" dirty="0">
                <a:solidFill>
                  <a:schemeClr val="bg1"/>
                </a:solidFill>
              </a:rPr>
              <a:t> – „</a:t>
            </a:r>
            <a:r>
              <a:rPr lang="ru-RU" sz="1400" dirty="0" err="1">
                <a:solidFill>
                  <a:schemeClr val="bg1"/>
                </a:solidFill>
              </a:rPr>
              <a:t>потвърждение</a:t>
            </a:r>
            <a:r>
              <a:rPr lang="ru-RU" sz="1400" dirty="0">
                <a:solidFill>
                  <a:schemeClr val="bg1"/>
                </a:solidFill>
              </a:rPr>
              <a:t> на всяко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“ или „автоматично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 до определен лимит“ и </a:t>
            </a:r>
            <a:r>
              <a:rPr lang="ru-RU" sz="1400" dirty="0" err="1">
                <a:solidFill>
                  <a:schemeClr val="bg1"/>
                </a:solidFill>
              </a:rPr>
              <a:t>задължението</a:t>
            </a:r>
            <a:r>
              <a:rPr lang="ru-RU" sz="1400" dirty="0">
                <a:solidFill>
                  <a:schemeClr val="bg1"/>
                </a:solidFill>
              </a:rPr>
              <a:t> е </a:t>
            </a:r>
            <a:r>
              <a:rPr lang="ru-RU" sz="1400" u="sng" dirty="0">
                <a:solidFill>
                  <a:schemeClr val="bg1"/>
                </a:solidFill>
              </a:rPr>
              <a:t>над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зададения</a:t>
            </a:r>
            <a:r>
              <a:rPr lang="ru-RU" sz="1400" dirty="0">
                <a:solidFill>
                  <a:schemeClr val="bg1"/>
                </a:solidFill>
              </a:rPr>
              <a:t> лимит; 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- по </a:t>
            </a:r>
            <a:r>
              <a:rPr lang="ru-RU" sz="1400" dirty="0" err="1">
                <a:solidFill>
                  <a:schemeClr val="bg1"/>
                </a:solidFill>
              </a:rPr>
              <a:t>посочената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извършване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 сметка, </a:t>
            </a:r>
            <a:r>
              <a:rPr lang="ru-RU" sz="1400" dirty="0" err="1">
                <a:solidFill>
                  <a:schemeClr val="bg1"/>
                </a:solidFill>
              </a:rPr>
              <a:t>към</a:t>
            </a:r>
            <a:r>
              <a:rPr lang="ru-RU" sz="1400" dirty="0">
                <a:solidFill>
                  <a:schemeClr val="bg1"/>
                </a:solidFill>
              </a:rPr>
              <a:t> момента </a:t>
            </a:r>
            <a:r>
              <a:rPr lang="ru-RU" sz="1400" dirty="0" err="1">
                <a:solidFill>
                  <a:schemeClr val="bg1"/>
                </a:solidFill>
              </a:rPr>
              <a:t>няма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достатъчна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наличност</a:t>
            </a:r>
            <a:r>
              <a:rPr lang="ru-RU" sz="1400" dirty="0">
                <a:solidFill>
                  <a:schemeClr val="bg1"/>
                </a:solidFill>
              </a:rPr>
              <a:t> .</a:t>
            </a:r>
            <a:r>
              <a:rPr lang="ru-RU" sz="1400" dirty="0"/>
              <a:t> </a:t>
            </a:r>
            <a:endParaRPr lang="bg-B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08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5CF07DF-9563-47EB-B348-101260E4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08" y="141402"/>
            <a:ext cx="6815580" cy="2818613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637350D0-C47C-4354-BEDC-C8EC42A361DE}"/>
              </a:ext>
            </a:extLst>
          </p:cNvPr>
          <p:cNvSpPr txBox="1"/>
          <p:nvPr/>
        </p:nvSpPr>
        <p:spPr>
          <a:xfrm>
            <a:off x="688157" y="3091992"/>
            <a:ext cx="110293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1.Панел </a:t>
            </a:r>
            <a:r>
              <a:rPr lang="ru-RU" sz="1600" dirty="0" err="1">
                <a:solidFill>
                  <a:schemeClr val="bg1"/>
                </a:solidFill>
              </a:rPr>
              <a:t>който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показва</a:t>
            </a:r>
            <a:r>
              <a:rPr lang="ru-RU" sz="1600" dirty="0">
                <a:solidFill>
                  <a:schemeClr val="bg1"/>
                </a:solidFill>
              </a:rPr>
              <a:t> в кое подменю се </a:t>
            </a:r>
            <a:r>
              <a:rPr lang="ru-RU" sz="1600" dirty="0" err="1">
                <a:solidFill>
                  <a:schemeClr val="bg1"/>
                </a:solidFill>
              </a:rPr>
              <a:t>намирате</a:t>
            </a:r>
            <a:r>
              <a:rPr lang="ru-RU" sz="1600" dirty="0">
                <a:solidFill>
                  <a:schemeClr val="bg1"/>
                </a:solidFill>
              </a:rPr>
              <a:t> в момента (</a:t>
            </a:r>
            <a:r>
              <a:rPr lang="ru-RU" sz="1600" dirty="0" err="1">
                <a:solidFill>
                  <a:schemeClr val="bg1"/>
                </a:solidFill>
              </a:rPr>
              <a:t>маркирано</a:t>
            </a:r>
            <a:r>
              <a:rPr lang="ru-RU" sz="1600" dirty="0">
                <a:solidFill>
                  <a:schemeClr val="bg1"/>
                </a:solidFill>
              </a:rPr>
              <a:t> в </a:t>
            </a:r>
            <a:r>
              <a:rPr lang="ru-RU" sz="1600" dirty="0" err="1">
                <a:solidFill>
                  <a:schemeClr val="bg1"/>
                </a:solidFill>
              </a:rPr>
              <a:t>жълт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цвят</a:t>
            </a:r>
            <a:r>
              <a:rPr lang="ru-RU" sz="1600" dirty="0">
                <a:solidFill>
                  <a:schemeClr val="bg1"/>
                </a:solidFill>
              </a:rPr>
              <a:t>). </a:t>
            </a:r>
          </a:p>
          <a:p>
            <a:r>
              <a:rPr lang="ru-RU" sz="1600" dirty="0">
                <a:solidFill>
                  <a:schemeClr val="bg1"/>
                </a:solidFill>
              </a:rPr>
              <a:t>2.Панел, в </a:t>
            </a:r>
            <a:r>
              <a:rPr lang="ru-RU" sz="1600" dirty="0" err="1">
                <a:solidFill>
                  <a:schemeClr val="bg1"/>
                </a:solidFill>
              </a:rPr>
              <a:t>който</a:t>
            </a:r>
            <a:r>
              <a:rPr lang="ru-RU" sz="1600" dirty="0">
                <a:solidFill>
                  <a:schemeClr val="bg1"/>
                </a:solidFill>
              </a:rPr>
              <a:t> се </a:t>
            </a:r>
            <a:r>
              <a:rPr lang="ru-RU" sz="1600" dirty="0" err="1">
                <a:solidFill>
                  <a:schemeClr val="bg1"/>
                </a:solidFill>
              </a:rPr>
              <a:t>визуализират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абонаментите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които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към</a:t>
            </a:r>
            <a:r>
              <a:rPr lang="ru-RU" sz="1600" dirty="0">
                <a:solidFill>
                  <a:schemeClr val="bg1"/>
                </a:solidFill>
              </a:rPr>
              <a:t> момента на </a:t>
            </a:r>
            <a:r>
              <a:rPr lang="ru-RU" sz="1600" dirty="0" err="1">
                <a:solidFill>
                  <a:schemeClr val="bg1"/>
                </a:solidFill>
              </a:rPr>
              <a:t>разглеждане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попадат</a:t>
            </a:r>
            <a:r>
              <a:rPr lang="ru-RU" sz="1600" dirty="0">
                <a:solidFill>
                  <a:schemeClr val="bg1"/>
                </a:solidFill>
              </a:rPr>
              <a:t> в </a:t>
            </a:r>
            <a:r>
              <a:rPr lang="ru-RU" sz="1600" dirty="0" err="1">
                <a:solidFill>
                  <a:schemeClr val="bg1"/>
                </a:solidFill>
              </a:rPr>
              <a:t>съответното</a:t>
            </a:r>
            <a:r>
              <a:rPr lang="ru-RU" sz="1600" dirty="0">
                <a:solidFill>
                  <a:schemeClr val="bg1"/>
                </a:solidFill>
              </a:rPr>
              <a:t> подменю. </a:t>
            </a:r>
          </a:p>
          <a:p>
            <a:r>
              <a:rPr lang="ru-RU" sz="1600" dirty="0">
                <a:solidFill>
                  <a:schemeClr val="bg1"/>
                </a:solidFill>
              </a:rPr>
              <a:t>3. Бутон „</a:t>
            </a:r>
            <a:r>
              <a:rPr lang="ru-RU" sz="1600" dirty="0" err="1">
                <a:solidFill>
                  <a:schemeClr val="bg1"/>
                </a:solidFill>
              </a:rPr>
              <a:t>Провери</a:t>
            </a:r>
            <a:r>
              <a:rPr lang="ru-RU" sz="1600" dirty="0">
                <a:solidFill>
                  <a:schemeClr val="bg1"/>
                </a:solidFill>
              </a:rPr>
              <a:t> за нови </a:t>
            </a:r>
            <a:r>
              <a:rPr lang="ru-RU" sz="1600" dirty="0" err="1">
                <a:solidFill>
                  <a:schemeClr val="bg1"/>
                </a:solidFill>
              </a:rPr>
              <a:t>задължения</a:t>
            </a:r>
            <a:r>
              <a:rPr lang="ru-RU" sz="1600" dirty="0">
                <a:solidFill>
                  <a:schemeClr val="bg1"/>
                </a:solidFill>
              </a:rPr>
              <a:t>“ – </a:t>
            </a:r>
            <a:r>
              <a:rPr lang="ru-RU" sz="1600" dirty="0" err="1">
                <a:solidFill>
                  <a:schemeClr val="bg1"/>
                </a:solidFill>
              </a:rPr>
              <a:t>дава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възможност</a:t>
            </a:r>
            <a:r>
              <a:rPr lang="ru-RU" sz="1600" dirty="0">
                <a:solidFill>
                  <a:schemeClr val="bg1"/>
                </a:solidFill>
              </a:rPr>
              <a:t> за </a:t>
            </a:r>
            <a:r>
              <a:rPr lang="ru-RU" sz="1600" dirty="0" err="1">
                <a:solidFill>
                  <a:schemeClr val="bg1"/>
                </a:solidFill>
              </a:rPr>
              <a:t>опресняване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информацията</a:t>
            </a:r>
            <a:r>
              <a:rPr lang="ru-RU" sz="1600" dirty="0">
                <a:solidFill>
                  <a:schemeClr val="bg1"/>
                </a:solidFill>
              </a:rPr>
              <a:t> в </a:t>
            </a:r>
            <a:r>
              <a:rPr lang="ru-RU" sz="1600" dirty="0" err="1">
                <a:solidFill>
                  <a:schemeClr val="bg1"/>
                </a:solidFill>
              </a:rPr>
              <a:t>подменюто</a:t>
            </a:r>
            <a:r>
              <a:rPr lang="ru-RU" sz="1600" dirty="0">
                <a:solidFill>
                  <a:schemeClr val="bg1"/>
                </a:solidFill>
              </a:rPr>
              <a:t> (в случая – </a:t>
            </a:r>
          </a:p>
          <a:p>
            <a:r>
              <a:rPr lang="ru-RU" sz="1600" dirty="0">
                <a:solidFill>
                  <a:schemeClr val="bg1"/>
                </a:solidFill>
              </a:rPr>
              <a:t>4. При </a:t>
            </a:r>
            <a:r>
              <a:rPr lang="ru-RU" sz="1600" dirty="0" err="1">
                <a:solidFill>
                  <a:schemeClr val="bg1"/>
                </a:solidFill>
              </a:rPr>
              <a:t>маркиране</a:t>
            </a:r>
            <a:r>
              <a:rPr lang="ru-RU" sz="1600" dirty="0">
                <a:solidFill>
                  <a:schemeClr val="bg1"/>
                </a:solidFill>
              </a:rPr>
              <a:t> на дадено </a:t>
            </a:r>
            <a:r>
              <a:rPr lang="ru-RU" sz="1600" dirty="0" err="1">
                <a:solidFill>
                  <a:schemeClr val="bg1"/>
                </a:solidFill>
              </a:rPr>
              <a:t>задължение</a:t>
            </a:r>
            <a:r>
              <a:rPr lang="ru-RU" sz="1600" dirty="0">
                <a:solidFill>
                  <a:schemeClr val="bg1"/>
                </a:solidFill>
              </a:rPr>
              <a:t>, можете да изберете </a:t>
            </a:r>
            <a:r>
              <a:rPr lang="ru-RU" sz="1600" dirty="0" err="1">
                <a:solidFill>
                  <a:schemeClr val="bg1"/>
                </a:solidFill>
              </a:rPr>
              <a:t>какви</a:t>
            </a:r>
            <a:r>
              <a:rPr lang="ru-RU" sz="1600" dirty="0">
                <a:solidFill>
                  <a:schemeClr val="bg1"/>
                </a:solidFill>
              </a:rPr>
              <a:t> да </a:t>
            </a:r>
            <a:r>
              <a:rPr lang="ru-RU" sz="1600" dirty="0" err="1">
                <a:solidFill>
                  <a:schemeClr val="bg1"/>
                </a:solidFill>
              </a:rPr>
              <a:t>бъдат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последващите</a:t>
            </a:r>
            <a:r>
              <a:rPr lang="ru-RU" sz="1600" dirty="0">
                <a:solidFill>
                  <a:schemeClr val="bg1"/>
                </a:solidFill>
              </a:rPr>
              <a:t> действия: - бутон „</a:t>
            </a:r>
            <a:r>
              <a:rPr lang="ru-RU" sz="1600" b="1" dirty="0">
                <a:solidFill>
                  <a:schemeClr val="bg1"/>
                </a:solidFill>
              </a:rPr>
              <a:t>Плати</a:t>
            </a:r>
            <a:r>
              <a:rPr lang="ru-RU" sz="1600" dirty="0">
                <a:solidFill>
                  <a:schemeClr val="bg1"/>
                </a:solidFill>
              </a:rPr>
              <a:t>“ – </a:t>
            </a:r>
            <a:r>
              <a:rPr lang="ru-RU" sz="1600" dirty="0" err="1">
                <a:solidFill>
                  <a:schemeClr val="bg1"/>
                </a:solidFill>
              </a:rPr>
              <a:t>дава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възможност</a:t>
            </a:r>
            <a:r>
              <a:rPr lang="ru-RU" sz="1600" dirty="0">
                <a:solidFill>
                  <a:schemeClr val="bg1"/>
                </a:solidFill>
              </a:rPr>
              <a:t> да </a:t>
            </a:r>
            <a:r>
              <a:rPr lang="ru-RU" sz="1600" dirty="0" err="1">
                <a:solidFill>
                  <a:schemeClr val="bg1"/>
                </a:solidFill>
              </a:rPr>
              <a:t>извършите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плащането</a:t>
            </a:r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 - бутон „</a:t>
            </a:r>
            <a:r>
              <a:rPr lang="ru-RU" sz="1600" b="1" dirty="0" err="1">
                <a:solidFill>
                  <a:schemeClr val="bg1"/>
                </a:solidFill>
              </a:rPr>
              <a:t>Детайли</a:t>
            </a:r>
            <a:r>
              <a:rPr lang="ru-RU" sz="1600" dirty="0">
                <a:solidFill>
                  <a:schemeClr val="bg1"/>
                </a:solidFill>
              </a:rPr>
              <a:t>“ – </a:t>
            </a:r>
            <a:r>
              <a:rPr lang="ru-RU" sz="1600" dirty="0" err="1">
                <a:solidFill>
                  <a:schemeClr val="bg1"/>
                </a:solidFill>
              </a:rPr>
              <a:t>дава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възможност</a:t>
            </a:r>
            <a:r>
              <a:rPr lang="ru-RU" sz="1600" dirty="0">
                <a:solidFill>
                  <a:schemeClr val="bg1"/>
                </a:solidFill>
              </a:rPr>
              <a:t> да получите </a:t>
            </a:r>
            <a:r>
              <a:rPr lang="ru-RU" sz="1600" dirty="0" err="1">
                <a:solidFill>
                  <a:schemeClr val="bg1"/>
                </a:solidFill>
              </a:rPr>
              <a:t>повече</a:t>
            </a:r>
            <a:r>
              <a:rPr lang="ru-RU" sz="1600" dirty="0">
                <a:solidFill>
                  <a:schemeClr val="bg1"/>
                </a:solidFill>
              </a:rPr>
              <a:t> информация за </a:t>
            </a:r>
            <a:r>
              <a:rPr lang="ru-RU" sz="1600" dirty="0" err="1">
                <a:solidFill>
                  <a:schemeClr val="bg1"/>
                </a:solidFill>
              </a:rPr>
              <a:t>задължението</a:t>
            </a:r>
            <a:r>
              <a:rPr lang="ru-RU" sz="1600" dirty="0">
                <a:solidFill>
                  <a:schemeClr val="bg1"/>
                </a:solidFill>
              </a:rPr>
              <a:t>. </a:t>
            </a:r>
          </a:p>
          <a:p>
            <a:r>
              <a:rPr lang="ru-RU" sz="1600" dirty="0">
                <a:solidFill>
                  <a:schemeClr val="bg1"/>
                </a:solidFill>
              </a:rPr>
              <a:t>5. „</a:t>
            </a:r>
            <a:r>
              <a:rPr lang="ru-RU" sz="1600" b="1" dirty="0">
                <a:solidFill>
                  <a:schemeClr val="bg1"/>
                </a:solidFill>
              </a:rPr>
              <a:t>Плати </a:t>
            </a:r>
            <a:r>
              <a:rPr lang="ru-RU" sz="1600" b="1" dirty="0" err="1">
                <a:solidFill>
                  <a:schemeClr val="bg1"/>
                </a:solidFill>
              </a:rPr>
              <a:t>сега</a:t>
            </a:r>
            <a:r>
              <a:rPr lang="ru-RU" sz="1600" dirty="0">
                <a:solidFill>
                  <a:schemeClr val="bg1"/>
                </a:solidFill>
              </a:rPr>
              <a:t>“ - </a:t>
            </a:r>
            <a:r>
              <a:rPr lang="ru-RU" sz="1600" dirty="0" err="1">
                <a:solidFill>
                  <a:schemeClr val="bg1"/>
                </a:solidFill>
              </a:rPr>
              <a:t>дава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възможност</a:t>
            </a:r>
            <a:r>
              <a:rPr lang="ru-RU" sz="1600" dirty="0">
                <a:solidFill>
                  <a:schemeClr val="bg1"/>
                </a:solidFill>
              </a:rPr>
              <a:t> да проверите за наличие на дадено </a:t>
            </a:r>
            <a:r>
              <a:rPr lang="ru-RU" sz="1600" dirty="0" err="1">
                <a:solidFill>
                  <a:schemeClr val="bg1"/>
                </a:solidFill>
              </a:rPr>
              <a:t>битово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задължение</a:t>
            </a:r>
            <a:r>
              <a:rPr lang="ru-RU" sz="1600" dirty="0">
                <a:solidFill>
                  <a:schemeClr val="bg1"/>
                </a:solidFill>
              </a:rPr>
              <a:t> (по </a:t>
            </a:r>
            <a:r>
              <a:rPr lang="ru-RU" sz="1600" dirty="0" err="1">
                <a:solidFill>
                  <a:schemeClr val="bg1"/>
                </a:solidFill>
              </a:rPr>
              <a:t>посочените</a:t>
            </a:r>
            <a:r>
              <a:rPr lang="ru-RU" sz="1600" dirty="0">
                <a:solidFill>
                  <a:schemeClr val="bg1"/>
                </a:solidFill>
              </a:rPr>
              <a:t> от Вас </a:t>
            </a:r>
            <a:r>
              <a:rPr lang="ru-RU" sz="1600" dirty="0" err="1">
                <a:solidFill>
                  <a:schemeClr val="bg1"/>
                </a:solidFill>
              </a:rPr>
              <a:t>данни</a:t>
            </a:r>
            <a:r>
              <a:rPr lang="ru-RU" sz="1600" dirty="0">
                <a:solidFill>
                  <a:schemeClr val="bg1"/>
                </a:solidFill>
              </a:rPr>
              <a:t>) и да направите </a:t>
            </a:r>
            <a:r>
              <a:rPr lang="ru-RU" sz="1600" dirty="0" err="1">
                <a:solidFill>
                  <a:schemeClr val="bg1"/>
                </a:solidFill>
              </a:rPr>
              <a:t>еднократно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плащане</a:t>
            </a:r>
            <a:r>
              <a:rPr lang="ru-RU" sz="1600" dirty="0">
                <a:solidFill>
                  <a:schemeClr val="bg1"/>
                </a:solidFill>
              </a:rPr>
              <a:t> по него, без да се </a:t>
            </a:r>
            <a:r>
              <a:rPr lang="ru-RU" sz="1600" dirty="0" err="1">
                <a:solidFill>
                  <a:schemeClr val="bg1"/>
                </a:solidFill>
              </a:rPr>
              <a:t>налага</a:t>
            </a:r>
            <a:r>
              <a:rPr lang="ru-RU" sz="1600" dirty="0">
                <a:solidFill>
                  <a:schemeClr val="bg1"/>
                </a:solidFill>
              </a:rPr>
              <a:t> да </a:t>
            </a:r>
            <a:r>
              <a:rPr lang="ru-RU" sz="1600" dirty="0" err="1">
                <a:solidFill>
                  <a:schemeClr val="bg1"/>
                </a:solidFill>
              </a:rPr>
              <a:t>създавате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абонамент</a:t>
            </a:r>
            <a:r>
              <a:rPr lang="ru-RU" sz="1600" dirty="0">
                <a:solidFill>
                  <a:schemeClr val="bg1"/>
                </a:solidFill>
              </a:rPr>
              <a:t> (</a:t>
            </a:r>
            <a:r>
              <a:rPr lang="ru-RU" sz="1600" dirty="0" err="1">
                <a:solidFill>
                  <a:schemeClr val="bg1"/>
                </a:solidFill>
              </a:rPr>
              <a:t>необходимите</a:t>
            </a:r>
            <a:r>
              <a:rPr lang="ru-RU" sz="1600" dirty="0">
                <a:solidFill>
                  <a:schemeClr val="bg1"/>
                </a:solidFill>
              </a:rPr>
              <a:t> за </a:t>
            </a:r>
            <a:r>
              <a:rPr lang="ru-RU" sz="1600" dirty="0" err="1">
                <a:solidFill>
                  <a:schemeClr val="bg1"/>
                </a:solidFill>
              </a:rPr>
              <a:t>извършване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това</a:t>
            </a:r>
            <a:r>
              <a:rPr lang="ru-RU" sz="1600" dirty="0">
                <a:solidFill>
                  <a:schemeClr val="bg1"/>
                </a:solidFill>
              </a:rPr>
              <a:t> действие </a:t>
            </a:r>
            <a:r>
              <a:rPr lang="ru-RU" sz="1600" dirty="0" err="1">
                <a:solidFill>
                  <a:schemeClr val="bg1"/>
                </a:solidFill>
              </a:rPr>
              <a:t>данни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аналогични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тези</a:t>
            </a:r>
            <a:r>
              <a:rPr lang="ru-RU" sz="1600" dirty="0">
                <a:solidFill>
                  <a:schemeClr val="bg1"/>
                </a:solidFill>
              </a:rPr>
              <a:t>, при </a:t>
            </a:r>
            <a:r>
              <a:rPr lang="ru-RU" sz="1600" dirty="0" err="1">
                <a:solidFill>
                  <a:schemeClr val="bg1"/>
                </a:solidFill>
              </a:rPr>
              <a:t>създаване</a:t>
            </a:r>
            <a:r>
              <a:rPr lang="ru-RU" sz="1600" dirty="0">
                <a:solidFill>
                  <a:schemeClr val="bg1"/>
                </a:solidFill>
              </a:rPr>
              <a:t> на нов </a:t>
            </a:r>
            <a:r>
              <a:rPr lang="ru-RU" sz="1600" dirty="0" err="1">
                <a:solidFill>
                  <a:schemeClr val="bg1"/>
                </a:solidFill>
              </a:rPr>
              <a:t>абонамент</a:t>
            </a:r>
            <a:r>
              <a:rPr lang="ru-RU" sz="1600" dirty="0">
                <a:solidFill>
                  <a:schemeClr val="bg1"/>
                </a:solidFill>
              </a:rPr>
              <a:t> – </a:t>
            </a:r>
            <a:r>
              <a:rPr lang="ru-RU" sz="1600" dirty="0" err="1">
                <a:solidFill>
                  <a:schemeClr val="bg1"/>
                </a:solidFill>
              </a:rPr>
              <a:t>описани</a:t>
            </a:r>
            <a:r>
              <a:rPr lang="ru-RU" sz="1600" dirty="0">
                <a:solidFill>
                  <a:schemeClr val="bg1"/>
                </a:solidFill>
              </a:rPr>
              <a:t> в документа </a:t>
            </a:r>
            <a:r>
              <a:rPr lang="ru-RU" sz="1600" dirty="0" err="1">
                <a:solidFill>
                  <a:schemeClr val="bg1"/>
                </a:solidFill>
              </a:rPr>
              <a:t>по-долу</a:t>
            </a:r>
            <a:r>
              <a:rPr lang="ru-RU" sz="1600" dirty="0">
                <a:solidFill>
                  <a:schemeClr val="bg1"/>
                </a:solidFill>
              </a:rPr>
              <a:t>).</a:t>
            </a:r>
            <a:endParaRPr lang="bg-B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96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3D6A4FB8-921D-48E2-A287-29E0699EC9C1}"/>
              </a:ext>
            </a:extLst>
          </p:cNvPr>
          <p:cNvSpPr txBox="1"/>
          <p:nvPr/>
        </p:nvSpPr>
        <p:spPr>
          <a:xfrm>
            <a:off x="179109" y="150829"/>
            <a:ext cx="11840066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>
                <a:solidFill>
                  <a:schemeClr val="bg1"/>
                </a:solidFill>
              </a:rPr>
              <a:t>Абонаменти</a:t>
            </a:r>
            <a:r>
              <a:rPr lang="ru-RU" sz="1600" dirty="0">
                <a:solidFill>
                  <a:schemeClr val="bg1"/>
                </a:solidFill>
              </a:rPr>
              <a:t> – в </a:t>
            </a:r>
            <a:r>
              <a:rPr lang="ru-RU" sz="1600" dirty="0" err="1">
                <a:solidFill>
                  <a:schemeClr val="bg1"/>
                </a:solidFill>
              </a:rPr>
              <a:t>това</a:t>
            </a:r>
            <a:r>
              <a:rPr lang="ru-RU" sz="1600" dirty="0">
                <a:solidFill>
                  <a:schemeClr val="bg1"/>
                </a:solidFill>
              </a:rPr>
              <a:t> подменю можете да </a:t>
            </a:r>
            <a:r>
              <a:rPr lang="ru-RU" sz="1600" dirty="0" err="1">
                <a:solidFill>
                  <a:schemeClr val="bg1"/>
                </a:solidFill>
              </a:rPr>
              <a:t>създадете</a:t>
            </a:r>
            <a:r>
              <a:rPr lang="ru-RU" sz="1600" dirty="0">
                <a:solidFill>
                  <a:schemeClr val="bg1"/>
                </a:solidFill>
              </a:rPr>
              <a:t> нов </a:t>
            </a:r>
            <a:r>
              <a:rPr lang="ru-RU" sz="1600" dirty="0" err="1">
                <a:solidFill>
                  <a:schemeClr val="bg1"/>
                </a:solidFill>
              </a:rPr>
              <a:t>абонамент</a:t>
            </a:r>
            <a:r>
              <a:rPr lang="ru-RU" sz="1600" dirty="0">
                <a:solidFill>
                  <a:schemeClr val="bg1"/>
                </a:solidFill>
              </a:rPr>
              <a:t> за </a:t>
            </a:r>
            <a:r>
              <a:rPr lang="ru-RU" sz="1600" dirty="0" err="1">
                <a:solidFill>
                  <a:schemeClr val="bg1"/>
                </a:solidFill>
              </a:rPr>
              <a:t>плащане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битови</a:t>
            </a:r>
            <a:r>
              <a:rPr lang="ru-RU" sz="1600" dirty="0">
                <a:solidFill>
                  <a:schemeClr val="bg1"/>
                </a:solidFill>
              </a:rPr>
              <a:t> сметки и да </a:t>
            </a:r>
            <a:r>
              <a:rPr lang="ru-RU" sz="1600" dirty="0" err="1">
                <a:solidFill>
                  <a:schemeClr val="bg1"/>
                </a:solidFill>
              </a:rPr>
              <a:t>разгледате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ru-RU" sz="1600" dirty="0" err="1">
                <a:solidFill>
                  <a:schemeClr val="bg1"/>
                </a:solidFill>
              </a:rPr>
              <a:t>управлявате</a:t>
            </a:r>
            <a:r>
              <a:rPr lang="ru-RU" sz="1600" dirty="0">
                <a:solidFill>
                  <a:schemeClr val="bg1"/>
                </a:solidFill>
              </a:rPr>
              <a:t> вече </a:t>
            </a:r>
            <a:r>
              <a:rPr lang="ru-RU" sz="1600" dirty="0" err="1">
                <a:solidFill>
                  <a:schemeClr val="bg1"/>
                </a:solidFill>
              </a:rPr>
              <a:t>създадени</a:t>
            </a:r>
            <a:r>
              <a:rPr lang="ru-RU" sz="1600" dirty="0">
                <a:solidFill>
                  <a:schemeClr val="bg1"/>
                </a:solidFill>
              </a:rPr>
              <a:t> от Вас </a:t>
            </a:r>
            <a:r>
              <a:rPr lang="ru-RU" sz="1600" dirty="0" err="1">
                <a:solidFill>
                  <a:schemeClr val="bg1"/>
                </a:solidFill>
              </a:rPr>
              <a:t>абонаменти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При </a:t>
            </a:r>
            <a:r>
              <a:rPr lang="ru-RU" sz="1600" dirty="0" err="1">
                <a:solidFill>
                  <a:schemeClr val="bg1"/>
                </a:solidFill>
              </a:rPr>
              <a:t>избор</a:t>
            </a:r>
            <a:r>
              <a:rPr lang="ru-RU" sz="1600" dirty="0">
                <a:solidFill>
                  <a:schemeClr val="bg1"/>
                </a:solidFill>
              </a:rPr>
              <a:t> на подменю </a:t>
            </a:r>
            <a:r>
              <a:rPr lang="ru-RU" sz="1600" b="1" dirty="0" err="1">
                <a:solidFill>
                  <a:schemeClr val="bg1"/>
                </a:solidFill>
              </a:rPr>
              <a:t>Абонаменти</a:t>
            </a:r>
            <a:r>
              <a:rPr lang="ru-RU" sz="1600" dirty="0">
                <a:solidFill>
                  <a:schemeClr val="bg1"/>
                </a:solidFill>
              </a:rPr>
              <a:t> се </a:t>
            </a:r>
            <a:r>
              <a:rPr lang="ru-RU" sz="1600" dirty="0" err="1">
                <a:solidFill>
                  <a:schemeClr val="bg1"/>
                </a:solidFill>
              </a:rPr>
              <a:t>визуализира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следният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екран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където</a:t>
            </a:r>
            <a:r>
              <a:rPr lang="ru-RU" sz="1600" dirty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1.</a:t>
            </a:r>
            <a:r>
              <a:rPr lang="ru-RU" sz="1400" dirty="0" err="1">
                <a:solidFill>
                  <a:schemeClr val="bg1"/>
                </a:solidFill>
              </a:rPr>
              <a:t>Панел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който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показва</a:t>
            </a:r>
            <a:r>
              <a:rPr lang="ru-RU" sz="1400" dirty="0">
                <a:solidFill>
                  <a:schemeClr val="bg1"/>
                </a:solidFill>
              </a:rPr>
              <a:t> в кое подменю се </a:t>
            </a:r>
            <a:r>
              <a:rPr lang="ru-RU" sz="1400" dirty="0" err="1">
                <a:solidFill>
                  <a:schemeClr val="bg1"/>
                </a:solidFill>
              </a:rPr>
              <a:t>намирате</a:t>
            </a:r>
            <a:r>
              <a:rPr lang="ru-RU" sz="1400" dirty="0">
                <a:solidFill>
                  <a:schemeClr val="bg1"/>
                </a:solidFill>
              </a:rPr>
              <a:t> в момента (</a:t>
            </a:r>
            <a:r>
              <a:rPr lang="ru-RU" sz="1400" dirty="0" err="1">
                <a:solidFill>
                  <a:schemeClr val="bg1"/>
                </a:solidFill>
              </a:rPr>
              <a:t>маркирано</a:t>
            </a:r>
            <a:r>
              <a:rPr lang="ru-RU" sz="1400" dirty="0">
                <a:solidFill>
                  <a:schemeClr val="bg1"/>
                </a:solidFill>
              </a:rPr>
              <a:t> в </a:t>
            </a:r>
            <a:r>
              <a:rPr lang="ru-RU" sz="1400" dirty="0" err="1">
                <a:solidFill>
                  <a:schemeClr val="bg1"/>
                </a:solidFill>
              </a:rPr>
              <a:t>жълт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цвят</a:t>
            </a:r>
            <a:r>
              <a:rPr lang="ru-RU" sz="1400" dirty="0">
                <a:solidFill>
                  <a:schemeClr val="bg1"/>
                </a:solidFill>
              </a:rPr>
              <a:t>)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2.Панел, в </a:t>
            </a:r>
            <a:r>
              <a:rPr lang="ru-RU" sz="1400" dirty="0" err="1">
                <a:solidFill>
                  <a:schemeClr val="bg1"/>
                </a:solidFill>
              </a:rPr>
              <a:t>който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визуализират</a:t>
            </a:r>
            <a:r>
              <a:rPr lang="ru-RU" sz="1400" dirty="0">
                <a:solidFill>
                  <a:schemeClr val="bg1"/>
                </a:solidFill>
              </a:rPr>
              <a:t> вече </a:t>
            </a:r>
            <a:r>
              <a:rPr lang="ru-RU" sz="1400" dirty="0" err="1">
                <a:solidFill>
                  <a:schemeClr val="bg1"/>
                </a:solidFill>
              </a:rPr>
              <a:t>направените</a:t>
            </a:r>
            <a:r>
              <a:rPr lang="ru-RU" sz="1400" dirty="0">
                <a:solidFill>
                  <a:schemeClr val="bg1"/>
                </a:solidFill>
              </a:rPr>
              <a:t> от Вас (</a:t>
            </a:r>
            <a:r>
              <a:rPr lang="ru-RU" sz="1400" dirty="0" err="1">
                <a:solidFill>
                  <a:schemeClr val="bg1"/>
                </a:solidFill>
              </a:rPr>
              <a:t>съществуващи</a:t>
            </a:r>
            <a:r>
              <a:rPr lang="ru-RU" sz="1400" dirty="0">
                <a:solidFill>
                  <a:schemeClr val="bg1"/>
                </a:solidFill>
              </a:rPr>
              <a:t>) </a:t>
            </a:r>
            <a:r>
              <a:rPr lang="ru-RU" sz="1400" dirty="0" err="1">
                <a:solidFill>
                  <a:schemeClr val="bg1"/>
                </a:solidFill>
              </a:rPr>
              <a:t>абонаменти</a:t>
            </a:r>
            <a:r>
              <a:rPr lang="ru-RU" sz="1400" dirty="0">
                <a:solidFill>
                  <a:schemeClr val="bg1"/>
                </a:solidFill>
              </a:rPr>
              <a:t>.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3. Лента с имена на колони – </a:t>
            </a:r>
            <a:r>
              <a:rPr lang="ru-RU" sz="1400" dirty="0" err="1">
                <a:solidFill>
                  <a:schemeClr val="bg1"/>
                </a:solidFill>
              </a:rPr>
              <a:t>указва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каква</a:t>
            </a:r>
            <a:r>
              <a:rPr lang="ru-RU" sz="1400" dirty="0">
                <a:solidFill>
                  <a:schemeClr val="bg1"/>
                </a:solidFill>
              </a:rPr>
              <a:t> информация </a:t>
            </a:r>
            <a:r>
              <a:rPr lang="ru-RU" sz="1400" dirty="0" err="1">
                <a:solidFill>
                  <a:schemeClr val="bg1"/>
                </a:solidFill>
              </a:rPr>
              <a:t>съдържа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съответната</a:t>
            </a:r>
            <a:r>
              <a:rPr lang="ru-RU" sz="1400" dirty="0">
                <a:solidFill>
                  <a:schemeClr val="bg1"/>
                </a:solidFill>
              </a:rPr>
              <a:t> колона от </a:t>
            </a:r>
            <a:r>
              <a:rPr lang="ru-RU" sz="1400" dirty="0" err="1">
                <a:solidFill>
                  <a:schemeClr val="bg1"/>
                </a:solidFill>
              </a:rPr>
              <a:t>таблицата</a:t>
            </a:r>
            <a:r>
              <a:rPr lang="ru-RU" sz="1400" dirty="0">
                <a:solidFill>
                  <a:schemeClr val="bg1"/>
                </a:solidFill>
              </a:rPr>
              <a:t> с </a:t>
            </a:r>
            <a:r>
              <a:rPr lang="ru-RU" sz="1400" dirty="0" err="1">
                <a:solidFill>
                  <a:schemeClr val="bg1"/>
                </a:solidFill>
              </a:rPr>
              <a:t>Абонаменти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4.При </a:t>
            </a:r>
            <a:r>
              <a:rPr lang="ru-RU" sz="1400" dirty="0" err="1">
                <a:solidFill>
                  <a:schemeClr val="bg1"/>
                </a:solidFill>
              </a:rPr>
              <a:t>маркиране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всеки</a:t>
            </a:r>
            <a:r>
              <a:rPr lang="ru-RU" sz="1400" dirty="0">
                <a:solidFill>
                  <a:schemeClr val="bg1"/>
                </a:solidFill>
              </a:rPr>
              <a:t> един се </a:t>
            </a:r>
            <a:r>
              <a:rPr lang="ru-RU" sz="1400" dirty="0" err="1">
                <a:solidFill>
                  <a:schemeClr val="bg1"/>
                </a:solidFill>
              </a:rPr>
              <a:t>визуализират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бутони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които</a:t>
            </a:r>
            <a:r>
              <a:rPr lang="ru-RU" sz="1400" dirty="0">
                <a:solidFill>
                  <a:schemeClr val="bg1"/>
                </a:solidFill>
              </a:rPr>
              <a:t> Ви </a:t>
            </a:r>
            <a:r>
              <a:rPr lang="ru-RU" sz="1400" dirty="0" err="1">
                <a:solidFill>
                  <a:schemeClr val="bg1"/>
                </a:solidFill>
              </a:rPr>
              <a:t>дават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следните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възможности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ru-RU" sz="1400" dirty="0">
                <a:solidFill>
                  <a:schemeClr val="bg1"/>
                </a:solidFill>
              </a:rPr>
              <a:t>„</a:t>
            </a:r>
            <a:r>
              <a:rPr lang="ru-RU" sz="1400" b="1" dirty="0" err="1">
                <a:solidFill>
                  <a:schemeClr val="bg1"/>
                </a:solidFill>
              </a:rPr>
              <a:t>Детайли</a:t>
            </a:r>
            <a:r>
              <a:rPr lang="ru-RU" sz="1400" dirty="0">
                <a:solidFill>
                  <a:schemeClr val="bg1"/>
                </a:solidFill>
              </a:rPr>
              <a:t>“ – </a:t>
            </a:r>
            <a:r>
              <a:rPr lang="ru-RU" sz="1400" dirty="0" err="1">
                <a:solidFill>
                  <a:schemeClr val="bg1"/>
                </a:solidFill>
              </a:rPr>
              <a:t>визуализира</a:t>
            </a:r>
            <a:r>
              <a:rPr lang="ru-RU" sz="1400" dirty="0">
                <a:solidFill>
                  <a:schemeClr val="bg1"/>
                </a:solidFill>
              </a:rPr>
              <a:t> информация за </a:t>
            </a:r>
            <a:r>
              <a:rPr lang="ru-RU" sz="1400" dirty="0" err="1">
                <a:solidFill>
                  <a:schemeClr val="bg1"/>
                </a:solidFill>
              </a:rPr>
              <a:t>Доставчик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Абонатен</a:t>
            </a:r>
            <a:r>
              <a:rPr lang="ru-RU" sz="1400" dirty="0">
                <a:solidFill>
                  <a:schemeClr val="bg1"/>
                </a:solidFill>
              </a:rPr>
              <a:t> номер, Сметка, от </a:t>
            </a:r>
            <a:r>
              <a:rPr lang="ru-RU" sz="1400" dirty="0" err="1">
                <a:solidFill>
                  <a:schemeClr val="bg1"/>
                </a:solidFill>
              </a:rPr>
              <a:t>която</a:t>
            </a:r>
            <a:r>
              <a:rPr lang="ru-RU" sz="1400" dirty="0">
                <a:solidFill>
                  <a:schemeClr val="bg1"/>
                </a:solidFill>
              </a:rPr>
              <a:t> се плаща </a:t>
            </a:r>
            <a:r>
              <a:rPr lang="ru-RU" sz="1400" dirty="0" err="1">
                <a:solidFill>
                  <a:schemeClr val="bg1"/>
                </a:solidFill>
              </a:rPr>
              <a:t>задължението</a:t>
            </a:r>
            <a:r>
              <a:rPr lang="ru-RU" sz="1400" dirty="0">
                <a:solidFill>
                  <a:schemeClr val="bg1"/>
                </a:solidFill>
              </a:rPr>
              <a:t>, Кратко </a:t>
            </a:r>
            <a:r>
              <a:rPr lang="ru-RU" sz="1400" dirty="0" err="1">
                <a:solidFill>
                  <a:schemeClr val="bg1"/>
                </a:solidFill>
              </a:rPr>
              <a:t>име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абонамента</a:t>
            </a:r>
            <a:r>
              <a:rPr lang="ru-RU" sz="1400" dirty="0">
                <a:solidFill>
                  <a:schemeClr val="bg1"/>
                </a:solidFill>
              </a:rPr>
              <a:t>, Настройки на </a:t>
            </a:r>
            <a:r>
              <a:rPr lang="ru-RU" sz="1400" dirty="0" err="1">
                <a:solidFill>
                  <a:schemeClr val="bg1"/>
                </a:solidFill>
              </a:rPr>
              <a:t>плащанията</a:t>
            </a:r>
            <a:r>
              <a:rPr lang="ru-RU" sz="1400" dirty="0">
                <a:solidFill>
                  <a:schemeClr val="bg1"/>
                </a:solidFill>
              </a:rPr>
              <a:t>, E-mail известия, E-mail на клиента, </a:t>
            </a:r>
            <a:r>
              <a:rPr lang="ru-RU" sz="1400" dirty="0" err="1">
                <a:solidFill>
                  <a:schemeClr val="bg1"/>
                </a:solidFill>
              </a:rPr>
              <a:t>Език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който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получават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e-mail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известията</a:t>
            </a:r>
            <a:r>
              <a:rPr lang="ru-RU" sz="1400" dirty="0">
                <a:solidFill>
                  <a:schemeClr val="bg1"/>
                </a:solidFill>
              </a:rPr>
              <a:t> (в случай, че клиент е избрал </a:t>
            </a:r>
            <a:r>
              <a:rPr lang="ru-RU" sz="1400" dirty="0" err="1">
                <a:solidFill>
                  <a:schemeClr val="bg1"/>
                </a:solidFill>
              </a:rPr>
              <a:t>тази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). </a:t>
            </a:r>
            <a:r>
              <a:rPr lang="ru-RU" sz="1400" dirty="0" err="1">
                <a:solidFill>
                  <a:schemeClr val="bg1"/>
                </a:solidFill>
              </a:rPr>
              <a:t>Имате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изтеглите</a:t>
            </a:r>
            <a:r>
              <a:rPr lang="ru-RU" sz="1400" dirty="0">
                <a:solidFill>
                  <a:schemeClr val="bg1"/>
                </a:solidFill>
              </a:rPr>
              <a:t> и </a:t>
            </a:r>
            <a:r>
              <a:rPr lang="ru-RU" sz="1400" dirty="0" err="1">
                <a:solidFill>
                  <a:schemeClr val="bg1"/>
                </a:solidFill>
              </a:rPr>
              <a:t>разпечатате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данните</a:t>
            </a:r>
            <a:r>
              <a:rPr lang="ru-RU" sz="1400" dirty="0">
                <a:solidFill>
                  <a:schemeClr val="bg1"/>
                </a:solidFill>
              </a:rPr>
              <a:t> в PDF формат ;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- „</a:t>
            </a:r>
            <a:r>
              <a:rPr lang="ru-RU" sz="1400" b="1" dirty="0" err="1">
                <a:solidFill>
                  <a:schemeClr val="bg1"/>
                </a:solidFill>
              </a:rPr>
              <a:t>Редактирай</a:t>
            </a:r>
            <a:r>
              <a:rPr lang="ru-RU" sz="1400" dirty="0">
                <a:solidFill>
                  <a:schemeClr val="bg1"/>
                </a:solidFill>
              </a:rPr>
              <a:t>“ – </a:t>
            </a:r>
            <a:r>
              <a:rPr lang="ru-RU" sz="1400" dirty="0" err="1">
                <a:solidFill>
                  <a:schemeClr val="bg1"/>
                </a:solidFill>
              </a:rPr>
              <a:t>дава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редактиране</a:t>
            </a:r>
            <a:r>
              <a:rPr lang="ru-RU" sz="1400" dirty="0">
                <a:solidFill>
                  <a:schemeClr val="bg1"/>
                </a:solidFill>
              </a:rPr>
              <a:t> на Кратко </a:t>
            </a:r>
            <a:r>
              <a:rPr lang="ru-RU" sz="1400" dirty="0" err="1">
                <a:solidFill>
                  <a:schemeClr val="bg1"/>
                </a:solidFill>
              </a:rPr>
              <a:t>име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абонамента</a:t>
            </a:r>
            <a:r>
              <a:rPr lang="ru-RU" sz="1400" dirty="0">
                <a:solidFill>
                  <a:schemeClr val="bg1"/>
                </a:solidFill>
              </a:rPr>
              <a:t>, сметка, от </a:t>
            </a:r>
            <a:r>
              <a:rPr lang="ru-RU" sz="1400" dirty="0" err="1">
                <a:solidFill>
                  <a:schemeClr val="bg1"/>
                </a:solidFill>
              </a:rPr>
              <a:t>която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плащат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задълженията</a:t>
            </a:r>
            <a:r>
              <a:rPr lang="ru-RU" sz="1400" dirty="0">
                <a:solidFill>
                  <a:schemeClr val="bg1"/>
                </a:solidFill>
              </a:rPr>
              <a:t> по </a:t>
            </a:r>
            <a:r>
              <a:rPr lang="ru-RU" sz="1400" dirty="0" err="1">
                <a:solidFill>
                  <a:schemeClr val="bg1"/>
                </a:solidFill>
              </a:rPr>
              <a:t>този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, настройки на </a:t>
            </a:r>
            <a:r>
              <a:rPr lang="ru-RU" sz="1400" dirty="0" err="1">
                <a:solidFill>
                  <a:schemeClr val="bg1"/>
                </a:solidFill>
              </a:rPr>
              <a:t>плащанията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e-mail</a:t>
            </a:r>
            <a:r>
              <a:rPr lang="ru-RU" sz="1400" dirty="0">
                <a:solidFill>
                  <a:schemeClr val="bg1"/>
                </a:solidFill>
              </a:rPr>
              <a:t> адрес и </a:t>
            </a:r>
            <a:r>
              <a:rPr lang="ru-RU" sz="1400" dirty="0" err="1">
                <a:solidFill>
                  <a:schemeClr val="bg1"/>
                </a:solidFill>
              </a:rPr>
              <a:t>настройките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получаване</a:t>
            </a:r>
            <a:r>
              <a:rPr lang="ru-RU" sz="1400" dirty="0">
                <a:solidFill>
                  <a:schemeClr val="bg1"/>
                </a:solidFill>
              </a:rPr>
              <a:t> на известия на </a:t>
            </a:r>
            <a:r>
              <a:rPr lang="ru-RU" sz="1400" dirty="0" err="1">
                <a:solidFill>
                  <a:schemeClr val="bg1"/>
                </a:solidFill>
              </a:rPr>
              <a:t>този</a:t>
            </a:r>
            <a:r>
              <a:rPr lang="ru-RU" sz="1400" dirty="0">
                <a:solidFill>
                  <a:schemeClr val="bg1"/>
                </a:solidFill>
              </a:rPr>
              <a:t> адрес;- </a:t>
            </a:r>
            <a:r>
              <a:rPr lang="ru-RU" sz="1400" b="1" dirty="0" err="1">
                <a:solidFill>
                  <a:schemeClr val="bg1"/>
                </a:solidFill>
              </a:rPr>
              <a:t>Изтрий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изтрива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текущо</a:t>
            </a:r>
            <a:r>
              <a:rPr lang="ru-RU" sz="1400" dirty="0">
                <a:solidFill>
                  <a:schemeClr val="bg1"/>
                </a:solidFill>
              </a:rPr>
              <a:t> избрания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. 5. Бутон „Нов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“ – </a:t>
            </a:r>
            <a:r>
              <a:rPr lang="ru-RU" sz="1400" dirty="0" err="1">
                <a:solidFill>
                  <a:schemeClr val="bg1"/>
                </a:solidFill>
              </a:rPr>
              <a:t>дава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създаване</a:t>
            </a:r>
            <a:r>
              <a:rPr lang="ru-RU" sz="1400" dirty="0">
                <a:solidFill>
                  <a:schemeClr val="bg1"/>
                </a:solidFill>
              </a:rPr>
              <a:t> на нов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битови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плащания</a:t>
            </a:r>
            <a:r>
              <a:rPr lang="ru-RU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ru-RU" sz="1600" dirty="0">
              <a:solidFill>
                <a:schemeClr val="bg1"/>
              </a:solidFill>
            </a:endParaRPr>
          </a:p>
          <a:p>
            <a:endParaRPr lang="bg-BG" sz="1600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662E6416-EFEB-4FF3-BB11-B7C311BF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00" y="1031486"/>
            <a:ext cx="7376799" cy="308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97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F513670-A3FE-42D1-89A1-9912886FC706}"/>
              </a:ext>
            </a:extLst>
          </p:cNvPr>
          <p:cNvSpPr txBox="1"/>
          <p:nvPr/>
        </p:nvSpPr>
        <p:spPr>
          <a:xfrm>
            <a:off x="122548" y="131975"/>
            <a:ext cx="11924908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Нов </a:t>
            </a:r>
            <a:r>
              <a:rPr lang="ru-RU" b="1" dirty="0" err="1">
                <a:solidFill>
                  <a:schemeClr val="bg1"/>
                </a:solidFill>
              </a:rPr>
              <a:t>абонамент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err="1">
                <a:solidFill>
                  <a:schemeClr val="bg1"/>
                </a:solidFill>
              </a:rPr>
              <a:t>този</a:t>
            </a:r>
            <a:r>
              <a:rPr lang="ru-RU" dirty="0">
                <a:solidFill>
                  <a:schemeClr val="bg1"/>
                </a:solidFill>
              </a:rPr>
              <a:t> бутон </a:t>
            </a:r>
            <a:r>
              <a:rPr lang="ru-RU" dirty="0" err="1">
                <a:solidFill>
                  <a:schemeClr val="bg1"/>
                </a:solidFill>
              </a:rPr>
              <a:t>дава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възможност</a:t>
            </a:r>
            <a:r>
              <a:rPr lang="ru-RU" dirty="0">
                <a:solidFill>
                  <a:schemeClr val="bg1"/>
                </a:solidFill>
              </a:rPr>
              <a:t> за </a:t>
            </a:r>
            <a:r>
              <a:rPr lang="ru-RU" dirty="0" err="1">
                <a:solidFill>
                  <a:schemeClr val="bg1"/>
                </a:solidFill>
              </a:rPr>
              <a:t>създаване</a:t>
            </a:r>
            <a:r>
              <a:rPr lang="ru-RU" dirty="0">
                <a:solidFill>
                  <a:schemeClr val="bg1"/>
                </a:solidFill>
              </a:rPr>
              <a:t> на нов </a:t>
            </a:r>
            <a:r>
              <a:rPr lang="ru-RU" dirty="0" err="1">
                <a:solidFill>
                  <a:schemeClr val="bg1"/>
                </a:solidFill>
              </a:rPr>
              <a:t>абонамент</a:t>
            </a:r>
            <a:r>
              <a:rPr lang="ru-RU" dirty="0">
                <a:solidFill>
                  <a:schemeClr val="bg1"/>
                </a:solidFill>
              </a:rPr>
              <a:t> При </a:t>
            </a:r>
            <a:r>
              <a:rPr lang="ru-RU" dirty="0" err="1">
                <a:solidFill>
                  <a:schemeClr val="bg1"/>
                </a:solidFill>
              </a:rPr>
              <a:t>избора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му</a:t>
            </a:r>
            <a:r>
              <a:rPr lang="ru-RU" dirty="0">
                <a:solidFill>
                  <a:schemeClr val="bg1"/>
                </a:solidFill>
              </a:rPr>
              <a:t> се </a:t>
            </a:r>
            <a:r>
              <a:rPr lang="ru-RU" dirty="0" err="1">
                <a:solidFill>
                  <a:schemeClr val="bg1"/>
                </a:solidFill>
              </a:rPr>
              <a:t>визуализира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следният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екран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където</a:t>
            </a:r>
            <a:r>
              <a:rPr lang="ru-RU" dirty="0">
                <a:solidFill>
                  <a:schemeClr val="bg1"/>
                </a:solidFill>
              </a:rPr>
              <a:t>: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1.</a:t>
            </a:r>
            <a:r>
              <a:rPr lang="ru-RU" sz="1400" dirty="0">
                <a:solidFill>
                  <a:schemeClr val="bg1"/>
                </a:solidFill>
              </a:rPr>
              <a:t>Услуга – </a:t>
            </a:r>
            <a:r>
              <a:rPr lang="ru-RU" sz="1400" dirty="0" err="1">
                <a:solidFill>
                  <a:schemeClr val="bg1"/>
                </a:solidFill>
              </a:rPr>
              <a:t>следва</a:t>
            </a:r>
            <a:r>
              <a:rPr lang="ru-RU" sz="1400" dirty="0">
                <a:solidFill>
                  <a:schemeClr val="bg1"/>
                </a:solidFill>
              </a:rPr>
              <a:t> да се </a:t>
            </a:r>
            <a:r>
              <a:rPr lang="ru-RU" sz="1400" dirty="0" err="1">
                <a:solidFill>
                  <a:schemeClr val="bg1"/>
                </a:solidFill>
              </a:rPr>
              <a:t>избере</a:t>
            </a:r>
            <a:r>
              <a:rPr lang="ru-RU" sz="1400" dirty="0">
                <a:solidFill>
                  <a:schemeClr val="bg1"/>
                </a:solidFill>
              </a:rPr>
              <a:t> тип услуга, за </a:t>
            </a:r>
            <a:r>
              <a:rPr lang="ru-RU" sz="1400" dirty="0" err="1">
                <a:solidFill>
                  <a:schemeClr val="bg1"/>
                </a:solidFill>
              </a:rPr>
              <a:t>която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клиентът</a:t>
            </a:r>
            <a:r>
              <a:rPr lang="ru-RU" sz="1400" dirty="0">
                <a:solidFill>
                  <a:schemeClr val="bg1"/>
                </a:solidFill>
              </a:rPr>
              <a:t> иска да </a:t>
            </a:r>
            <a:r>
              <a:rPr lang="ru-RU" sz="1400" dirty="0" err="1">
                <a:solidFill>
                  <a:schemeClr val="bg1"/>
                </a:solidFill>
              </a:rPr>
              <a:t>регистрира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2. </a:t>
            </a:r>
            <a:r>
              <a:rPr lang="ru-RU" sz="1400" dirty="0" err="1">
                <a:solidFill>
                  <a:schemeClr val="bg1"/>
                </a:solidFill>
              </a:rPr>
              <a:t>Доставчик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визуализират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всички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доставчици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осигуряващи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избраната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по-горе</a:t>
            </a:r>
            <a:r>
              <a:rPr lang="ru-RU" sz="1400" dirty="0">
                <a:solidFill>
                  <a:schemeClr val="bg1"/>
                </a:solidFill>
              </a:rPr>
              <a:t> услуга След </a:t>
            </a:r>
            <a:r>
              <a:rPr lang="ru-RU" sz="1400" dirty="0" err="1">
                <a:solidFill>
                  <a:schemeClr val="bg1"/>
                </a:solidFill>
              </a:rPr>
              <a:t>попълване</a:t>
            </a:r>
            <a:r>
              <a:rPr lang="ru-RU" sz="1400" dirty="0">
                <a:solidFill>
                  <a:schemeClr val="bg1"/>
                </a:solidFill>
              </a:rPr>
              <a:t> на полета 1) и 2) под </a:t>
            </a:r>
            <a:r>
              <a:rPr lang="ru-RU" sz="1400" dirty="0" err="1">
                <a:solidFill>
                  <a:schemeClr val="bg1"/>
                </a:solidFill>
              </a:rPr>
              <a:t>тях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визуализира</a:t>
            </a:r>
            <a:r>
              <a:rPr lang="ru-RU" sz="1400" dirty="0">
                <a:solidFill>
                  <a:schemeClr val="bg1"/>
                </a:solidFill>
              </a:rPr>
              <a:t> „Информация за </a:t>
            </a:r>
            <a:r>
              <a:rPr lang="ru-RU" sz="1400" dirty="0" err="1">
                <a:solidFill>
                  <a:schemeClr val="bg1"/>
                </a:solidFill>
              </a:rPr>
              <a:t>доставчика</a:t>
            </a:r>
            <a:r>
              <a:rPr lang="ru-RU" sz="1400" dirty="0">
                <a:solidFill>
                  <a:schemeClr val="bg1"/>
                </a:solidFill>
              </a:rPr>
              <a:t>“ – </a:t>
            </a:r>
            <a:r>
              <a:rPr lang="ru-RU" sz="1400" dirty="0" err="1">
                <a:solidFill>
                  <a:schemeClr val="bg1"/>
                </a:solidFill>
              </a:rPr>
              <a:t>описва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какво</a:t>
            </a:r>
            <a:r>
              <a:rPr lang="ru-RU" sz="1400" dirty="0">
                <a:solidFill>
                  <a:schemeClr val="bg1"/>
                </a:solidFill>
              </a:rPr>
              <a:t> е необходимо да </a:t>
            </a:r>
            <a:r>
              <a:rPr lang="ru-RU" sz="1400" dirty="0" err="1">
                <a:solidFill>
                  <a:schemeClr val="bg1"/>
                </a:solidFill>
              </a:rPr>
              <a:t>въведе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клиентът</a:t>
            </a:r>
            <a:r>
              <a:rPr lang="ru-RU" sz="1400" dirty="0">
                <a:solidFill>
                  <a:schemeClr val="bg1"/>
                </a:solidFill>
              </a:rPr>
              <a:t> в </a:t>
            </a:r>
            <a:r>
              <a:rPr lang="ru-RU" sz="1400" dirty="0" err="1">
                <a:solidFill>
                  <a:schemeClr val="bg1"/>
                </a:solidFill>
              </a:rPr>
              <a:t>следващото</a:t>
            </a:r>
            <a:r>
              <a:rPr lang="ru-RU" sz="1400" dirty="0">
                <a:solidFill>
                  <a:schemeClr val="bg1"/>
                </a:solidFill>
              </a:rPr>
              <a:t> поле – </a:t>
            </a:r>
            <a:r>
              <a:rPr lang="ru-RU" sz="1400" dirty="0" err="1">
                <a:solidFill>
                  <a:schemeClr val="bg1"/>
                </a:solidFill>
              </a:rPr>
              <a:t>Абонатен</a:t>
            </a:r>
            <a:r>
              <a:rPr lang="ru-RU" sz="1400" dirty="0">
                <a:solidFill>
                  <a:schemeClr val="bg1"/>
                </a:solidFill>
              </a:rPr>
              <a:t> номер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3. </a:t>
            </a:r>
            <a:r>
              <a:rPr lang="ru-RU" sz="1400" dirty="0" err="1">
                <a:solidFill>
                  <a:schemeClr val="bg1"/>
                </a:solidFill>
              </a:rPr>
              <a:t>Абонатен</a:t>
            </a:r>
            <a:r>
              <a:rPr lang="ru-RU" sz="1400" dirty="0">
                <a:solidFill>
                  <a:schemeClr val="bg1"/>
                </a:solidFill>
              </a:rPr>
              <a:t> номер - необходимо е да се </a:t>
            </a:r>
            <a:r>
              <a:rPr lang="ru-RU" sz="1400" dirty="0" err="1">
                <a:solidFill>
                  <a:schemeClr val="bg1"/>
                </a:solidFill>
              </a:rPr>
              <a:t>въведе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абонатният</a:t>
            </a:r>
            <a:r>
              <a:rPr lang="ru-RU" sz="1400" dirty="0">
                <a:solidFill>
                  <a:schemeClr val="bg1"/>
                </a:solidFill>
              </a:rPr>
              <a:t> номер, за </a:t>
            </a:r>
            <a:r>
              <a:rPr lang="ru-RU" sz="1400" dirty="0" err="1">
                <a:solidFill>
                  <a:schemeClr val="bg1"/>
                </a:solidFill>
              </a:rPr>
              <a:t>който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клиентът</a:t>
            </a:r>
            <a:r>
              <a:rPr lang="ru-RU" sz="1400" dirty="0">
                <a:solidFill>
                  <a:schemeClr val="bg1"/>
                </a:solidFill>
              </a:rPr>
              <a:t> иска да </a:t>
            </a:r>
            <a:r>
              <a:rPr lang="ru-RU" sz="1400" dirty="0" err="1">
                <a:solidFill>
                  <a:schemeClr val="bg1"/>
                </a:solidFill>
              </a:rPr>
              <a:t>регистрира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 *След </a:t>
            </a:r>
            <a:r>
              <a:rPr lang="ru-RU" sz="1400" dirty="0" err="1">
                <a:solidFill>
                  <a:schemeClr val="bg1"/>
                </a:solidFill>
              </a:rPr>
              <a:t>попълване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полето</a:t>
            </a:r>
            <a:r>
              <a:rPr lang="ru-RU" sz="1400" dirty="0">
                <a:solidFill>
                  <a:schemeClr val="bg1"/>
                </a:solidFill>
              </a:rPr>
              <a:t>, чрез бутон „</a:t>
            </a:r>
            <a:r>
              <a:rPr lang="ru-RU" sz="1400" dirty="0" err="1">
                <a:solidFill>
                  <a:schemeClr val="bg1"/>
                </a:solidFill>
              </a:rPr>
              <a:t>Провери</a:t>
            </a:r>
            <a:r>
              <a:rPr lang="ru-RU" sz="1400" dirty="0">
                <a:solidFill>
                  <a:schemeClr val="bg1"/>
                </a:solidFill>
              </a:rPr>
              <a:t>“, </a:t>
            </a:r>
            <a:r>
              <a:rPr lang="ru-RU" sz="1400" dirty="0" err="1">
                <a:solidFill>
                  <a:schemeClr val="bg1"/>
                </a:solidFill>
              </a:rPr>
              <a:t>може</a:t>
            </a:r>
            <a:r>
              <a:rPr lang="ru-RU" sz="1400" dirty="0">
                <a:solidFill>
                  <a:schemeClr val="bg1"/>
                </a:solidFill>
              </a:rPr>
              <a:t> да се </a:t>
            </a:r>
            <a:r>
              <a:rPr lang="ru-RU" sz="1400" dirty="0" err="1">
                <a:solidFill>
                  <a:schemeClr val="bg1"/>
                </a:solidFill>
              </a:rPr>
              <a:t>провери</a:t>
            </a:r>
            <a:r>
              <a:rPr lang="ru-RU" sz="1400" dirty="0">
                <a:solidFill>
                  <a:schemeClr val="bg1"/>
                </a:solidFill>
              </a:rPr>
              <a:t> дали по </a:t>
            </a:r>
            <a:r>
              <a:rPr lang="ru-RU" sz="1400" dirty="0" err="1">
                <a:solidFill>
                  <a:schemeClr val="bg1"/>
                </a:solidFill>
              </a:rPr>
              <a:t>този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абонатен</a:t>
            </a:r>
            <a:r>
              <a:rPr lang="ru-RU" sz="1400" dirty="0">
                <a:solidFill>
                  <a:schemeClr val="bg1"/>
                </a:solidFill>
              </a:rPr>
              <a:t> номер </a:t>
            </a:r>
            <a:r>
              <a:rPr lang="ru-RU" sz="1400" dirty="0" err="1">
                <a:solidFill>
                  <a:schemeClr val="bg1"/>
                </a:solidFill>
              </a:rPr>
              <a:t>към</a:t>
            </a:r>
            <a:r>
              <a:rPr lang="ru-RU" sz="1400" dirty="0">
                <a:solidFill>
                  <a:schemeClr val="bg1"/>
                </a:solidFill>
              </a:rPr>
              <a:t> момента </a:t>
            </a:r>
            <a:r>
              <a:rPr lang="ru-RU" sz="1400" dirty="0" err="1">
                <a:solidFill>
                  <a:schemeClr val="bg1"/>
                </a:solidFill>
              </a:rPr>
              <a:t>има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неплатени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задължения</a:t>
            </a:r>
            <a:r>
              <a:rPr lang="ru-RU" sz="1400" dirty="0">
                <a:solidFill>
                  <a:schemeClr val="bg1"/>
                </a:solidFill>
              </a:rPr>
              <a:t> и/или вече </a:t>
            </a:r>
            <a:r>
              <a:rPr lang="ru-RU" sz="1400" dirty="0" err="1">
                <a:solidFill>
                  <a:schemeClr val="bg1"/>
                </a:solidFill>
              </a:rPr>
              <a:t>има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зададен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. </a:t>
            </a:r>
            <a:r>
              <a:rPr lang="ru-RU" sz="1400" dirty="0" err="1">
                <a:solidFill>
                  <a:schemeClr val="bg1"/>
                </a:solidFill>
              </a:rPr>
              <a:t>Системата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има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контролна</a:t>
            </a:r>
            <a:r>
              <a:rPr lang="ru-RU" sz="1400" dirty="0">
                <a:solidFill>
                  <a:schemeClr val="bg1"/>
                </a:solidFill>
              </a:rPr>
              <a:t> функция, </a:t>
            </a:r>
            <a:r>
              <a:rPr lang="ru-RU" sz="1400" dirty="0" err="1">
                <a:solidFill>
                  <a:schemeClr val="bg1"/>
                </a:solidFill>
              </a:rPr>
              <a:t>която</a:t>
            </a:r>
            <a:r>
              <a:rPr lang="ru-RU" sz="1400" dirty="0">
                <a:solidFill>
                  <a:schemeClr val="bg1"/>
                </a:solidFill>
              </a:rPr>
              <a:t> не </a:t>
            </a:r>
            <a:r>
              <a:rPr lang="ru-RU" sz="1400" dirty="0" err="1">
                <a:solidFill>
                  <a:schemeClr val="bg1"/>
                </a:solidFill>
              </a:rPr>
              <a:t>позволява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създаване</a:t>
            </a:r>
            <a:r>
              <a:rPr lang="ru-RU" sz="1400" dirty="0">
                <a:solidFill>
                  <a:schemeClr val="bg1"/>
                </a:solidFill>
              </a:rPr>
              <a:t> на 2 и </a:t>
            </a:r>
            <a:r>
              <a:rPr lang="ru-RU" sz="1400" dirty="0" err="1">
                <a:solidFill>
                  <a:schemeClr val="bg1"/>
                </a:solidFill>
              </a:rPr>
              <a:t>повече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абонамента</a:t>
            </a:r>
            <a:r>
              <a:rPr lang="ru-RU" sz="1400" dirty="0">
                <a:solidFill>
                  <a:schemeClr val="bg1"/>
                </a:solidFill>
              </a:rPr>
              <a:t> за един и </a:t>
            </a:r>
            <a:r>
              <a:rPr lang="ru-RU" sz="1400" dirty="0" err="1">
                <a:solidFill>
                  <a:schemeClr val="bg1"/>
                </a:solidFill>
              </a:rPr>
              <a:t>същ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абонатен</a:t>
            </a:r>
            <a:r>
              <a:rPr lang="ru-RU" sz="1400" dirty="0">
                <a:solidFill>
                  <a:schemeClr val="bg1"/>
                </a:solidFill>
              </a:rPr>
              <a:t> номер. </a:t>
            </a:r>
            <a:r>
              <a:rPr lang="ru-RU" sz="1400" dirty="0" err="1">
                <a:solidFill>
                  <a:schemeClr val="bg1"/>
                </a:solidFill>
              </a:rPr>
              <a:t>Дори</a:t>
            </a:r>
            <a:r>
              <a:rPr lang="ru-RU" sz="1400" dirty="0">
                <a:solidFill>
                  <a:schemeClr val="bg1"/>
                </a:solidFill>
              </a:rPr>
              <a:t> при </a:t>
            </a:r>
            <a:r>
              <a:rPr lang="ru-RU" sz="1400" dirty="0" err="1">
                <a:solidFill>
                  <a:schemeClr val="bg1"/>
                </a:solidFill>
              </a:rPr>
              <a:t>въвеждане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коректен</a:t>
            </a:r>
            <a:r>
              <a:rPr lang="ru-RU" sz="1400" dirty="0">
                <a:solidFill>
                  <a:schemeClr val="bg1"/>
                </a:solidFill>
              </a:rPr>
              <a:t> номер и </a:t>
            </a:r>
            <a:r>
              <a:rPr lang="ru-RU" sz="1400" dirty="0" err="1">
                <a:solidFill>
                  <a:schemeClr val="bg1"/>
                </a:solidFill>
              </a:rPr>
              <a:t>натискане</a:t>
            </a:r>
            <a:r>
              <a:rPr lang="ru-RU" sz="1400" dirty="0">
                <a:solidFill>
                  <a:schemeClr val="bg1"/>
                </a:solidFill>
              </a:rPr>
              <a:t> на бутон „</a:t>
            </a:r>
            <a:r>
              <a:rPr lang="ru-RU" sz="1400" dirty="0" err="1">
                <a:solidFill>
                  <a:schemeClr val="bg1"/>
                </a:solidFill>
              </a:rPr>
              <a:t>Провери</a:t>
            </a:r>
            <a:r>
              <a:rPr lang="ru-RU" sz="1400" dirty="0">
                <a:solidFill>
                  <a:schemeClr val="bg1"/>
                </a:solidFill>
              </a:rPr>
              <a:t>“ и наличие на вече </a:t>
            </a:r>
            <a:r>
              <a:rPr lang="ru-RU" sz="1400" dirty="0" err="1">
                <a:solidFill>
                  <a:schemeClr val="bg1"/>
                </a:solidFill>
              </a:rPr>
              <a:t>създаден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 и </a:t>
            </a:r>
            <a:r>
              <a:rPr lang="ru-RU" sz="1400" dirty="0" err="1">
                <a:solidFill>
                  <a:schemeClr val="bg1"/>
                </a:solidFill>
              </a:rPr>
              <a:t>липса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текущи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задължение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системата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връща</a:t>
            </a:r>
            <a:r>
              <a:rPr lang="ru-RU" sz="1400" dirty="0">
                <a:solidFill>
                  <a:schemeClr val="bg1"/>
                </a:solidFill>
              </a:rPr>
              <a:t>: „Грешка. Вече </a:t>
            </a:r>
            <a:r>
              <a:rPr lang="ru-RU" sz="1400" dirty="0" err="1">
                <a:solidFill>
                  <a:schemeClr val="bg1"/>
                </a:solidFill>
              </a:rPr>
              <a:t>има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създаден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към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този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доставчик</a:t>
            </a:r>
            <a:r>
              <a:rPr lang="ru-RU" sz="1400" dirty="0">
                <a:solidFill>
                  <a:schemeClr val="bg1"/>
                </a:solidFill>
              </a:rPr>
              <a:t> и </a:t>
            </a:r>
            <a:r>
              <a:rPr lang="ru-RU" sz="1400" dirty="0" err="1">
                <a:solidFill>
                  <a:schemeClr val="bg1"/>
                </a:solidFill>
              </a:rPr>
              <a:t>абонатен</a:t>
            </a:r>
            <a:r>
              <a:rPr lang="ru-RU" sz="1400" dirty="0">
                <a:solidFill>
                  <a:schemeClr val="bg1"/>
                </a:solidFill>
              </a:rPr>
              <a:t> номер“ </a:t>
            </a:r>
            <a:r>
              <a:rPr lang="ru-RU" sz="1400" dirty="0" err="1">
                <a:solidFill>
                  <a:schemeClr val="bg1"/>
                </a:solidFill>
              </a:rPr>
              <a:t>Ако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въведеният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абонатен</a:t>
            </a:r>
            <a:r>
              <a:rPr lang="ru-RU" sz="1400" dirty="0">
                <a:solidFill>
                  <a:schemeClr val="bg1"/>
                </a:solidFill>
              </a:rPr>
              <a:t> номер е </a:t>
            </a:r>
            <a:r>
              <a:rPr lang="ru-RU" sz="1400" dirty="0" err="1">
                <a:solidFill>
                  <a:schemeClr val="bg1"/>
                </a:solidFill>
              </a:rPr>
              <a:t>коректен</a:t>
            </a:r>
            <a:r>
              <a:rPr lang="ru-RU" sz="1400" dirty="0">
                <a:solidFill>
                  <a:schemeClr val="bg1"/>
                </a:solidFill>
              </a:rPr>
              <a:t> (</a:t>
            </a:r>
            <a:r>
              <a:rPr lang="ru-RU" sz="1400" dirty="0" err="1">
                <a:solidFill>
                  <a:schemeClr val="bg1"/>
                </a:solidFill>
              </a:rPr>
              <a:t>достатъчна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дължина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символи</a:t>
            </a:r>
            <a:r>
              <a:rPr lang="ru-RU" sz="1400" dirty="0">
                <a:solidFill>
                  <a:schemeClr val="bg1"/>
                </a:solidFill>
              </a:rPr>
              <a:t>), </a:t>
            </a:r>
            <a:r>
              <a:rPr lang="ru-RU" sz="1400" dirty="0" err="1">
                <a:solidFill>
                  <a:schemeClr val="bg1"/>
                </a:solidFill>
              </a:rPr>
              <a:t>може</a:t>
            </a:r>
            <a:r>
              <a:rPr lang="ru-RU" sz="1400" dirty="0">
                <a:solidFill>
                  <a:schemeClr val="bg1"/>
                </a:solidFill>
              </a:rPr>
              <a:t> да се </a:t>
            </a:r>
            <a:r>
              <a:rPr lang="ru-RU" sz="1400" dirty="0" err="1">
                <a:solidFill>
                  <a:schemeClr val="bg1"/>
                </a:solidFill>
              </a:rPr>
              <a:t>премине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към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следващите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стъпки</a:t>
            </a:r>
            <a:r>
              <a:rPr lang="ru-RU" sz="1400" dirty="0">
                <a:solidFill>
                  <a:schemeClr val="bg1"/>
                </a:solidFill>
              </a:rPr>
              <a:t>. </a:t>
            </a:r>
            <a:r>
              <a:rPr lang="ru-RU" sz="1400" b="1" u="sng" dirty="0">
                <a:solidFill>
                  <a:schemeClr val="bg1"/>
                </a:solidFill>
              </a:rPr>
              <a:t>Внимание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r>
              <a:rPr lang="ru-RU" sz="1400" dirty="0" err="1">
                <a:solidFill>
                  <a:schemeClr val="bg1"/>
                </a:solidFill>
              </a:rPr>
              <a:t>силно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препоръчително</a:t>
            </a:r>
            <a:r>
              <a:rPr lang="ru-RU" sz="1400" dirty="0">
                <a:solidFill>
                  <a:schemeClr val="bg1"/>
                </a:solidFill>
              </a:rPr>
              <a:t> е </a:t>
            </a:r>
            <a:r>
              <a:rPr lang="ru-RU" sz="1400" dirty="0" err="1">
                <a:solidFill>
                  <a:schemeClr val="bg1"/>
                </a:solidFill>
              </a:rPr>
              <a:t>клиентът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провери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стриктно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въведения</a:t>
            </a:r>
            <a:r>
              <a:rPr lang="ru-RU" sz="1400" dirty="0">
                <a:solidFill>
                  <a:schemeClr val="bg1"/>
                </a:solidFill>
              </a:rPr>
              <a:t> номер, </a:t>
            </a:r>
            <a:r>
              <a:rPr lang="ru-RU" sz="1400" dirty="0" err="1">
                <a:solidFill>
                  <a:schemeClr val="bg1"/>
                </a:solidFill>
              </a:rPr>
              <a:t>тъй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като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системата</a:t>
            </a:r>
            <a:r>
              <a:rPr lang="ru-RU" sz="1400" dirty="0">
                <a:solidFill>
                  <a:schemeClr val="bg1"/>
                </a:solidFill>
              </a:rPr>
              <a:t> не </a:t>
            </a:r>
            <a:r>
              <a:rPr lang="ru-RU" sz="1400" dirty="0" err="1">
                <a:solidFill>
                  <a:schemeClr val="bg1"/>
                </a:solidFill>
              </a:rPr>
              <a:t>извършва</a:t>
            </a:r>
            <a:r>
              <a:rPr lang="ru-RU" sz="1400" dirty="0">
                <a:solidFill>
                  <a:schemeClr val="bg1"/>
                </a:solidFill>
              </a:rPr>
              <a:t> проверка дали </a:t>
            </a:r>
            <a:r>
              <a:rPr lang="ru-RU" sz="1400" dirty="0" err="1">
                <a:solidFill>
                  <a:schemeClr val="bg1"/>
                </a:solidFill>
              </a:rPr>
              <a:t>посоченият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абонатен</a:t>
            </a:r>
            <a:r>
              <a:rPr lang="ru-RU" sz="1400" dirty="0">
                <a:solidFill>
                  <a:schemeClr val="bg1"/>
                </a:solidFill>
              </a:rPr>
              <a:t> номер е реален. 4.Сметка – необходимо е да се </a:t>
            </a:r>
            <a:r>
              <a:rPr lang="ru-RU" sz="1400" dirty="0" err="1">
                <a:solidFill>
                  <a:schemeClr val="bg1"/>
                </a:solidFill>
              </a:rPr>
              <a:t>посочи</a:t>
            </a:r>
            <a:r>
              <a:rPr lang="ru-RU" sz="1400" dirty="0">
                <a:solidFill>
                  <a:schemeClr val="bg1"/>
                </a:solidFill>
              </a:rPr>
              <a:t> сметка, от </a:t>
            </a:r>
            <a:r>
              <a:rPr lang="ru-RU" sz="1400" dirty="0" err="1">
                <a:solidFill>
                  <a:schemeClr val="bg1"/>
                </a:solidFill>
              </a:rPr>
              <a:t>която</a:t>
            </a:r>
            <a:r>
              <a:rPr lang="ru-RU" sz="1400" dirty="0">
                <a:solidFill>
                  <a:schemeClr val="bg1"/>
                </a:solidFill>
              </a:rPr>
              <a:t> да се </a:t>
            </a:r>
            <a:r>
              <a:rPr lang="ru-RU" sz="1400" dirty="0" err="1">
                <a:solidFill>
                  <a:schemeClr val="bg1"/>
                </a:solidFill>
              </a:rPr>
              <a:t>извършва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плащането</a:t>
            </a:r>
            <a:r>
              <a:rPr lang="ru-RU" sz="1400" dirty="0">
                <a:solidFill>
                  <a:schemeClr val="bg1"/>
                </a:solidFill>
              </a:rPr>
              <a:t> (</a:t>
            </a:r>
            <a:r>
              <a:rPr lang="ru-RU" sz="1400" dirty="0" err="1">
                <a:solidFill>
                  <a:schemeClr val="bg1"/>
                </a:solidFill>
              </a:rPr>
              <a:t>клиентът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може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избира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измежду</a:t>
            </a:r>
            <a:r>
              <a:rPr lang="ru-RU" sz="1400" dirty="0">
                <a:solidFill>
                  <a:schemeClr val="bg1"/>
                </a:solidFill>
              </a:rPr>
              <a:t> свои сметки, </a:t>
            </a:r>
            <a:r>
              <a:rPr lang="ru-RU" sz="1400" dirty="0" err="1">
                <a:solidFill>
                  <a:schemeClr val="bg1"/>
                </a:solidFill>
              </a:rPr>
              <a:t>които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добавени</a:t>
            </a:r>
            <a:r>
              <a:rPr lang="ru-RU" sz="1400" dirty="0">
                <a:solidFill>
                  <a:schemeClr val="bg1"/>
                </a:solidFill>
              </a:rPr>
              <a:t> в интернет </a:t>
            </a:r>
            <a:r>
              <a:rPr lang="ru-RU" sz="1400" dirty="0" err="1">
                <a:solidFill>
                  <a:schemeClr val="bg1"/>
                </a:solidFill>
              </a:rPr>
              <a:t>банкирането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му</a:t>
            </a:r>
            <a:r>
              <a:rPr lang="ru-RU" sz="1400" dirty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  <a:p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D898387-009C-407C-A715-96A498D6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66" y="862442"/>
            <a:ext cx="7696867" cy="282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13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895060C-D760-4596-82AB-9D4F033E5E8A}"/>
              </a:ext>
            </a:extLst>
          </p:cNvPr>
          <p:cNvSpPr txBox="1"/>
          <p:nvPr/>
        </p:nvSpPr>
        <p:spPr>
          <a:xfrm>
            <a:off x="141402" y="226243"/>
            <a:ext cx="1188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5. Кратко </a:t>
            </a:r>
            <a:r>
              <a:rPr lang="ru-RU" sz="1400" dirty="0" err="1">
                <a:solidFill>
                  <a:schemeClr val="bg1"/>
                </a:solidFill>
              </a:rPr>
              <a:t>име</a:t>
            </a:r>
            <a:r>
              <a:rPr lang="ru-RU" sz="1400" dirty="0">
                <a:solidFill>
                  <a:schemeClr val="bg1"/>
                </a:solidFill>
              </a:rPr>
              <a:t> – необходимо е да се </a:t>
            </a:r>
            <a:r>
              <a:rPr lang="ru-RU" sz="1400" dirty="0" err="1">
                <a:solidFill>
                  <a:schemeClr val="bg1"/>
                </a:solidFill>
              </a:rPr>
              <a:t>зададе</a:t>
            </a:r>
            <a:r>
              <a:rPr lang="ru-RU" sz="1400" dirty="0">
                <a:solidFill>
                  <a:schemeClr val="bg1"/>
                </a:solidFill>
              </a:rPr>
              <a:t> кратко </a:t>
            </a:r>
            <a:r>
              <a:rPr lang="ru-RU" sz="1400" dirty="0" err="1">
                <a:solidFill>
                  <a:schemeClr val="bg1"/>
                </a:solidFill>
              </a:rPr>
              <a:t>име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абонамента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което</a:t>
            </a:r>
            <a:r>
              <a:rPr lang="ru-RU" sz="1400" dirty="0">
                <a:solidFill>
                  <a:schemeClr val="bg1"/>
                </a:solidFill>
              </a:rPr>
              <a:t> служи за </a:t>
            </a:r>
            <a:r>
              <a:rPr lang="ru-RU" sz="1400" dirty="0" err="1">
                <a:solidFill>
                  <a:schemeClr val="bg1"/>
                </a:solidFill>
              </a:rPr>
              <a:t>по-лесна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последваща</a:t>
            </a:r>
            <a:r>
              <a:rPr lang="ru-RU" sz="1400" dirty="0">
                <a:solidFill>
                  <a:schemeClr val="bg1"/>
                </a:solidFill>
              </a:rPr>
              <a:t> ориентация – за коя услуга е </a:t>
            </a:r>
            <a:r>
              <a:rPr lang="ru-RU" sz="1400" dirty="0" err="1">
                <a:solidFill>
                  <a:schemeClr val="bg1"/>
                </a:solidFill>
              </a:rPr>
              <a:t>плащането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6. Настройки на </a:t>
            </a:r>
            <a:r>
              <a:rPr lang="ru-RU" sz="1400" dirty="0" err="1">
                <a:solidFill>
                  <a:schemeClr val="bg1"/>
                </a:solidFill>
              </a:rPr>
              <a:t>плащанията</a:t>
            </a:r>
            <a:r>
              <a:rPr lang="ru-RU" sz="1400" dirty="0">
                <a:solidFill>
                  <a:schemeClr val="bg1"/>
                </a:solidFill>
              </a:rPr>
              <a:t> - </a:t>
            </a:r>
            <a:r>
              <a:rPr lang="ru-RU" sz="1400" dirty="0" err="1">
                <a:solidFill>
                  <a:schemeClr val="bg1"/>
                </a:solidFill>
              </a:rPr>
              <a:t>клиентът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може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избере</a:t>
            </a:r>
            <a:r>
              <a:rPr lang="ru-RU" sz="1400" dirty="0">
                <a:solidFill>
                  <a:schemeClr val="bg1"/>
                </a:solidFill>
              </a:rPr>
              <a:t> тип </a:t>
            </a:r>
            <a:r>
              <a:rPr lang="ru-RU" sz="1400" dirty="0" err="1">
                <a:solidFill>
                  <a:schemeClr val="bg1"/>
                </a:solidFill>
              </a:rPr>
              <a:t>контрол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плащанията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ru-RU" sz="1400" dirty="0" err="1">
                <a:solidFill>
                  <a:schemeClr val="bg1"/>
                </a:solidFill>
              </a:rPr>
              <a:t>Потвърждение</a:t>
            </a:r>
            <a:r>
              <a:rPr lang="ru-RU" sz="1400" dirty="0">
                <a:solidFill>
                  <a:schemeClr val="bg1"/>
                </a:solidFill>
              </a:rPr>
              <a:t> на всяко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разплащане</a:t>
            </a:r>
            <a:r>
              <a:rPr lang="ru-RU" sz="1400" dirty="0">
                <a:solidFill>
                  <a:schemeClr val="bg1"/>
                </a:solidFill>
              </a:rPr>
              <a:t> по ново </a:t>
            </a:r>
            <a:r>
              <a:rPr lang="ru-RU" sz="1400" dirty="0" err="1">
                <a:solidFill>
                  <a:schemeClr val="bg1"/>
                </a:solidFill>
              </a:rPr>
              <a:t>възникнало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задължение</a:t>
            </a:r>
            <a:r>
              <a:rPr lang="ru-RU" sz="1400" dirty="0">
                <a:solidFill>
                  <a:schemeClr val="bg1"/>
                </a:solidFill>
              </a:rPr>
              <a:t> да се </a:t>
            </a:r>
            <a:r>
              <a:rPr lang="ru-RU" sz="1400" dirty="0" err="1">
                <a:solidFill>
                  <a:schemeClr val="bg1"/>
                </a:solidFill>
              </a:rPr>
              <a:t>извършва</a:t>
            </a:r>
            <a:r>
              <a:rPr lang="ru-RU" sz="1400" dirty="0">
                <a:solidFill>
                  <a:schemeClr val="bg1"/>
                </a:solidFill>
              </a:rPr>
              <a:t> след одобрение на клиента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ru-RU" sz="1400" dirty="0">
                <a:solidFill>
                  <a:schemeClr val="bg1"/>
                </a:solidFill>
              </a:rPr>
              <a:t>Автоматично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 до определен лимит – при всяко </a:t>
            </a:r>
            <a:r>
              <a:rPr lang="ru-RU" sz="1400" dirty="0" err="1">
                <a:solidFill>
                  <a:schemeClr val="bg1"/>
                </a:solidFill>
              </a:rPr>
              <a:t>негово</a:t>
            </a:r>
            <a:r>
              <a:rPr lang="ru-RU" sz="1400" dirty="0">
                <a:solidFill>
                  <a:schemeClr val="bg1"/>
                </a:solidFill>
              </a:rPr>
              <a:t> ново </a:t>
            </a:r>
            <a:r>
              <a:rPr lang="ru-RU" sz="1400" dirty="0" err="1">
                <a:solidFill>
                  <a:schemeClr val="bg1"/>
                </a:solidFill>
              </a:rPr>
              <a:t>задължение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към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този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доставчик</a:t>
            </a:r>
            <a:r>
              <a:rPr lang="ru-RU" sz="1400" dirty="0">
                <a:solidFill>
                  <a:schemeClr val="bg1"/>
                </a:solidFill>
              </a:rPr>
              <a:t> в размер до </a:t>
            </a:r>
            <a:r>
              <a:rPr lang="ru-RU" sz="1400" dirty="0" err="1">
                <a:solidFill>
                  <a:schemeClr val="bg1"/>
                </a:solidFill>
              </a:rPr>
              <a:t>посочения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по-горе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същото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ще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бъде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плащано</a:t>
            </a:r>
            <a:r>
              <a:rPr lang="ru-RU" sz="1400" dirty="0">
                <a:solidFill>
                  <a:schemeClr val="bg1"/>
                </a:solidFill>
              </a:rPr>
              <a:t> автоматично, а при </a:t>
            </a:r>
            <a:r>
              <a:rPr lang="ru-RU" sz="1400" dirty="0" err="1">
                <a:solidFill>
                  <a:schemeClr val="bg1"/>
                </a:solidFill>
              </a:rPr>
              <a:t>възникване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задължение</a:t>
            </a:r>
            <a:r>
              <a:rPr lang="ru-RU" sz="1400" dirty="0">
                <a:solidFill>
                  <a:schemeClr val="bg1"/>
                </a:solidFill>
              </a:rPr>
              <a:t> над </a:t>
            </a:r>
            <a:r>
              <a:rPr lang="ru-RU" sz="1400" dirty="0" err="1">
                <a:solidFill>
                  <a:schemeClr val="bg1"/>
                </a:solidFill>
              </a:rPr>
              <a:t>този</a:t>
            </a:r>
            <a:r>
              <a:rPr lang="ru-RU" sz="1400" dirty="0">
                <a:solidFill>
                  <a:schemeClr val="bg1"/>
                </a:solidFill>
              </a:rPr>
              <a:t> лимит </a:t>
            </a:r>
            <a:r>
              <a:rPr lang="en-US" sz="1400" dirty="0">
                <a:solidFill>
                  <a:schemeClr val="bg1"/>
                </a:solidFill>
              </a:rPr>
              <a:t>- </a:t>
            </a:r>
            <a:r>
              <a:rPr lang="ru-RU" sz="1400" b="1" dirty="0">
                <a:solidFill>
                  <a:schemeClr val="bg1"/>
                </a:solidFill>
              </a:rPr>
              <a:t>САМО</a:t>
            </a:r>
            <a:r>
              <a:rPr lang="ru-RU" sz="1400" dirty="0">
                <a:solidFill>
                  <a:schemeClr val="bg1"/>
                </a:solidFill>
              </a:rPr>
              <a:t> след одобрение от страна на клиента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- Автоматично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 – всяко ново </a:t>
            </a:r>
            <a:r>
              <a:rPr lang="ru-RU" sz="1400" dirty="0" err="1">
                <a:solidFill>
                  <a:schemeClr val="bg1"/>
                </a:solidFill>
              </a:rPr>
              <a:t>възникнало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задължение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към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доставчика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ще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бъде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плащано</a:t>
            </a:r>
            <a:r>
              <a:rPr lang="ru-RU" sz="1400" dirty="0">
                <a:solidFill>
                  <a:schemeClr val="bg1"/>
                </a:solidFill>
              </a:rPr>
              <a:t> автоматично, </a:t>
            </a:r>
            <a:r>
              <a:rPr lang="ru-RU" sz="1400" dirty="0" err="1">
                <a:solidFill>
                  <a:schemeClr val="bg1"/>
                </a:solidFill>
              </a:rPr>
              <a:t>ако</a:t>
            </a:r>
            <a:r>
              <a:rPr lang="ru-RU" sz="1400" dirty="0">
                <a:solidFill>
                  <a:schemeClr val="bg1"/>
                </a:solidFill>
              </a:rPr>
              <a:t> по </a:t>
            </a:r>
            <a:r>
              <a:rPr lang="ru-RU" sz="1400" dirty="0" err="1">
                <a:solidFill>
                  <a:schemeClr val="bg1"/>
                </a:solidFill>
              </a:rPr>
              <a:t>посочената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извършването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му</a:t>
            </a:r>
            <a:r>
              <a:rPr lang="ru-RU" sz="1400" dirty="0">
                <a:solidFill>
                  <a:schemeClr val="bg1"/>
                </a:solidFill>
              </a:rPr>
              <a:t> сметка </a:t>
            </a:r>
            <a:r>
              <a:rPr lang="ru-RU" sz="1400" dirty="0" err="1">
                <a:solidFill>
                  <a:schemeClr val="bg1"/>
                </a:solidFill>
              </a:rPr>
              <a:t>има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наличност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достатъчна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цялото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задължение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7.E-mail известия – </a:t>
            </a:r>
            <a:r>
              <a:rPr lang="ru-RU" sz="1400" dirty="0" err="1">
                <a:solidFill>
                  <a:schemeClr val="bg1"/>
                </a:solidFill>
              </a:rPr>
              <a:t>клиентът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има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избере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какъв</a:t>
            </a:r>
            <a:r>
              <a:rPr lang="ru-RU" sz="1400" dirty="0">
                <a:solidFill>
                  <a:schemeClr val="bg1"/>
                </a:solidFill>
              </a:rPr>
              <a:t> тип (от </a:t>
            </a:r>
            <a:r>
              <a:rPr lang="ru-RU" sz="1400" dirty="0" err="1">
                <a:solidFill>
                  <a:schemeClr val="bg1"/>
                </a:solidFill>
              </a:rPr>
              <a:t>изброените</a:t>
            </a:r>
            <a:r>
              <a:rPr lang="ru-RU" sz="1400" dirty="0">
                <a:solidFill>
                  <a:schemeClr val="bg1"/>
                </a:solidFill>
              </a:rPr>
              <a:t>) известия да </a:t>
            </a:r>
            <a:r>
              <a:rPr lang="ru-RU" sz="1400" dirty="0" err="1">
                <a:solidFill>
                  <a:schemeClr val="bg1"/>
                </a:solidFill>
              </a:rPr>
              <a:t>получава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силно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препоръчителна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използване</a:t>
            </a:r>
            <a:r>
              <a:rPr lang="ru-RU" sz="1400" dirty="0">
                <a:solidFill>
                  <a:schemeClr val="bg1"/>
                </a:solidFill>
              </a:rPr>
              <a:t> секция, с цел </a:t>
            </a:r>
            <a:r>
              <a:rPr lang="ru-RU" sz="1400" dirty="0" err="1">
                <a:solidFill>
                  <a:schemeClr val="bg1"/>
                </a:solidFill>
              </a:rPr>
              <a:t>намаляване</a:t>
            </a:r>
            <a:r>
              <a:rPr lang="ru-RU" sz="1400" dirty="0">
                <a:solidFill>
                  <a:schemeClr val="bg1"/>
                </a:solidFill>
              </a:rPr>
              <a:t> риска от: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ru-RU" sz="1400" dirty="0" err="1">
                <a:solidFill>
                  <a:schemeClr val="bg1"/>
                </a:solidFill>
              </a:rPr>
              <a:t>Извършване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 по </a:t>
            </a:r>
            <a:r>
              <a:rPr lang="ru-RU" sz="1400" dirty="0" err="1">
                <a:solidFill>
                  <a:schemeClr val="bg1"/>
                </a:solidFill>
              </a:rPr>
              <a:t>задължение</a:t>
            </a:r>
            <a:r>
              <a:rPr lang="ru-RU" sz="1400" dirty="0">
                <a:solidFill>
                  <a:schemeClr val="bg1"/>
                </a:solidFill>
              </a:rPr>
              <a:t>, с </a:t>
            </a:r>
            <a:r>
              <a:rPr lang="ru-RU" sz="1400" dirty="0" err="1">
                <a:solidFill>
                  <a:schemeClr val="bg1"/>
                </a:solidFill>
              </a:rPr>
              <a:t>което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клиентът</a:t>
            </a:r>
            <a:r>
              <a:rPr lang="ru-RU" sz="1400" dirty="0">
                <a:solidFill>
                  <a:schemeClr val="bg1"/>
                </a:solidFill>
              </a:rPr>
              <a:t> не е </a:t>
            </a:r>
            <a:r>
              <a:rPr lang="ru-RU" sz="1400" dirty="0" err="1">
                <a:solidFill>
                  <a:schemeClr val="bg1"/>
                </a:solidFill>
              </a:rPr>
              <a:t>съгласен</a:t>
            </a:r>
            <a:r>
              <a:rPr lang="ru-RU" sz="1400" dirty="0">
                <a:solidFill>
                  <a:schemeClr val="bg1"/>
                </a:solidFill>
              </a:rPr>
              <a:t>;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ru-RU" sz="1400" dirty="0" err="1">
                <a:solidFill>
                  <a:schemeClr val="bg1"/>
                </a:solidFill>
              </a:rPr>
              <a:t>Забавяне</a:t>
            </a:r>
            <a:r>
              <a:rPr lang="ru-RU" sz="1400" dirty="0">
                <a:solidFill>
                  <a:schemeClr val="bg1"/>
                </a:solidFill>
              </a:rPr>
              <a:t>/</a:t>
            </a:r>
            <a:r>
              <a:rPr lang="ru-RU" sz="1400" dirty="0" err="1">
                <a:solidFill>
                  <a:schemeClr val="bg1"/>
                </a:solidFill>
              </a:rPr>
              <a:t>пропускане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извършването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което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може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доведе</a:t>
            </a:r>
            <a:r>
              <a:rPr lang="ru-RU" sz="1400" dirty="0">
                <a:solidFill>
                  <a:schemeClr val="bg1"/>
                </a:solidFill>
              </a:rPr>
              <a:t> до </a:t>
            </a:r>
            <a:r>
              <a:rPr lang="ru-RU" sz="1400" dirty="0" err="1">
                <a:solidFill>
                  <a:schemeClr val="bg1"/>
                </a:solidFill>
              </a:rPr>
              <a:t>спиране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дадената</a:t>
            </a:r>
            <a:r>
              <a:rPr lang="ru-RU" sz="1400" dirty="0">
                <a:solidFill>
                  <a:schemeClr val="bg1"/>
                </a:solidFill>
              </a:rPr>
              <a:t> услуга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8.Общи условия – за да </a:t>
            </a:r>
            <a:r>
              <a:rPr lang="ru-RU" sz="1400" dirty="0" err="1">
                <a:solidFill>
                  <a:schemeClr val="bg1"/>
                </a:solidFill>
              </a:rPr>
              <a:t>използва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тази</a:t>
            </a:r>
            <a:r>
              <a:rPr lang="ru-RU" sz="1400" dirty="0">
                <a:solidFill>
                  <a:schemeClr val="bg1"/>
                </a:solidFill>
              </a:rPr>
              <a:t> услуга, </a:t>
            </a:r>
            <a:r>
              <a:rPr lang="ru-RU" sz="1400" dirty="0" err="1">
                <a:solidFill>
                  <a:schemeClr val="bg1"/>
                </a:solidFill>
              </a:rPr>
              <a:t>клиентът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следва</a:t>
            </a:r>
            <a:r>
              <a:rPr lang="ru-RU" sz="1400" dirty="0">
                <a:solidFill>
                  <a:schemeClr val="bg1"/>
                </a:solidFill>
              </a:rPr>
              <a:t> да се е </a:t>
            </a:r>
            <a:r>
              <a:rPr lang="ru-RU" sz="1400" dirty="0" err="1">
                <a:solidFill>
                  <a:schemeClr val="bg1"/>
                </a:solidFill>
              </a:rPr>
              <a:t>запознал</a:t>
            </a:r>
            <a:r>
              <a:rPr lang="ru-RU" sz="1400" dirty="0">
                <a:solidFill>
                  <a:schemeClr val="bg1"/>
                </a:solidFill>
              </a:rPr>
              <a:t> и </a:t>
            </a:r>
            <a:r>
              <a:rPr lang="ru-RU" sz="1400" dirty="0" err="1">
                <a:solidFill>
                  <a:schemeClr val="bg1"/>
                </a:solidFill>
              </a:rPr>
              <a:t>съгласил</a:t>
            </a:r>
            <a:r>
              <a:rPr lang="ru-RU" sz="1400" dirty="0">
                <a:solidFill>
                  <a:schemeClr val="bg1"/>
                </a:solidFill>
              </a:rPr>
              <a:t> с </a:t>
            </a:r>
            <a:r>
              <a:rPr lang="ru-RU" sz="1400" dirty="0" err="1">
                <a:solidFill>
                  <a:schemeClr val="bg1"/>
                </a:solidFill>
              </a:rPr>
              <a:t>условията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приложими</a:t>
            </a:r>
            <a:r>
              <a:rPr lang="ru-RU" sz="1400" dirty="0">
                <a:solidFill>
                  <a:schemeClr val="bg1"/>
                </a:solidFill>
              </a:rPr>
              <a:t> от </a:t>
            </a:r>
            <a:r>
              <a:rPr lang="ru-RU" sz="1400" dirty="0" err="1">
                <a:solidFill>
                  <a:schemeClr val="bg1"/>
                </a:solidFill>
              </a:rPr>
              <a:t>Банката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предоставяне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Услугата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9.Бутон „</a:t>
            </a:r>
            <a:r>
              <a:rPr lang="ru-RU" sz="1400" b="1" dirty="0">
                <a:solidFill>
                  <a:schemeClr val="bg1"/>
                </a:solidFill>
              </a:rPr>
              <a:t>Запиши</a:t>
            </a:r>
            <a:r>
              <a:rPr lang="ru-RU" sz="1400" dirty="0">
                <a:solidFill>
                  <a:schemeClr val="bg1"/>
                </a:solidFill>
              </a:rPr>
              <a:t>” – след </a:t>
            </a:r>
            <a:r>
              <a:rPr lang="ru-RU" sz="1400" dirty="0" err="1">
                <a:solidFill>
                  <a:schemeClr val="bg1"/>
                </a:solidFill>
              </a:rPr>
              <a:t>попълване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необходимата</a:t>
            </a:r>
            <a:r>
              <a:rPr lang="ru-RU" sz="1400" dirty="0">
                <a:solidFill>
                  <a:schemeClr val="bg1"/>
                </a:solidFill>
              </a:rPr>
              <a:t> информация се натиска бутон „</a:t>
            </a:r>
            <a:r>
              <a:rPr lang="ru-RU" sz="1400" b="1" dirty="0">
                <a:solidFill>
                  <a:schemeClr val="bg1"/>
                </a:solidFill>
              </a:rPr>
              <a:t>Запиши</a:t>
            </a:r>
            <a:r>
              <a:rPr lang="ru-RU" sz="1400" dirty="0">
                <a:solidFill>
                  <a:schemeClr val="bg1"/>
                </a:solidFill>
              </a:rPr>
              <a:t>”.</a:t>
            </a:r>
            <a:endParaRPr lang="bg-B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97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73FC762-56E1-4DE0-A396-43D2D35A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" y="311258"/>
            <a:ext cx="8973515" cy="1507067"/>
          </a:xfrm>
        </p:spPr>
        <p:txBody>
          <a:bodyPr/>
          <a:lstStyle/>
          <a:p>
            <a:r>
              <a:rPr lang="bg-BG" b="1" i="1" dirty="0">
                <a:solidFill>
                  <a:srgbClr val="000080"/>
                </a:solidFill>
              </a:rPr>
              <a:t>1.Въведение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04F2DA-673E-435F-8BF4-7C81C111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1894787"/>
            <a:ext cx="11708091" cy="4798244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bg-BG" sz="2400" dirty="0">
                <a:solidFill>
                  <a:schemeClr val="bg1"/>
                </a:solidFill>
              </a:rPr>
              <a:t>Причините, поради които избрах да анализирам това приложение са: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bg-BG" sz="1800" dirty="0">
                <a:solidFill>
                  <a:schemeClr val="bg1"/>
                </a:solidFill>
              </a:rPr>
              <a:t>този софтуер е неотменна част от нашето ежедневие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bg-BG" sz="1800" dirty="0">
                <a:solidFill>
                  <a:schemeClr val="bg1"/>
                </a:solidFill>
              </a:rPr>
              <a:t>приложението е сигурно, изгодно и удобно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bg-BG" dirty="0"/>
          </a:p>
          <a:p>
            <a:pPr>
              <a:buFont typeface="Arial" panose="020B0604020202020204" pitchFamily="34" charset="0"/>
              <a:buChar char="•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6133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5813B73-B31B-4AF5-A2C3-EA1E3E08FECA}"/>
              </a:ext>
            </a:extLst>
          </p:cNvPr>
          <p:cNvSpPr txBox="1"/>
          <p:nvPr/>
        </p:nvSpPr>
        <p:spPr>
          <a:xfrm>
            <a:off x="160256" y="207390"/>
            <a:ext cx="118683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Архив</a:t>
            </a:r>
            <a:r>
              <a:rPr lang="ru-RU" sz="1400" dirty="0">
                <a:solidFill>
                  <a:schemeClr val="bg1"/>
                </a:solidFill>
              </a:rPr>
              <a:t> – при </a:t>
            </a:r>
            <a:r>
              <a:rPr lang="ru-RU" sz="1400" dirty="0" err="1">
                <a:solidFill>
                  <a:schemeClr val="bg1"/>
                </a:solidFill>
              </a:rPr>
              <a:t>избор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това</a:t>
            </a:r>
            <a:r>
              <a:rPr lang="ru-RU" sz="1400" dirty="0">
                <a:solidFill>
                  <a:schemeClr val="bg1"/>
                </a:solidFill>
              </a:rPr>
              <a:t> подменю можете до </a:t>
            </a:r>
            <a:r>
              <a:rPr lang="ru-RU" sz="1400" dirty="0" err="1">
                <a:solidFill>
                  <a:schemeClr val="bg1"/>
                </a:solidFill>
              </a:rPr>
              <a:t>всички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извършени</a:t>
            </a:r>
            <a:r>
              <a:rPr lang="ru-RU" sz="1400" dirty="0">
                <a:solidFill>
                  <a:schemeClr val="bg1"/>
                </a:solidFill>
              </a:rPr>
              <a:t> от Вас </a:t>
            </a:r>
            <a:r>
              <a:rPr lang="ru-RU" sz="1400" dirty="0" err="1">
                <a:solidFill>
                  <a:schemeClr val="bg1"/>
                </a:solidFill>
              </a:rPr>
              <a:t>плащания</a:t>
            </a:r>
            <a:r>
              <a:rPr lang="ru-RU" sz="1400" dirty="0">
                <a:solidFill>
                  <a:schemeClr val="bg1"/>
                </a:solidFill>
              </a:rPr>
              <a:t> по </a:t>
            </a:r>
            <a:r>
              <a:rPr lang="ru-RU" sz="1400" b="1" dirty="0" err="1">
                <a:solidFill>
                  <a:schemeClr val="bg1"/>
                </a:solidFill>
              </a:rPr>
              <a:t>Абонаменти</a:t>
            </a:r>
            <a:r>
              <a:rPr lang="ru-RU" sz="1400" dirty="0">
                <a:solidFill>
                  <a:schemeClr val="bg1"/>
                </a:solidFill>
              </a:rPr>
              <a:t> и чрез </a:t>
            </a:r>
            <a:r>
              <a:rPr lang="ru-RU" sz="1400" b="1" dirty="0">
                <a:solidFill>
                  <a:schemeClr val="bg1"/>
                </a:solidFill>
              </a:rPr>
              <a:t>Плати </a:t>
            </a:r>
            <a:r>
              <a:rPr lang="ru-RU" sz="1400" b="1" dirty="0" err="1">
                <a:solidFill>
                  <a:schemeClr val="bg1"/>
                </a:solidFill>
              </a:rPr>
              <a:t>сега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– да видите сума на </a:t>
            </a:r>
            <a:r>
              <a:rPr lang="ru-RU" sz="1400" dirty="0" err="1">
                <a:solidFill>
                  <a:schemeClr val="bg1"/>
                </a:solidFill>
              </a:rPr>
              <a:t>задължението</a:t>
            </a:r>
            <a:r>
              <a:rPr lang="ru-RU" sz="1400" dirty="0">
                <a:solidFill>
                  <a:schemeClr val="bg1"/>
                </a:solidFill>
              </a:rPr>
              <a:t> и </a:t>
            </a:r>
            <a:r>
              <a:rPr lang="ru-RU" sz="1400" dirty="0" err="1">
                <a:solidFill>
                  <a:schemeClr val="bg1"/>
                </a:solidFill>
              </a:rPr>
              <a:t>неговия</a:t>
            </a:r>
            <a:r>
              <a:rPr lang="ru-RU" sz="1400" dirty="0">
                <a:solidFill>
                  <a:schemeClr val="bg1"/>
                </a:solidFill>
              </a:rPr>
              <a:t> статус. </a:t>
            </a:r>
            <a:r>
              <a:rPr lang="ru-RU" sz="1400" dirty="0" err="1">
                <a:solidFill>
                  <a:schemeClr val="bg1"/>
                </a:solidFill>
              </a:rPr>
              <a:t>Имате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филтрирате</a:t>
            </a:r>
            <a:r>
              <a:rPr lang="ru-RU" sz="1400" dirty="0">
                <a:solidFill>
                  <a:schemeClr val="bg1"/>
                </a:solidFill>
              </a:rPr>
              <a:t> (</a:t>
            </a:r>
            <a:r>
              <a:rPr lang="ru-RU" sz="1400" dirty="0" err="1">
                <a:solidFill>
                  <a:schemeClr val="bg1"/>
                </a:solidFill>
              </a:rPr>
              <a:t>търсите</a:t>
            </a:r>
            <a:r>
              <a:rPr lang="ru-RU" sz="1400" dirty="0">
                <a:solidFill>
                  <a:schemeClr val="bg1"/>
                </a:solidFill>
              </a:rPr>
              <a:t>) по </a:t>
            </a:r>
            <a:r>
              <a:rPr lang="ru-RU" sz="1400" dirty="0" err="1">
                <a:solidFill>
                  <a:schemeClr val="bg1"/>
                </a:solidFill>
              </a:rPr>
              <a:t>Доставчик</a:t>
            </a:r>
            <a:r>
              <a:rPr lang="ru-RU" sz="1400" dirty="0">
                <a:solidFill>
                  <a:schemeClr val="bg1"/>
                </a:solidFill>
              </a:rPr>
              <a:t>, Статус на </a:t>
            </a:r>
            <a:r>
              <a:rPr lang="ru-RU" sz="1400" dirty="0" err="1">
                <a:solidFill>
                  <a:schemeClr val="bg1"/>
                </a:solidFill>
              </a:rPr>
              <a:t>плащането</a:t>
            </a:r>
            <a:r>
              <a:rPr lang="ru-RU" sz="1400" dirty="0">
                <a:solidFill>
                  <a:schemeClr val="bg1"/>
                </a:solidFill>
              </a:rPr>
              <a:t> и период на </a:t>
            </a:r>
            <a:r>
              <a:rPr lang="ru-RU" sz="1400" dirty="0" err="1">
                <a:solidFill>
                  <a:schemeClr val="bg1"/>
                </a:solidFill>
              </a:rPr>
              <a:t>извършването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му</a:t>
            </a:r>
            <a:r>
              <a:rPr lang="ru-RU" sz="1400" dirty="0">
                <a:solidFill>
                  <a:schemeClr val="bg1"/>
                </a:solidFill>
              </a:rPr>
              <a:t>. При </a:t>
            </a:r>
            <a:r>
              <a:rPr lang="ru-RU" sz="1400" dirty="0" err="1">
                <a:solidFill>
                  <a:schemeClr val="bg1"/>
                </a:solidFill>
              </a:rPr>
              <a:t>избор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това</a:t>
            </a:r>
            <a:r>
              <a:rPr lang="ru-RU" sz="1400" dirty="0">
                <a:solidFill>
                  <a:schemeClr val="bg1"/>
                </a:solidFill>
              </a:rPr>
              <a:t> подменю се </a:t>
            </a:r>
            <a:r>
              <a:rPr lang="ru-RU" sz="1400" dirty="0" err="1">
                <a:solidFill>
                  <a:schemeClr val="bg1"/>
                </a:solidFill>
              </a:rPr>
              <a:t>визуализира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следният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екран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където</a:t>
            </a:r>
            <a:r>
              <a:rPr lang="ru-RU" sz="1400" dirty="0">
                <a:solidFill>
                  <a:schemeClr val="bg1"/>
                </a:solidFill>
              </a:rPr>
              <a:t>: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1.Панел, </a:t>
            </a:r>
            <a:r>
              <a:rPr lang="ru-RU" sz="1400" dirty="0" err="1">
                <a:solidFill>
                  <a:schemeClr val="bg1"/>
                </a:solidFill>
              </a:rPr>
              <a:t>който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показва</a:t>
            </a:r>
            <a:r>
              <a:rPr lang="ru-RU" sz="1400" dirty="0">
                <a:solidFill>
                  <a:schemeClr val="bg1"/>
                </a:solidFill>
              </a:rPr>
              <a:t> в кое подменю се </a:t>
            </a:r>
            <a:r>
              <a:rPr lang="ru-RU" sz="1400" dirty="0" err="1">
                <a:solidFill>
                  <a:schemeClr val="bg1"/>
                </a:solidFill>
              </a:rPr>
              <a:t>намирате</a:t>
            </a:r>
            <a:r>
              <a:rPr lang="ru-RU" sz="1400" dirty="0">
                <a:solidFill>
                  <a:schemeClr val="bg1"/>
                </a:solidFill>
              </a:rPr>
              <a:t> в момента (</a:t>
            </a:r>
            <a:r>
              <a:rPr lang="ru-RU" sz="1400" dirty="0" err="1">
                <a:solidFill>
                  <a:schemeClr val="bg1"/>
                </a:solidFill>
              </a:rPr>
              <a:t>маркирано</a:t>
            </a:r>
            <a:r>
              <a:rPr lang="ru-RU" sz="1400" dirty="0">
                <a:solidFill>
                  <a:schemeClr val="bg1"/>
                </a:solidFill>
              </a:rPr>
              <a:t> в </a:t>
            </a:r>
            <a:r>
              <a:rPr lang="ru-RU" sz="1400" dirty="0" err="1">
                <a:solidFill>
                  <a:schemeClr val="bg1"/>
                </a:solidFill>
              </a:rPr>
              <a:t>жълт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цвят</a:t>
            </a:r>
            <a:r>
              <a:rPr lang="ru-RU" sz="1400" dirty="0">
                <a:solidFill>
                  <a:schemeClr val="bg1"/>
                </a:solidFill>
              </a:rPr>
              <a:t>).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2. </a:t>
            </a:r>
            <a:r>
              <a:rPr lang="ru-RU" sz="1400" dirty="0" err="1">
                <a:solidFill>
                  <a:schemeClr val="bg1"/>
                </a:solidFill>
              </a:rPr>
              <a:t>Панел</a:t>
            </a:r>
            <a:r>
              <a:rPr lang="ru-RU" sz="1400" dirty="0">
                <a:solidFill>
                  <a:schemeClr val="bg1"/>
                </a:solidFill>
              </a:rPr>
              <a:t> с </a:t>
            </a:r>
            <a:r>
              <a:rPr lang="ru-RU" sz="1400" dirty="0" err="1">
                <a:solidFill>
                  <a:schemeClr val="bg1"/>
                </a:solidFill>
              </a:rPr>
              <a:t>възможности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филтриране</a:t>
            </a:r>
            <a:r>
              <a:rPr lang="ru-RU" sz="1400" dirty="0">
                <a:solidFill>
                  <a:schemeClr val="bg1"/>
                </a:solidFill>
              </a:rPr>
              <a:t> (</a:t>
            </a:r>
            <a:r>
              <a:rPr lang="ru-RU" sz="1400" dirty="0" err="1">
                <a:solidFill>
                  <a:schemeClr val="bg1"/>
                </a:solidFill>
              </a:rPr>
              <a:t>търсене</a:t>
            </a:r>
            <a:r>
              <a:rPr lang="ru-RU" sz="1400" dirty="0">
                <a:solidFill>
                  <a:schemeClr val="bg1"/>
                </a:solidFill>
              </a:rPr>
              <a:t>) на вече </a:t>
            </a:r>
            <a:r>
              <a:rPr lang="ru-RU" sz="1400" dirty="0" err="1">
                <a:solidFill>
                  <a:schemeClr val="bg1"/>
                </a:solidFill>
              </a:rPr>
              <a:t>извършените</a:t>
            </a:r>
            <a:r>
              <a:rPr lang="ru-RU" sz="1400" dirty="0">
                <a:solidFill>
                  <a:schemeClr val="bg1"/>
                </a:solidFill>
              </a:rPr>
              <a:t> от Вас </a:t>
            </a:r>
            <a:r>
              <a:rPr lang="ru-RU" sz="1400" dirty="0" err="1">
                <a:solidFill>
                  <a:schemeClr val="bg1"/>
                </a:solidFill>
              </a:rPr>
              <a:t>битови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плащания</a:t>
            </a:r>
            <a:r>
              <a:rPr lang="ru-RU" sz="1400" dirty="0">
                <a:solidFill>
                  <a:schemeClr val="bg1"/>
                </a:solidFill>
              </a:rPr>
              <a:t> по </a:t>
            </a:r>
            <a:r>
              <a:rPr lang="ru-RU" sz="1400" dirty="0" err="1">
                <a:solidFill>
                  <a:schemeClr val="bg1"/>
                </a:solidFill>
              </a:rPr>
              <a:t>следните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атрибути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r>
              <a:rPr lang="ru-RU" sz="1400" dirty="0" err="1">
                <a:solidFill>
                  <a:schemeClr val="bg1"/>
                </a:solidFill>
              </a:rPr>
              <a:t>Доставчик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към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който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сте</a:t>
            </a:r>
            <a:r>
              <a:rPr lang="ru-RU" sz="1400" dirty="0">
                <a:solidFill>
                  <a:schemeClr val="bg1"/>
                </a:solidFill>
              </a:rPr>
              <a:t> платили, Статус на </a:t>
            </a:r>
            <a:r>
              <a:rPr lang="ru-RU" sz="1400" dirty="0" err="1">
                <a:solidFill>
                  <a:schemeClr val="bg1"/>
                </a:solidFill>
              </a:rPr>
              <a:t>задължението</a:t>
            </a:r>
            <a:r>
              <a:rPr lang="ru-RU" sz="1400" dirty="0">
                <a:solidFill>
                  <a:schemeClr val="bg1"/>
                </a:solidFill>
              </a:rPr>
              <a:t>, Период, в </a:t>
            </a:r>
            <a:r>
              <a:rPr lang="ru-RU" sz="1400" dirty="0" err="1">
                <a:solidFill>
                  <a:schemeClr val="bg1"/>
                </a:solidFill>
              </a:rPr>
              <a:t>който</a:t>
            </a:r>
            <a:r>
              <a:rPr lang="ru-RU" sz="1400" dirty="0">
                <a:solidFill>
                  <a:schemeClr val="bg1"/>
                </a:solidFill>
              </a:rPr>
              <a:t> е </a:t>
            </a:r>
            <a:r>
              <a:rPr lang="ru-RU" sz="1400" dirty="0" err="1">
                <a:solidFill>
                  <a:schemeClr val="bg1"/>
                </a:solidFill>
              </a:rPr>
              <a:t>направено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плащането</a:t>
            </a:r>
            <a:r>
              <a:rPr lang="ru-RU" sz="1400" dirty="0">
                <a:solidFill>
                  <a:schemeClr val="bg1"/>
                </a:solidFill>
              </a:rPr>
              <a:t>.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3. Лента с имена на колони – </a:t>
            </a:r>
            <a:r>
              <a:rPr lang="ru-RU" sz="1400" dirty="0" err="1">
                <a:solidFill>
                  <a:schemeClr val="bg1"/>
                </a:solidFill>
              </a:rPr>
              <a:t>указва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каква</a:t>
            </a:r>
            <a:r>
              <a:rPr lang="ru-RU" sz="1400" dirty="0">
                <a:solidFill>
                  <a:schemeClr val="bg1"/>
                </a:solidFill>
              </a:rPr>
              <a:t> информация </a:t>
            </a:r>
            <a:r>
              <a:rPr lang="ru-RU" sz="1400" dirty="0" err="1">
                <a:solidFill>
                  <a:schemeClr val="bg1"/>
                </a:solidFill>
              </a:rPr>
              <a:t>съдържа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съответната</a:t>
            </a:r>
            <a:r>
              <a:rPr lang="ru-RU" sz="1400" dirty="0">
                <a:solidFill>
                  <a:schemeClr val="bg1"/>
                </a:solidFill>
              </a:rPr>
              <a:t> колона от </a:t>
            </a:r>
            <a:r>
              <a:rPr lang="ru-RU" sz="1400" dirty="0" err="1">
                <a:solidFill>
                  <a:schemeClr val="bg1"/>
                </a:solidFill>
              </a:rPr>
              <a:t>таблицата</a:t>
            </a:r>
            <a:r>
              <a:rPr lang="ru-RU" sz="1400" dirty="0">
                <a:solidFill>
                  <a:schemeClr val="bg1"/>
                </a:solidFill>
              </a:rPr>
              <a:t> с </a:t>
            </a:r>
            <a:r>
              <a:rPr lang="ru-RU" sz="1400" dirty="0" err="1">
                <a:solidFill>
                  <a:schemeClr val="bg1"/>
                </a:solidFill>
              </a:rPr>
              <a:t>извършени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битови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плащания</a:t>
            </a:r>
            <a:r>
              <a:rPr lang="ru-RU" sz="1400" dirty="0">
                <a:solidFill>
                  <a:schemeClr val="bg1"/>
                </a:solidFill>
              </a:rPr>
              <a:t>.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4.При </a:t>
            </a:r>
            <a:r>
              <a:rPr lang="ru-RU" sz="1400" dirty="0" err="1">
                <a:solidFill>
                  <a:schemeClr val="bg1"/>
                </a:solidFill>
              </a:rPr>
              <a:t>маркиране</a:t>
            </a:r>
            <a:r>
              <a:rPr lang="ru-RU" sz="1400" dirty="0">
                <a:solidFill>
                  <a:schemeClr val="bg1"/>
                </a:solidFill>
              </a:rPr>
              <a:t> на всяко </a:t>
            </a:r>
            <a:r>
              <a:rPr lang="ru-RU" sz="1400" dirty="0" err="1">
                <a:solidFill>
                  <a:schemeClr val="bg1"/>
                </a:solidFill>
              </a:rPr>
              <a:t>едно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визуализира</a:t>
            </a:r>
            <a:r>
              <a:rPr lang="ru-RU" sz="1400" dirty="0">
                <a:solidFill>
                  <a:schemeClr val="bg1"/>
                </a:solidFill>
              </a:rPr>
              <a:t> бутон „</a:t>
            </a:r>
            <a:r>
              <a:rPr lang="ru-RU" sz="1400" b="1" dirty="0" err="1">
                <a:solidFill>
                  <a:schemeClr val="bg1"/>
                </a:solidFill>
              </a:rPr>
              <a:t>Детайли</a:t>
            </a:r>
            <a:r>
              <a:rPr lang="ru-RU" sz="1400" dirty="0">
                <a:solidFill>
                  <a:schemeClr val="bg1"/>
                </a:solidFill>
              </a:rPr>
              <a:t>”, </a:t>
            </a:r>
            <a:r>
              <a:rPr lang="ru-RU" sz="1400" dirty="0" err="1">
                <a:solidFill>
                  <a:schemeClr val="bg1"/>
                </a:solidFill>
              </a:rPr>
              <a:t>който</a:t>
            </a:r>
            <a:r>
              <a:rPr lang="ru-RU" sz="1400" dirty="0">
                <a:solidFill>
                  <a:schemeClr val="bg1"/>
                </a:solidFill>
              </a:rPr>
              <a:t> Ви </a:t>
            </a:r>
            <a:r>
              <a:rPr lang="ru-RU" sz="1400" dirty="0" err="1">
                <a:solidFill>
                  <a:schemeClr val="bg1"/>
                </a:solidFill>
              </a:rPr>
              <a:t>дава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разгледате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детайли</a:t>
            </a:r>
            <a:r>
              <a:rPr lang="ru-RU" sz="1400" dirty="0">
                <a:solidFill>
                  <a:schemeClr val="bg1"/>
                </a:solidFill>
              </a:rPr>
              <a:t> по </a:t>
            </a:r>
            <a:r>
              <a:rPr lang="ru-RU" sz="1400" dirty="0" err="1">
                <a:solidFill>
                  <a:schemeClr val="bg1"/>
                </a:solidFill>
              </a:rPr>
              <a:t>плащането</a:t>
            </a:r>
            <a:r>
              <a:rPr lang="ru-RU" sz="1400" dirty="0">
                <a:solidFill>
                  <a:schemeClr val="bg1"/>
                </a:solidFill>
              </a:rPr>
              <a:t> и/или да го </a:t>
            </a:r>
            <a:r>
              <a:rPr lang="ru-RU" sz="1400" dirty="0" err="1">
                <a:solidFill>
                  <a:schemeClr val="bg1"/>
                </a:solidFill>
              </a:rPr>
              <a:t>принтирате</a:t>
            </a:r>
            <a:r>
              <a:rPr lang="ru-RU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  <a:p>
            <a:endParaRPr lang="bg-BG" sz="1400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6752A9A-E4AC-413C-B66F-A13954048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56" y="1030869"/>
            <a:ext cx="6988146" cy="27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08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92399B7-E7C9-40A0-AF13-5F3F8D3D4724}"/>
              </a:ext>
            </a:extLst>
          </p:cNvPr>
          <p:cNvSpPr txBox="1"/>
          <p:nvPr/>
        </p:nvSpPr>
        <p:spPr>
          <a:xfrm>
            <a:off x="131975" y="179109"/>
            <a:ext cx="1186834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Плати </a:t>
            </a:r>
            <a:r>
              <a:rPr lang="ru-RU" sz="1400" b="1" dirty="0" err="1">
                <a:solidFill>
                  <a:schemeClr val="bg1"/>
                </a:solidFill>
              </a:rPr>
              <a:t>сега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- </a:t>
            </a:r>
            <a:r>
              <a:rPr lang="ru-RU" sz="1400" dirty="0" err="1">
                <a:solidFill>
                  <a:schemeClr val="bg1"/>
                </a:solidFill>
              </a:rPr>
              <a:t>дава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да се </a:t>
            </a:r>
            <a:r>
              <a:rPr lang="ru-RU" sz="1400" dirty="0" err="1">
                <a:solidFill>
                  <a:schemeClr val="bg1"/>
                </a:solidFill>
              </a:rPr>
              <a:t>извърши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еднократно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битово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, без да е необходимо да се </a:t>
            </a:r>
            <a:r>
              <a:rPr lang="ru-RU" sz="1400" dirty="0" err="1">
                <a:solidFill>
                  <a:schemeClr val="bg1"/>
                </a:solidFill>
              </a:rPr>
              <a:t>прави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. </a:t>
            </a:r>
            <a:r>
              <a:rPr lang="ru-RU" sz="1400" dirty="0" err="1">
                <a:solidFill>
                  <a:schemeClr val="bg1"/>
                </a:solidFill>
              </a:rPr>
              <a:t>Тази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функционалност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визуализира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във</a:t>
            </a:r>
            <a:r>
              <a:rPr lang="ru-RU" sz="1400" dirty="0">
                <a:solidFill>
                  <a:schemeClr val="bg1"/>
                </a:solidFill>
              </a:rPr>
              <a:t> всяко </a:t>
            </a:r>
            <a:r>
              <a:rPr lang="ru-RU" sz="1400" dirty="0" err="1">
                <a:solidFill>
                  <a:schemeClr val="bg1"/>
                </a:solidFill>
              </a:rPr>
              <a:t>едно</a:t>
            </a:r>
            <a:r>
              <a:rPr lang="ru-RU" sz="1400" dirty="0">
                <a:solidFill>
                  <a:schemeClr val="bg1"/>
                </a:solidFill>
              </a:rPr>
              <a:t> подменю на меню </a:t>
            </a:r>
            <a:r>
              <a:rPr lang="ru-RU" sz="1400" b="1" dirty="0" err="1">
                <a:solidFill>
                  <a:schemeClr val="bg1"/>
                </a:solidFill>
              </a:rPr>
              <a:t>Битови</a:t>
            </a:r>
            <a:r>
              <a:rPr lang="ru-RU" sz="1400" dirty="0">
                <a:solidFill>
                  <a:schemeClr val="bg1"/>
                </a:solidFill>
              </a:rPr>
              <a:t>: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dirty="0">
                <a:solidFill>
                  <a:schemeClr val="bg1"/>
                </a:solidFill>
              </a:rPr>
              <a:t>1.</a:t>
            </a:r>
            <a:r>
              <a:rPr lang="ru-RU" sz="1400" b="1" dirty="0">
                <a:solidFill>
                  <a:schemeClr val="bg1"/>
                </a:solidFill>
              </a:rPr>
              <a:t>Услуга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следва</a:t>
            </a:r>
            <a:r>
              <a:rPr lang="ru-RU" sz="1400" dirty="0">
                <a:solidFill>
                  <a:schemeClr val="bg1"/>
                </a:solidFill>
              </a:rPr>
              <a:t> да се </a:t>
            </a:r>
            <a:r>
              <a:rPr lang="ru-RU" sz="1400" dirty="0" err="1">
                <a:solidFill>
                  <a:schemeClr val="bg1"/>
                </a:solidFill>
              </a:rPr>
              <a:t>избере</a:t>
            </a:r>
            <a:r>
              <a:rPr lang="ru-RU" sz="1400" dirty="0">
                <a:solidFill>
                  <a:schemeClr val="bg1"/>
                </a:solidFill>
              </a:rPr>
              <a:t> тип услуга, за </a:t>
            </a:r>
            <a:r>
              <a:rPr lang="ru-RU" sz="1400" dirty="0" err="1">
                <a:solidFill>
                  <a:schemeClr val="bg1"/>
                </a:solidFill>
              </a:rPr>
              <a:t>която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клиентът</a:t>
            </a:r>
            <a:r>
              <a:rPr lang="ru-RU" sz="1400" dirty="0">
                <a:solidFill>
                  <a:schemeClr val="bg1"/>
                </a:solidFill>
              </a:rPr>
              <a:t> иска да </a:t>
            </a:r>
            <a:r>
              <a:rPr lang="ru-RU" sz="1400" dirty="0" err="1">
                <a:solidFill>
                  <a:schemeClr val="bg1"/>
                </a:solidFill>
              </a:rPr>
              <a:t>регистрира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</a:p>
          <a:p>
            <a:r>
              <a:rPr lang="ru-RU" sz="1400" dirty="0">
                <a:solidFill>
                  <a:schemeClr val="bg1"/>
                </a:solidFill>
              </a:rPr>
              <a:t>2. </a:t>
            </a:r>
            <a:r>
              <a:rPr lang="ru-RU" sz="1400" b="1" dirty="0" err="1">
                <a:solidFill>
                  <a:schemeClr val="bg1"/>
                </a:solidFill>
              </a:rPr>
              <a:t>Доставчик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визуализират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всички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доставчици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осигуряващи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избраната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по-горе</a:t>
            </a:r>
            <a:r>
              <a:rPr lang="ru-RU" sz="1400" dirty="0">
                <a:solidFill>
                  <a:schemeClr val="bg1"/>
                </a:solidFill>
              </a:rPr>
              <a:t> услуга </a:t>
            </a:r>
            <a:r>
              <a:rPr lang="ru-RU" sz="1400" b="1" dirty="0">
                <a:solidFill>
                  <a:schemeClr val="bg1"/>
                </a:solidFill>
              </a:rPr>
              <a:t>Информация за </a:t>
            </a:r>
            <a:r>
              <a:rPr lang="ru-RU" sz="1400" b="1" dirty="0" err="1">
                <a:solidFill>
                  <a:schemeClr val="bg1"/>
                </a:solidFill>
              </a:rPr>
              <a:t>доставчика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– </a:t>
            </a:r>
            <a:r>
              <a:rPr lang="ru-RU" sz="1400" dirty="0" err="1">
                <a:solidFill>
                  <a:schemeClr val="bg1"/>
                </a:solidFill>
              </a:rPr>
              <a:t>описва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какво</a:t>
            </a:r>
            <a:r>
              <a:rPr lang="ru-RU" sz="1400" dirty="0">
                <a:solidFill>
                  <a:schemeClr val="bg1"/>
                </a:solidFill>
              </a:rPr>
              <a:t> е необходимо да </a:t>
            </a:r>
            <a:r>
              <a:rPr lang="ru-RU" sz="1400" dirty="0" err="1">
                <a:solidFill>
                  <a:schemeClr val="bg1"/>
                </a:solidFill>
              </a:rPr>
              <a:t>въведе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клиентът</a:t>
            </a:r>
            <a:r>
              <a:rPr lang="ru-RU" sz="1400" dirty="0">
                <a:solidFill>
                  <a:schemeClr val="bg1"/>
                </a:solidFill>
              </a:rPr>
              <a:t> в </a:t>
            </a:r>
            <a:r>
              <a:rPr lang="ru-RU" sz="1400" dirty="0" err="1">
                <a:solidFill>
                  <a:schemeClr val="bg1"/>
                </a:solidFill>
              </a:rPr>
              <a:t>следващото</a:t>
            </a:r>
            <a:r>
              <a:rPr lang="ru-RU" sz="1400" dirty="0">
                <a:solidFill>
                  <a:schemeClr val="bg1"/>
                </a:solidFill>
              </a:rPr>
              <a:t> поле – </a:t>
            </a:r>
            <a:r>
              <a:rPr lang="ru-RU" sz="1400" b="1" dirty="0" err="1">
                <a:solidFill>
                  <a:schemeClr val="bg1"/>
                </a:solidFill>
              </a:rPr>
              <a:t>Абонатен</a:t>
            </a:r>
            <a:r>
              <a:rPr lang="ru-RU" sz="1400" b="1" dirty="0">
                <a:solidFill>
                  <a:schemeClr val="bg1"/>
                </a:solidFill>
              </a:rPr>
              <a:t> номер </a:t>
            </a:r>
          </a:p>
          <a:p>
            <a:r>
              <a:rPr lang="ru-RU" sz="1400" dirty="0">
                <a:solidFill>
                  <a:schemeClr val="bg1"/>
                </a:solidFill>
              </a:rPr>
              <a:t>3.</a:t>
            </a:r>
            <a:r>
              <a:rPr lang="ru-RU" sz="1400" b="1" dirty="0">
                <a:solidFill>
                  <a:schemeClr val="bg1"/>
                </a:solidFill>
              </a:rPr>
              <a:t>Абонатен номер </a:t>
            </a:r>
            <a:r>
              <a:rPr lang="ru-RU" sz="1400" dirty="0">
                <a:solidFill>
                  <a:schemeClr val="bg1"/>
                </a:solidFill>
              </a:rPr>
              <a:t>- необходимо е да се </a:t>
            </a:r>
            <a:r>
              <a:rPr lang="ru-RU" sz="1400" dirty="0" err="1">
                <a:solidFill>
                  <a:schemeClr val="bg1"/>
                </a:solidFill>
              </a:rPr>
              <a:t>въведе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абонатният</a:t>
            </a:r>
            <a:r>
              <a:rPr lang="ru-RU" sz="1400" dirty="0">
                <a:solidFill>
                  <a:schemeClr val="bg1"/>
                </a:solidFill>
              </a:rPr>
              <a:t> номер, за </a:t>
            </a:r>
            <a:r>
              <a:rPr lang="ru-RU" sz="1400" dirty="0" err="1">
                <a:solidFill>
                  <a:schemeClr val="bg1"/>
                </a:solidFill>
              </a:rPr>
              <a:t>който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клиентът</a:t>
            </a:r>
            <a:r>
              <a:rPr lang="ru-RU" sz="1400" dirty="0">
                <a:solidFill>
                  <a:schemeClr val="bg1"/>
                </a:solidFill>
              </a:rPr>
              <a:t> иска да </a:t>
            </a:r>
            <a:r>
              <a:rPr lang="ru-RU" sz="1400" dirty="0" err="1">
                <a:solidFill>
                  <a:schemeClr val="bg1"/>
                </a:solidFill>
              </a:rPr>
              <a:t>регистрира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плащане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</a:p>
          <a:p>
            <a:r>
              <a:rPr lang="ru-RU" sz="1400" dirty="0">
                <a:solidFill>
                  <a:schemeClr val="bg1"/>
                </a:solidFill>
              </a:rPr>
              <a:t>4. Бутон „</a:t>
            </a:r>
            <a:r>
              <a:rPr lang="ru-RU" sz="1400" b="1" dirty="0" err="1">
                <a:solidFill>
                  <a:schemeClr val="bg1"/>
                </a:solidFill>
              </a:rPr>
              <a:t>Провери</a:t>
            </a:r>
            <a:r>
              <a:rPr lang="ru-RU" sz="1400" dirty="0">
                <a:solidFill>
                  <a:schemeClr val="bg1"/>
                </a:solidFill>
              </a:rPr>
              <a:t>“ - след </a:t>
            </a:r>
            <a:r>
              <a:rPr lang="ru-RU" sz="1400" dirty="0" err="1">
                <a:solidFill>
                  <a:schemeClr val="bg1"/>
                </a:solidFill>
              </a:rPr>
              <a:t>попълване</a:t>
            </a:r>
            <a:r>
              <a:rPr lang="ru-RU" sz="1400" dirty="0">
                <a:solidFill>
                  <a:schemeClr val="bg1"/>
                </a:solidFill>
              </a:rPr>
              <a:t> на полета 1 до 3, чрез </a:t>
            </a:r>
            <a:r>
              <a:rPr lang="ru-RU" sz="1400" dirty="0" err="1">
                <a:solidFill>
                  <a:schemeClr val="bg1"/>
                </a:solidFill>
              </a:rPr>
              <a:t>този</a:t>
            </a:r>
            <a:r>
              <a:rPr lang="ru-RU" sz="1400" dirty="0">
                <a:solidFill>
                  <a:schemeClr val="bg1"/>
                </a:solidFill>
              </a:rPr>
              <a:t> бутон, можете да проверите дали по </a:t>
            </a:r>
            <a:r>
              <a:rPr lang="ru-RU" sz="1400" dirty="0" err="1">
                <a:solidFill>
                  <a:schemeClr val="bg1"/>
                </a:solidFill>
              </a:rPr>
              <a:t>въведения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абонатен</a:t>
            </a:r>
            <a:r>
              <a:rPr lang="ru-RU" sz="1400" dirty="0">
                <a:solidFill>
                  <a:schemeClr val="bg1"/>
                </a:solidFill>
              </a:rPr>
              <a:t> номер </a:t>
            </a:r>
            <a:r>
              <a:rPr lang="ru-RU" sz="1400" dirty="0" err="1">
                <a:solidFill>
                  <a:schemeClr val="bg1"/>
                </a:solidFill>
              </a:rPr>
              <a:t>към</a:t>
            </a:r>
            <a:r>
              <a:rPr lang="ru-RU" sz="1400" dirty="0">
                <a:solidFill>
                  <a:schemeClr val="bg1"/>
                </a:solidFill>
              </a:rPr>
              <a:t> момента </a:t>
            </a:r>
            <a:r>
              <a:rPr lang="ru-RU" sz="1400" dirty="0" err="1">
                <a:solidFill>
                  <a:schemeClr val="bg1"/>
                </a:solidFill>
              </a:rPr>
              <a:t>има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неплатени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задължения</a:t>
            </a:r>
            <a:r>
              <a:rPr lang="ru-RU" sz="1400" dirty="0">
                <a:solidFill>
                  <a:schemeClr val="bg1"/>
                </a:solidFill>
              </a:rPr>
              <a:t>. При </a:t>
            </a:r>
            <a:r>
              <a:rPr lang="ru-RU" sz="1400" dirty="0" err="1">
                <a:solidFill>
                  <a:schemeClr val="bg1"/>
                </a:solidFill>
              </a:rPr>
              <a:t>въвеждане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коректен</a:t>
            </a:r>
            <a:r>
              <a:rPr lang="ru-RU" sz="1400" dirty="0">
                <a:solidFill>
                  <a:schemeClr val="bg1"/>
                </a:solidFill>
              </a:rPr>
              <a:t> номер, </a:t>
            </a:r>
            <a:r>
              <a:rPr lang="ru-RU" sz="1400" dirty="0" err="1">
                <a:solidFill>
                  <a:schemeClr val="bg1"/>
                </a:solidFill>
              </a:rPr>
              <a:t>натискане</a:t>
            </a:r>
            <a:r>
              <a:rPr lang="ru-RU" sz="1400" dirty="0">
                <a:solidFill>
                  <a:schemeClr val="bg1"/>
                </a:solidFill>
              </a:rPr>
              <a:t> на бутон „</a:t>
            </a:r>
            <a:r>
              <a:rPr lang="ru-RU" sz="1400" dirty="0" err="1">
                <a:solidFill>
                  <a:schemeClr val="bg1"/>
                </a:solidFill>
              </a:rPr>
              <a:t>Провери</a:t>
            </a:r>
            <a:r>
              <a:rPr lang="ru-RU" sz="1400" dirty="0">
                <a:solidFill>
                  <a:schemeClr val="bg1"/>
                </a:solidFill>
              </a:rPr>
              <a:t>“ и наличие на вече </a:t>
            </a:r>
            <a:r>
              <a:rPr lang="ru-RU" sz="1400" dirty="0" err="1">
                <a:solidFill>
                  <a:schemeClr val="bg1"/>
                </a:solidFill>
              </a:rPr>
              <a:t>създаден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системата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връща</a:t>
            </a:r>
            <a:r>
              <a:rPr lang="ru-RU" sz="1400" dirty="0">
                <a:solidFill>
                  <a:schemeClr val="bg1"/>
                </a:solidFill>
              </a:rPr>
              <a:t>: „Грешка. Вече </a:t>
            </a:r>
            <a:r>
              <a:rPr lang="ru-RU" sz="1400" dirty="0" err="1">
                <a:solidFill>
                  <a:schemeClr val="bg1"/>
                </a:solidFill>
              </a:rPr>
              <a:t>има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създаден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абонамент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към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този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доставчик</a:t>
            </a:r>
            <a:r>
              <a:rPr lang="ru-RU" sz="1400" dirty="0">
                <a:solidFill>
                  <a:schemeClr val="bg1"/>
                </a:solidFill>
              </a:rPr>
              <a:t> и </a:t>
            </a:r>
            <a:r>
              <a:rPr lang="ru-RU" sz="1400" dirty="0" err="1">
                <a:solidFill>
                  <a:schemeClr val="bg1"/>
                </a:solidFill>
              </a:rPr>
              <a:t>абонатен</a:t>
            </a:r>
            <a:r>
              <a:rPr lang="ru-RU" sz="1400" dirty="0">
                <a:solidFill>
                  <a:schemeClr val="bg1"/>
                </a:solidFill>
              </a:rPr>
              <a:t> номер“ </a:t>
            </a:r>
            <a:r>
              <a:rPr lang="ru-RU" sz="1400" dirty="0" err="1">
                <a:solidFill>
                  <a:schemeClr val="bg1"/>
                </a:solidFill>
              </a:rPr>
              <a:t>Задължение</a:t>
            </a:r>
            <a:r>
              <a:rPr lang="ru-RU" sz="1400" dirty="0">
                <a:solidFill>
                  <a:schemeClr val="bg1"/>
                </a:solidFill>
              </a:rPr>
              <a:t> – след </a:t>
            </a:r>
            <a:r>
              <a:rPr lang="ru-RU" sz="1400" dirty="0" err="1">
                <a:solidFill>
                  <a:schemeClr val="bg1"/>
                </a:solidFill>
              </a:rPr>
              <a:t>натискане</a:t>
            </a:r>
            <a:r>
              <a:rPr lang="ru-RU" sz="1400" dirty="0">
                <a:solidFill>
                  <a:schemeClr val="bg1"/>
                </a:solidFill>
              </a:rPr>
              <a:t> на бутон </a:t>
            </a:r>
            <a:r>
              <a:rPr lang="ru-RU" sz="1400" dirty="0" err="1">
                <a:solidFill>
                  <a:schemeClr val="bg1"/>
                </a:solidFill>
              </a:rPr>
              <a:t>Провери</a:t>
            </a:r>
            <a:r>
              <a:rPr lang="ru-RU" sz="1400" dirty="0">
                <a:solidFill>
                  <a:schemeClr val="bg1"/>
                </a:solidFill>
              </a:rPr>
              <a:t>, при наличие на </a:t>
            </a:r>
            <a:r>
              <a:rPr lang="ru-RU" sz="1400" dirty="0" err="1">
                <a:solidFill>
                  <a:schemeClr val="bg1"/>
                </a:solidFill>
              </a:rPr>
              <a:t>задължение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същото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визуализира</a:t>
            </a:r>
            <a:r>
              <a:rPr lang="ru-RU" sz="1400" dirty="0">
                <a:solidFill>
                  <a:schemeClr val="bg1"/>
                </a:solidFill>
              </a:rPr>
              <a:t>. За всяко </a:t>
            </a:r>
            <a:r>
              <a:rPr lang="ru-RU" sz="1400" dirty="0" err="1">
                <a:solidFill>
                  <a:schemeClr val="bg1"/>
                </a:solidFill>
              </a:rPr>
              <a:t>задължение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имате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следните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възможности</a:t>
            </a:r>
            <a:r>
              <a:rPr lang="ru-RU" sz="1400" dirty="0">
                <a:solidFill>
                  <a:schemeClr val="bg1"/>
                </a:solidFill>
              </a:rPr>
              <a:t>, чрез </a:t>
            </a:r>
            <a:r>
              <a:rPr lang="ru-RU" sz="1400" dirty="0" err="1">
                <a:solidFill>
                  <a:schemeClr val="bg1"/>
                </a:solidFill>
              </a:rPr>
              <a:t>съответните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бутони</a:t>
            </a:r>
            <a:r>
              <a:rPr lang="ru-RU" sz="1400" dirty="0">
                <a:solidFill>
                  <a:schemeClr val="bg1"/>
                </a:solidFill>
              </a:rPr>
              <a:t>: 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ru-RU" sz="1400" b="1" dirty="0" err="1">
                <a:solidFill>
                  <a:schemeClr val="bg1"/>
                </a:solidFill>
              </a:rPr>
              <a:t>Детайли</a:t>
            </a:r>
            <a:r>
              <a:rPr lang="ru-RU" sz="1400" dirty="0">
                <a:solidFill>
                  <a:schemeClr val="bg1"/>
                </a:solidFill>
              </a:rPr>
              <a:t>– </a:t>
            </a:r>
            <a:r>
              <a:rPr lang="ru-RU" sz="1400" dirty="0" err="1">
                <a:solidFill>
                  <a:schemeClr val="bg1"/>
                </a:solidFill>
              </a:rPr>
              <a:t>дава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да се </a:t>
            </a:r>
            <a:r>
              <a:rPr lang="ru-RU" sz="1400" dirty="0" err="1">
                <a:solidFill>
                  <a:schemeClr val="bg1"/>
                </a:solidFill>
              </a:rPr>
              <a:t>разгледат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детайли</a:t>
            </a:r>
            <a:r>
              <a:rPr lang="ru-RU" sz="1400" dirty="0">
                <a:solidFill>
                  <a:schemeClr val="bg1"/>
                </a:solidFill>
              </a:rPr>
              <a:t> по </a:t>
            </a:r>
            <a:r>
              <a:rPr lang="ru-RU" sz="1400" dirty="0" err="1">
                <a:solidFill>
                  <a:schemeClr val="bg1"/>
                </a:solidFill>
              </a:rPr>
              <a:t>задължението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bg-BG" sz="1400" b="1" dirty="0">
                <a:solidFill>
                  <a:schemeClr val="bg1"/>
                </a:solidFill>
              </a:rPr>
              <a:t>С</a:t>
            </a:r>
            <a:r>
              <a:rPr lang="ru-RU" sz="1400" b="1" dirty="0">
                <a:solidFill>
                  <a:schemeClr val="bg1"/>
                </a:solidFill>
              </a:rPr>
              <a:t>метка </a:t>
            </a:r>
            <a:r>
              <a:rPr lang="ru-RU" sz="1400" dirty="0">
                <a:solidFill>
                  <a:schemeClr val="bg1"/>
                </a:solidFill>
              </a:rPr>
              <a:t>– </a:t>
            </a:r>
            <a:r>
              <a:rPr lang="ru-RU" sz="1400" dirty="0" err="1">
                <a:solidFill>
                  <a:schemeClr val="bg1"/>
                </a:solidFill>
              </a:rPr>
              <a:t>следва</a:t>
            </a:r>
            <a:r>
              <a:rPr lang="ru-RU" sz="1400" dirty="0">
                <a:solidFill>
                  <a:schemeClr val="bg1"/>
                </a:solidFill>
              </a:rPr>
              <a:t> да изберете сметка, от </a:t>
            </a:r>
            <a:r>
              <a:rPr lang="ru-RU" sz="1400" dirty="0" err="1">
                <a:solidFill>
                  <a:schemeClr val="bg1"/>
                </a:solidFill>
              </a:rPr>
              <a:t>която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бъде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извършено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плащането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Общи условия</a:t>
            </a:r>
            <a:r>
              <a:rPr lang="ru-RU" sz="1400" dirty="0">
                <a:solidFill>
                  <a:schemeClr val="bg1"/>
                </a:solidFill>
              </a:rPr>
              <a:t> – за да </a:t>
            </a:r>
            <a:r>
              <a:rPr lang="ru-RU" sz="1400" dirty="0" err="1">
                <a:solidFill>
                  <a:schemeClr val="bg1"/>
                </a:solidFill>
              </a:rPr>
              <a:t>използвате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тази</a:t>
            </a:r>
            <a:r>
              <a:rPr lang="ru-RU" sz="1400" dirty="0">
                <a:solidFill>
                  <a:schemeClr val="bg1"/>
                </a:solidFill>
              </a:rPr>
              <a:t> услуга, </a:t>
            </a:r>
            <a:r>
              <a:rPr lang="ru-RU" sz="1400" dirty="0" err="1">
                <a:solidFill>
                  <a:schemeClr val="bg1"/>
                </a:solidFill>
              </a:rPr>
              <a:t>следва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сте</a:t>
            </a:r>
            <a:r>
              <a:rPr lang="ru-RU" sz="1400" dirty="0">
                <a:solidFill>
                  <a:schemeClr val="bg1"/>
                </a:solidFill>
              </a:rPr>
              <a:t> се </a:t>
            </a:r>
            <a:r>
              <a:rPr lang="ru-RU" sz="1400" dirty="0" err="1">
                <a:solidFill>
                  <a:schemeClr val="bg1"/>
                </a:solidFill>
              </a:rPr>
              <a:t>запознали</a:t>
            </a:r>
            <a:r>
              <a:rPr lang="ru-RU" sz="1400" dirty="0">
                <a:solidFill>
                  <a:schemeClr val="bg1"/>
                </a:solidFill>
              </a:rPr>
              <a:t> и </a:t>
            </a:r>
            <a:r>
              <a:rPr lang="ru-RU" sz="1400" dirty="0" err="1">
                <a:solidFill>
                  <a:schemeClr val="bg1"/>
                </a:solidFill>
              </a:rPr>
              <a:t>съгласили</a:t>
            </a:r>
            <a:r>
              <a:rPr lang="ru-RU" sz="1400" dirty="0">
                <a:solidFill>
                  <a:schemeClr val="bg1"/>
                </a:solidFill>
              </a:rPr>
              <a:t> с </a:t>
            </a:r>
            <a:r>
              <a:rPr lang="ru-RU" sz="1400" dirty="0" err="1">
                <a:solidFill>
                  <a:schemeClr val="bg1"/>
                </a:solidFill>
              </a:rPr>
              <a:t>условията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приложими</a:t>
            </a:r>
            <a:r>
              <a:rPr lang="ru-RU" sz="1400" dirty="0">
                <a:solidFill>
                  <a:schemeClr val="bg1"/>
                </a:solidFill>
              </a:rPr>
              <a:t> от </a:t>
            </a:r>
            <a:r>
              <a:rPr lang="ru-RU" sz="1400" dirty="0" err="1">
                <a:solidFill>
                  <a:schemeClr val="bg1"/>
                </a:solidFill>
              </a:rPr>
              <a:t>Банката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предоставяне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Услугата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</a:p>
          <a:p>
            <a:r>
              <a:rPr lang="ru-RU" sz="1400" b="1" dirty="0">
                <a:solidFill>
                  <a:schemeClr val="bg1"/>
                </a:solidFill>
              </a:rPr>
              <a:t>Плати</a:t>
            </a:r>
            <a:r>
              <a:rPr lang="ru-RU" sz="1400" dirty="0">
                <a:solidFill>
                  <a:schemeClr val="bg1"/>
                </a:solidFill>
              </a:rPr>
              <a:t> – при </a:t>
            </a:r>
            <a:r>
              <a:rPr lang="ru-RU" sz="1400" dirty="0" err="1">
                <a:solidFill>
                  <a:schemeClr val="bg1"/>
                </a:solidFill>
              </a:rPr>
              <a:t>попълване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всички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необходими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плащането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данни</a:t>
            </a:r>
            <a:r>
              <a:rPr lang="ru-RU" sz="1400" dirty="0">
                <a:solidFill>
                  <a:schemeClr val="bg1"/>
                </a:solidFill>
              </a:rPr>
              <a:t>, чрез </a:t>
            </a:r>
            <a:r>
              <a:rPr lang="ru-RU" sz="1400" dirty="0" err="1">
                <a:solidFill>
                  <a:schemeClr val="bg1"/>
                </a:solidFill>
              </a:rPr>
              <a:t>натискане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този</a:t>
            </a:r>
            <a:r>
              <a:rPr lang="ru-RU" sz="1400" dirty="0">
                <a:solidFill>
                  <a:schemeClr val="bg1"/>
                </a:solidFill>
              </a:rPr>
              <a:t> бутон можете да </a:t>
            </a:r>
            <a:r>
              <a:rPr lang="ru-RU" sz="1400" dirty="0" err="1">
                <a:solidFill>
                  <a:schemeClr val="bg1"/>
                </a:solidFill>
              </a:rPr>
              <a:t>извършите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плащането</a:t>
            </a:r>
            <a:r>
              <a:rPr lang="ru-RU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EBA2997C-2F6D-4899-8666-663422043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653" y="719810"/>
            <a:ext cx="7643522" cy="21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8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9133D6A-CBDF-4FCC-8089-52FFC536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64" y="124818"/>
            <a:ext cx="11834584" cy="1507067"/>
          </a:xfrm>
        </p:spPr>
        <p:txBody>
          <a:bodyPr/>
          <a:lstStyle/>
          <a:p>
            <a:r>
              <a:rPr lang="bg-BG" b="1" i="1" dirty="0">
                <a:solidFill>
                  <a:srgbClr val="000080"/>
                </a:solidFill>
              </a:rPr>
              <a:t>4.Заключителна част(Бъдещо развитие и как приложението може да се подобри)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A5C0B95-5181-4306-A5FE-311AC2F5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64" y="1904215"/>
            <a:ext cx="11834584" cy="4828968"/>
          </a:xfrm>
        </p:spPr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Според мен приложението може да се подобри, като се подобри архитектурата клиент-сървър.</a:t>
            </a: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И естествено от голямо значение е обратната връзка между програмист-ползвател на услугата!</a:t>
            </a:r>
          </a:p>
          <a:p>
            <a:pPr marL="0" indent="0"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88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A57DC06-07AA-4DC6-B504-012F4C559943}"/>
              </a:ext>
            </a:extLst>
          </p:cNvPr>
          <p:cNvSpPr txBox="1"/>
          <p:nvPr/>
        </p:nvSpPr>
        <p:spPr>
          <a:xfrm>
            <a:off x="377072" y="2598003"/>
            <a:ext cx="10162095" cy="830997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bg-BG" sz="4800" dirty="0">
                <a:solidFill>
                  <a:srgbClr val="000080"/>
                </a:solidFill>
              </a:rPr>
              <a:t>Благодаря Ви за вниманието! </a:t>
            </a:r>
          </a:p>
        </p:txBody>
      </p:sp>
      <p:sp>
        <p:nvSpPr>
          <p:cNvPr id="3" name="Усмихнато лице 2">
            <a:extLst>
              <a:ext uri="{FF2B5EF4-FFF2-40B4-BE49-F238E27FC236}">
                <a16:creationId xmlns:a16="http://schemas.microsoft.com/office/drawing/2014/main" id="{8A1F365A-E4DA-4DDF-9B2D-9D6C89DF4763}"/>
              </a:ext>
            </a:extLst>
          </p:cNvPr>
          <p:cNvSpPr/>
          <p:nvPr/>
        </p:nvSpPr>
        <p:spPr>
          <a:xfrm>
            <a:off x="10444899" y="2432115"/>
            <a:ext cx="1159497" cy="1357460"/>
          </a:xfrm>
          <a:prstGeom prst="smileyFace">
            <a:avLst/>
          </a:prstGeom>
          <a:effectLst>
            <a:innerShdw blurRad="25400" dist="12700" dir="13500000">
              <a:srgbClr val="000000">
                <a:alpha val="45000"/>
              </a:srgbClr>
            </a:inn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1611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544CA8A-51A6-48C2-8FA5-007A9B51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10" y="282977"/>
            <a:ext cx="11815730" cy="1507067"/>
          </a:xfrm>
        </p:spPr>
        <p:txBody>
          <a:bodyPr>
            <a:normAutofit/>
          </a:bodyPr>
          <a:lstStyle/>
          <a:p>
            <a:r>
              <a:rPr lang="bg-BG" sz="3200" b="1" i="1" dirty="0">
                <a:solidFill>
                  <a:srgbClr val="000080"/>
                </a:solidFill>
              </a:rPr>
              <a:t>2.Бизнес част(Обзор на предлаганите услуги)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E4B8D99-DDFE-4871-B6A7-B91DB12C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09" y="1970202"/>
            <a:ext cx="11815731" cy="4753509"/>
          </a:xfrm>
        </p:spPr>
        <p:txBody>
          <a:bodyPr/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Някои от услугите на приложението са: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bg-BG" sz="1800" dirty="0">
                <a:solidFill>
                  <a:srgbClr val="000080"/>
                </a:solidFill>
              </a:rPr>
              <a:t>Нареждаш преводи бързо и по всяко време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С KBC Online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Bulgaria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нареждаш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преводи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в лева,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във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валута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към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бюджета, трети лица и между свои сметки,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като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всички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вътрешнобанкови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преводи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в лева се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обработват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в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реално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време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!*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Можеш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да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обменяш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валута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 да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плащаш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по e-фактура!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Запазваш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в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образци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данните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за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превод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към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сметки,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които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използваш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често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(напр.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преводи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на средства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към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деца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или родители, наем,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застраховка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 др.).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Създаваш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периодични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преводи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в лева и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към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бюджета.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sz="1800" dirty="0" err="1">
                <a:solidFill>
                  <a:srgbClr val="000080"/>
                </a:solidFill>
                <a:latin typeface="futurabookcregular"/>
              </a:rPr>
              <a:t>Плащаш</a:t>
            </a:r>
            <a:r>
              <a:rPr lang="ru-RU" sz="1800" dirty="0">
                <a:solidFill>
                  <a:srgbClr val="000080"/>
                </a:solidFill>
                <a:latin typeface="futurabookcregular"/>
              </a:rPr>
              <a:t> </a:t>
            </a:r>
            <a:r>
              <a:rPr lang="ru-RU" sz="1800" dirty="0" err="1">
                <a:solidFill>
                  <a:srgbClr val="000080"/>
                </a:solidFill>
                <a:latin typeface="futurabookcregular"/>
              </a:rPr>
              <a:t>битови</a:t>
            </a:r>
            <a:r>
              <a:rPr lang="ru-RU" sz="1800" dirty="0">
                <a:solidFill>
                  <a:srgbClr val="000080"/>
                </a:solidFill>
                <a:latin typeface="futurabookcregular"/>
              </a:rPr>
              <a:t> сметки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Плащаш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битови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сметки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към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над 650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доставчика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.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Можеш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да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платиш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еднократно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или да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създадеш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абонамент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за автоматично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плащане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.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Получаваш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безплатни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имейл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известия за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постъпили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нови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задължения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 статус на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плащане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sz="1800" dirty="0" err="1">
                <a:solidFill>
                  <a:srgbClr val="000080"/>
                </a:solidFill>
                <a:latin typeface="futurabookcregular"/>
              </a:rPr>
              <a:t>Знаеш</a:t>
            </a:r>
            <a:r>
              <a:rPr lang="ru-RU" sz="1800" dirty="0">
                <a:solidFill>
                  <a:srgbClr val="000080"/>
                </a:solidFill>
                <a:latin typeface="futurabookcregular"/>
              </a:rPr>
              <a:t> </a:t>
            </a:r>
            <a:r>
              <a:rPr lang="ru-RU" sz="1800" dirty="0" err="1">
                <a:solidFill>
                  <a:srgbClr val="000080"/>
                </a:solidFill>
                <a:latin typeface="futurabookcregular"/>
              </a:rPr>
              <a:t>какво</a:t>
            </a:r>
            <a:r>
              <a:rPr lang="ru-RU" sz="1800" dirty="0">
                <a:solidFill>
                  <a:srgbClr val="000080"/>
                </a:solidFill>
                <a:latin typeface="futurabookcregular"/>
              </a:rPr>
              <a:t> се </a:t>
            </a:r>
            <a:r>
              <a:rPr lang="ru-RU" sz="1800" dirty="0" err="1">
                <a:solidFill>
                  <a:srgbClr val="000080"/>
                </a:solidFill>
                <a:latin typeface="futurabookcregular"/>
              </a:rPr>
              <a:t>случва</a:t>
            </a:r>
            <a:r>
              <a:rPr lang="ru-RU" sz="1800" dirty="0">
                <a:solidFill>
                  <a:srgbClr val="000080"/>
                </a:solidFill>
                <a:latin typeface="futurabookcregular"/>
              </a:rPr>
              <a:t> с парите </a:t>
            </a:r>
            <a:r>
              <a:rPr lang="ru-RU" sz="1800" dirty="0" err="1">
                <a:solidFill>
                  <a:srgbClr val="000080"/>
                </a:solidFill>
                <a:latin typeface="futurabookcregular"/>
              </a:rPr>
              <a:t>ти</a:t>
            </a:r>
            <a:endParaRPr lang="ru-RU" sz="1800" dirty="0">
              <a:solidFill>
                <a:srgbClr val="000080"/>
              </a:solidFill>
              <a:latin typeface="futurabookcregular"/>
            </a:endParaRPr>
          </a:p>
          <a:p>
            <a:pPr marL="0" indent="0">
              <a:buClr>
                <a:schemeClr val="bg1"/>
              </a:buClr>
              <a:buNone/>
            </a:pP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Имаш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достъп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до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актуална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информация за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всички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твои сметки,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карти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депозити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кредити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когато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се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нуждаеш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от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нея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.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Знаеш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кога, колко и за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какво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си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използвал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картата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си,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какви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суми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са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постъпили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по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сметката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ти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, кога и колко е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следващата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вноска по кредит, кога е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падежът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на твоя депозит и с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какви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средства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разполагаш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във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всеки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един момент.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Разпечатваш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извлечения,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баланси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платежни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нареждания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когато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ти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потрябват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.</a:t>
            </a:r>
          </a:p>
          <a:p>
            <a:pPr marL="0" indent="0">
              <a:buClr>
                <a:schemeClr val="bg1"/>
              </a:buClr>
              <a:buNone/>
            </a:pPr>
            <a:endParaRPr lang="bg-B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5852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E58F30D-8A2B-4D35-B26E-C09EC24ED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235670"/>
            <a:ext cx="11717517" cy="6410227"/>
          </a:xfrm>
        </p:spPr>
        <p:txBody>
          <a:bodyPr/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bg-BG" sz="1800" dirty="0">
                <a:solidFill>
                  <a:srgbClr val="000080"/>
                </a:solidFill>
              </a:rPr>
              <a:t>Управляваш своите карти депозити и инвестиции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Управляваш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твоите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безконтактни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кредитни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дебитни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карти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превръщаш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натрупаните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точки за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лоялност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по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кредитна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карта в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реални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средства,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откриваш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закриваш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депозити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без да се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налага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да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посещаваш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офис на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банката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. В KBC Online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Bulgaria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можеш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също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да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правиш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записване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продажба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 обратно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изкупуване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на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дялове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от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договорни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фондове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в KBC Управление на инвестиции.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ru-RU" sz="1800" dirty="0" err="1">
                <a:solidFill>
                  <a:srgbClr val="000080"/>
                </a:solidFill>
                <a:latin typeface="futurabookcregular"/>
              </a:rPr>
              <a:t>Получаваш</a:t>
            </a:r>
            <a:r>
              <a:rPr lang="ru-RU" sz="1800" dirty="0">
                <a:solidFill>
                  <a:srgbClr val="000080"/>
                </a:solidFill>
                <a:latin typeface="futurabookcregular"/>
              </a:rPr>
              <a:t> </a:t>
            </a:r>
            <a:r>
              <a:rPr lang="ru-RU" sz="1800" dirty="0" err="1">
                <a:solidFill>
                  <a:srgbClr val="000080"/>
                </a:solidFill>
                <a:latin typeface="futurabookcregular"/>
              </a:rPr>
              <a:t>оферти</a:t>
            </a:r>
            <a:r>
              <a:rPr lang="ru-RU" sz="1800" dirty="0">
                <a:solidFill>
                  <a:srgbClr val="000080"/>
                </a:solidFill>
                <a:latin typeface="futurabookcregular"/>
              </a:rPr>
              <a:t> и </a:t>
            </a:r>
            <a:r>
              <a:rPr lang="ru-RU" sz="1800" dirty="0" err="1">
                <a:solidFill>
                  <a:srgbClr val="000080"/>
                </a:solidFill>
                <a:latin typeface="futurabookcregular"/>
              </a:rPr>
              <a:t>съобщения</a:t>
            </a:r>
            <a:r>
              <a:rPr lang="ru-RU" sz="1800" dirty="0">
                <a:solidFill>
                  <a:srgbClr val="000080"/>
                </a:solidFill>
                <a:latin typeface="futurabookcregular"/>
              </a:rPr>
              <a:t> </a:t>
            </a:r>
            <a:r>
              <a:rPr lang="ru-RU" sz="1800" dirty="0" err="1">
                <a:solidFill>
                  <a:srgbClr val="000080"/>
                </a:solidFill>
                <a:latin typeface="futurabookcregular"/>
              </a:rPr>
              <a:t>специално</a:t>
            </a:r>
            <a:r>
              <a:rPr lang="ru-RU" sz="1800" dirty="0">
                <a:solidFill>
                  <a:srgbClr val="000080"/>
                </a:solidFill>
                <a:latin typeface="futurabookcregular"/>
              </a:rPr>
              <a:t> за теб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Получаваш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индивидуални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оферти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съобразени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с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твоите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нужди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както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преференциални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условия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като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клиент на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банката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.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Пръв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научаваш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за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новите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промоции,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както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и за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важните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промени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при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продуктите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,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които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 </a:t>
            </a:r>
            <a:r>
              <a:rPr lang="ru-RU" sz="1400" b="0" i="0" dirty="0" err="1">
                <a:solidFill>
                  <a:srgbClr val="1D1D1B"/>
                </a:solidFill>
                <a:effectLst/>
                <a:latin typeface="futurabookcregular"/>
              </a:rPr>
              <a:t>използваш</a:t>
            </a:r>
            <a:r>
              <a:rPr lang="ru-RU" sz="1400" b="0" i="0" dirty="0">
                <a:solidFill>
                  <a:srgbClr val="1D1D1B"/>
                </a:solidFill>
                <a:effectLst/>
                <a:latin typeface="futurabookcregular"/>
              </a:rPr>
              <a:t>.</a:t>
            </a:r>
          </a:p>
          <a:p>
            <a:pPr marL="0" indent="0">
              <a:buClr>
                <a:schemeClr val="bg1"/>
              </a:buClr>
              <a:buNone/>
            </a:pPr>
            <a:endParaRPr lang="ru-RU" sz="1400" dirty="0">
              <a:solidFill>
                <a:srgbClr val="1D1D1B"/>
              </a:solidFill>
              <a:latin typeface="futurabookcregular"/>
            </a:endParaRPr>
          </a:p>
          <a:p>
            <a:pPr marL="0" indent="0">
              <a:buClr>
                <a:schemeClr val="bg1"/>
              </a:buClr>
              <a:buNone/>
            </a:pPr>
            <a:endParaRPr lang="ru-RU" sz="1400" dirty="0">
              <a:solidFill>
                <a:srgbClr val="1D1D1B"/>
              </a:solidFill>
              <a:latin typeface="futurabookcregular"/>
            </a:endParaRPr>
          </a:p>
          <a:p>
            <a:pPr marL="0" indent="0">
              <a:buClr>
                <a:schemeClr val="bg1"/>
              </a:buClr>
              <a:buNone/>
            </a:pPr>
            <a:endParaRPr lang="ru-RU" sz="1400" dirty="0">
              <a:solidFill>
                <a:srgbClr val="1D1D1B"/>
              </a:solidFill>
              <a:latin typeface="futurabookcregular"/>
            </a:endParaRPr>
          </a:p>
          <a:p>
            <a:pPr marL="0" indent="0">
              <a:buClr>
                <a:schemeClr val="bg1"/>
              </a:buClr>
              <a:buNone/>
            </a:pPr>
            <a:endParaRPr lang="ru-RU" sz="1400" dirty="0">
              <a:solidFill>
                <a:srgbClr val="1D1D1B"/>
              </a:solidFill>
              <a:latin typeface="futurabookcregular"/>
            </a:endParaRPr>
          </a:p>
          <a:p>
            <a:pPr marL="0" indent="0">
              <a:buClr>
                <a:schemeClr val="bg1"/>
              </a:buClr>
              <a:buNone/>
            </a:pPr>
            <a:endParaRPr lang="ru-RU" sz="1400" dirty="0">
              <a:solidFill>
                <a:srgbClr val="1D1D1B"/>
              </a:solidFill>
              <a:latin typeface="futurabookcregular"/>
            </a:endParaRPr>
          </a:p>
          <a:p>
            <a:pPr marL="0" indent="0">
              <a:buClr>
                <a:schemeClr val="bg1"/>
              </a:buClr>
              <a:buNone/>
            </a:pPr>
            <a:endParaRPr lang="ru-RU" sz="1400" dirty="0">
              <a:solidFill>
                <a:srgbClr val="1D1D1B"/>
              </a:solidFill>
              <a:latin typeface="futurabookc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10005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BBFF52C-2D42-4B2A-8E03-F330026B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9" y="115564"/>
            <a:ext cx="11928851" cy="1507067"/>
          </a:xfrm>
        </p:spPr>
        <p:txBody>
          <a:bodyPr/>
          <a:lstStyle/>
          <a:p>
            <a:r>
              <a:rPr lang="bg-BG" b="1" i="1" dirty="0">
                <a:solidFill>
                  <a:srgbClr val="000080"/>
                </a:solidFill>
              </a:rPr>
              <a:t>3.Техническа част(Анализ на техническото изпълнение на услугите)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5B2B95-3AE9-4565-90E9-399193774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30" y="1866507"/>
            <a:ext cx="11928851" cy="48855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b="1" dirty="0">
                <a:solidFill>
                  <a:schemeClr val="bg1"/>
                </a:solidFill>
              </a:rPr>
              <a:t>Меню преводи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От меню „</a:t>
            </a:r>
            <a:r>
              <a:rPr lang="ru-RU" sz="1400" dirty="0" err="1">
                <a:solidFill>
                  <a:schemeClr val="bg1"/>
                </a:solidFill>
              </a:rPr>
              <a:t>Преводи</a:t>
            </a:r>
            <a:r>
              <a:rPr lang="ru-RU" sz="1400" dirty="0">
                <a:solidFill>
                  <a:schemeClr val="bg1"/>
                </a:solidFill>
              </a:rPr>
              <a:t>“ се </a:t>
            </a:r>
            <a:r>
              <a:rPr lang="ru-RU" sz="1400" dirty="0" err="1">
                <a:solidFill>
                  <a:schemeClr val="bg1"/>
                </a:solidFill>
              </a:rPr>
              <a:t>извършва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управлението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операциите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наредени</a:t>
            </a:r>
            <a:r>
              <a:rPr lang="ru-RU" sz="1400" dirty="0">
                <a:solidFill>
                  <a:schemeClr val="bg1"/>
                </a:solidFill>
              </a:rPr>
              <a:t> от Вас или </a:t>
            </a:r>
            <a:r>
              <a:rPr lang="ru-RU" sz="1400" dirty="0" err="1">
                <a:solidFill>
                  <a:schemeClr val="bg1"/>
                </a:solidFill>
              </a:rPr>
              <a:t>други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упълномощени</a:t>
            </a:r>
            <a:r>
              <a:rPr lang="ru-RU" sz="1400" dirty="0">
                <a:solidFill>
                  <a:schemeClr val="bg1"/>
                </a:solidFill>
              </a:rPr>
              <a:t> потребители. За да можете да </a:t>
            </a:r>
            <a:r>
              <a:rPr lang="ru-RU" sz="1400" dirty="0" err="1">
                <a:solidFill>
                  <a:schemeClr val="bg1"/>
                </a:solidFill>
              </a:rPr>
              <a:t>нареждате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преводи</a:t>
            </a:r>
            <a:r>
              <a:rPr lang="ru-RU" sz="1400" dirty="0">
                <a:solidFill>
                  <a:schemeClr val="bg1"/>
                </a:solidFill>
              </a:rPr>
              <a:t>, е необходимо да </a:t>
            </a:r>
            <a:r>
              <a:rPr lang="ru-RU" sz="1400" dirty="0" err="1">
                <a:solidFill>
                  <a:schemeClr val="bg1"/>
                </a:solidFill>
              </a:rPr>
              <a:t>имате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активни</a:t>
            </a:r>
            <a:r>
              <a:rPr lang="ru-RU" sz="1400" dirty="0">
                <a:solidFill>
                  <a:schemeClr val="bg1"/>
                </a:solidFill>
              </a:rPr>
              <a:t> права. При наличие на </a:t>
            </a:r>
            <a:r>
              <a:rPr lang="ru-RU" sz="1400" dirty="0" err="1">
                <a:solidFill>
                  <a:schemeClr val="bg1"/>
                </a:solidFill>
              </a:rPr>
              <a:t>няколко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упълномощени</a:t>
            </a:r>
            <a:r>
              <a:rPr lang="ru-RU" sz="1400" dirty="0">
                <a:solidFill>
                  <a:schemeClr val="bg1"/>
                </a:solidFill>
              </a:rPr>
              <a:t> потребителя за работа </a:t>
            </a:r>
            <a:r>
              <a:rPr lang="ru-RU" sz="1400" dirty="0" err="1">
                <a:solidFill>
                  <a:schemeClr val="bg1"/>
                </a:solidFill>
              </a:rPr>
              <a:t>със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сметките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банковия</a:t>
            </a:r>
            <a:r>
              <a:rPr lang="ru-RU" sz="1400" dirty="0">
                <a:solidFill>
                  <a:schemeClr val="bg1"/>
                </a:solidFill>
              </a:rPr>
              <a:t> клиент, </a:t>
            </a:r>
            <a:r>
              <a:rPr lang="ru-RU" sz="1400" dirty="0" err="1">
                <a:solidFill>
                  <a:schemeClr val="bg1"/>
                </a:solidFill>
              </a:rPr>
              <a:t>системата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ще</a:t>
            </a:r>
            <a:r>
              <a:rPr lang="ru-RU" sz="1400" dirty="0">
                <a:solidFill>
                  <a:schemeClr val="bg1"/>
                </a:solidFill>
              </a:rPr>
              <a:t> Ви </a:t>
            </a:r>
            <a:r>
              <a:rPr lang="ru-RU" sz="1400" dirty="0" err="1">
                <a:solidFill>
                  <a:schemeClr val="bg1"/>
                </a:solidFill>
              </a:rPr>
              <a:t>даде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подписване</a:t>
            </a:r>
            <a:r>
              <a:rPr lang="ru-RU" sz="1400" dirty="0">
                <a:solidFill>
                  <a:schemeClr val="bg1"/>
                </a:solidFill>
              </a:rPr>
              <a:t> и </a:t>
            </a:r>
            <a:r>
              <a:rPr lang="ru-RU" sz="1400" dirty="0" err="1">
                <a:solidFill>
                  <a:schemeClr val="bg1"/>
                </a:solidFill>
              </a:rPr>
              <a:t>изпращане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нареждания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преводи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</a:t>
            </a:r>
            <a:r>
              <a:rPr lang="ru-RU" sz="1400" dirty="0">
                <a:solidFill>
                  <a:schemeClr val="bg1"/>
                </a:solidFill>
              </a:rPr>
              <a:t> основа на </a:t>
            </a:r>
            <a:r>
              <a:rPr lang="ru-RU" sz="1400" dirty="0" err="1">
                <a:solidFill>
                  <a:schemeClr val="bg1"/>
                </a:solidFill>
              </a:rPr>
              <a:t>зададените</a:t>
            </a:r>
            <a:r>
              <a:rPr lang="ru-RU" sz="1400" dirty="0">
                <a:solidFill>
                  <a:schemeClr val="bg1"/>
                </a:solidFill>
              </a:rPr>
              <a:t> при </a:t>
            </a:r>
            <a:r>
              <a:rPr lang="ru-RU" sz="1400" dirty="0" err="1">
                <a:solidFill>
                  <a:schemeClr val="bg1"/>
                </a:solidFill>
              </a:rPr>
              <a:t>регистрацията</a:t>
            </a:r>
            <a:r>
              <a:rPr lang="ru-RU" sz="1400" dirty="0">
                <a:solidFill>
                  <a:schemeClr val="bg1"/>
                </a:solidFill>
              </a:rPr>
              <a:t> права за </a:t>
            </a:r>
            <a:r>
              <a:rPr lang="ru-RU" sz="1400" dirty="0" err="1">
                <a:solidFill>
                  <a:schemeClr val="bg1"/>
                </a:solidFill>
              </a:rPr>
              <a:t>подписване</a:t>
            </a:r>
            <a:r>
              <a:rPr lang="ru-RU" sz="1400" dirty="0">
                <a:solidFill>
                  <a:schemeClr val="bg1"/>
                </a:solidFill>
              </a:rPr>
              <a:t> на транзакции (тип на </a:t>
            </a:r>
            <a:r>
              <a:rPr lang="ru-RU" sz="1400" dirty="0" err="1">
                <a:solidFill>
                  <a:schemeClr val="bg1"/>
                </a:solidFill>
              </a:rPr>
              <a:t>транзакцията</a:t>
            </a:r>
            <a:r>
              <a:rPr lang="ru-RU" sz="1400" dirty="0">
                <a:solidFill>
                  <a:schemeClr val="bg1"/>
                </a:solidFill>
              </a:rPr>
              <a:t>, наличие или не на ограничения и др.).</a:t>
            </a:r>
          </a:p>
          <a:p>
            <a:pPr marL="342900" indent="-342900">
              <a:buClr>
                <a:schemeClr val="bg1"/>
              </a:buClr>
              <a:buAutoNum type="arabicPeriod"/>
            </a:pPr>
            <a:r>
              <a:rPr lang="ru-RU" sz="1600" b="1" dirty="0" err="1">
                <a:solidFill>
                  <a:schemeClr val="bg1"/>
                </a:solidFill>
              </a:rPr>
              <a:t>Панел</a:t>
            </a:r>
            <a:r>
              <a:rPr lang="ru-RU" sz="1600" b="1" dirty="0">
                <a:solidFill>
                  <a:schemeClr val="bg1"/>
                </a:solidFill>
              </a:rPr>
              <a:t> с </a:t>
            </a:r>
            <a:r>
              <a:rPr lang="ru-RU" sz="1600" b="1" dirty="0" err="1">
                <a:solidFill>
                  <a:schemeClr val="bg1"/>
                </a:solidFill>
              </a:rPr>
              <a:t>бутони</a:t>
            </a:r>
            <a:r>
              <a:rPr lang="ru-RU" sz="1600" b="1" dirty="0">
                <a:solidFill>
                  <a:schemeClr val="bg1"/>
                </a:solidFill>
              </a:rPr>
              <a:t> за </a:t>
            </a:r>
            <a:r>
              <a:rPr lang="ru-RU" sz="1600" b="1" dirty="0" err="1">
                <a:solidFill>
                  <a:schemeClr val="bg1"/>
                </a:solidFill>
              </a:rPr>
              <a:t>достъп</a:t>
            </a:r>
            <a:r>
              <a:rPr lang="ru-RU" sz="1600" b="1" dirty="0">
                <a:solidFill>
                  <a:schemeClr val="bg1"/>
                </a:solidFill>
              </a:rPr>
              <a:t> до </a:t>
            </a:r>
            <a:r>
              <a:rPr lang="ru-RU" sz="1600" b="1" dirty="0" err="1">
                <a:solidFill>
                  <a:schemeClr val="bg1"/>
                </a:solidFill>
              </a:rPr>
              <a:t>следните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b="1" dirty="0" err="1">
                <a:solidFill>
                  <a:schemeClr val="bg1"/>
                </a:solidFill>
              </a:rPr>
              <a:t>подменюта</a:t>
            </a:r>
            <a:r>
              <a:rPr lang="ru-RU" sz="1600" b="1" dirty="0">
                <a:solidFill>
                  <a:schemeClr val="bg1"/>
                </a:solidFill>
              </a:rPr>
              <a:t>*: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- </a:t>
            </a:r>
            <a:r>
              <a:rPr lang="ru-RU" sz="1400" b="1" dirty="0">
                <a:solidFill>
                  <a:schemeClr val="bg1"/>
                </a:solidFill>
              </a:rPr>
              <a:t>Нов </a:t>
            </a:r>
            <a:r>
              <a:rPr lang="ru-RU" sz="1400" b="1" dirty="0" err="1">
                <a:solidFill>
                  <a:schemeClr val="bg1"/>
                </a:solidFill>
              </a:rPr>
              <a:t>превод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– </a:t>
            </a:r>
            <a:r>
              <a:rPr lang="ru-RU" sz="1400" dirty="0" err="1">
                <a:solidFill>
                  <a:schemeClr val="bg1"/>
                </a:solidFill>
              </a:rPr>
              <a:t>дава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нареждане</a:t>
            </a:r>
            <a:r>
              <a:rPr lang="ru-RU" sz="1400" dirty="0">
                <a:solidFill>
                  <a:schemeClr val="bg1"/>
                </a:solidFill>
              </a:rPr>
              <a:t> на нов </a:t>
            </a:r>
            <a:r>
              <a:rPr lang="ru-RU" sz="1400" dirty="0" err="1">
                <a:solidFill>
                  <a:schemeClr val="bg1"/>
                </a:solidFill>
              </a:rPr>
              <a:t>превод</a:t>
            </a:r>
            <a:r>
              <a:rPr lang="ru-RU" sz="1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- </a:t>
            </a:r>
            <a:r>
              <a:rPr lang="ru-RU" sz="1400" b="1" dirty="0" err="1">
                <a:solidFill>
                  <a:schemeClr val="bg1"/>
                </a:solidFill>
              </a:rPr>
              <a:t>Чакащи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визуализира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всички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преводи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които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очакват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някакво</a:t>
            </a:r>
            <a:r>
              <a:rPr lang="ru-RU" sz="1400" dirty="0">
                <a:solidFill>
                  <a:schemeClr val="bg1"/>
                </a:solidFill>
              </a:rPr>
              <a:t> действие, </a:t>
            </a:r>
            <a:r>
              <a:rPr lang="ru-RU" sz="1400" dirty="0" err="1">
                <a:solidFill>
                  <a:schemeClr val="bg1"/>
                </a:solidFill>
              </a:rPr>
              <a:t>преди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бъдат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изпратени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изпълнение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към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банката</a:t>
            </a:r>
            <a:r>
              <a:rPr lang="ru-RU" sz="1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- </a:t>
            </a:r>
            <a:r>
              <a:rPr lang="ru-RU" sz="1400" b="1" dirty="0">
                <a:solidFill>
                  <a:schemeClr val="bg1"/>
                </a:solidFill>
              </a:rPr>
              <a:t>Архив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визуализира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всички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наредени</a:t>
            </a:r>
            <a:r>
              <a:rPr lang="ru-RU" sz="1400" dirty="0">
                <a:solidFill>
                  <a:schemeClr val="bg1"/>
                </a:solidFill>
              </a:rPr>
              <a:t> или </a:t>
            </a:r>
            <a:r>
              <a:rPr lang="ru-RU" sz="1400" dirty="0" err="1">
                <a:solidFill>
                  <a:schemeClr val="bg1"/>
                </a:solidFill>
              </a:rPr>
              <a:t>отказани</a:t>
            </a:r>
            <a:r>
              <a:rPr lang="ru-RU" sz="1400" dirty="0">
                <a:solidFill>
                  <a:schemeClr val="bg1"/>
                </a:solidFill>
              </a:rPr>
              <a:t> от </a:t>
            </a:r>
            <a:r>
              <a:rPr lang="ru-RU" sz="1400" dirty="0" err="1">
                <a:solidFill>
                  <a:schemeClr val="bg1"/>
                </a:solidFill>
              </a:rPr>
              <a:t>потребителите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плащания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техните</a:t>
            </a:r>
            <a:r>
              <a:rPr lang="ru-RU" sz="1400" dirty="0">
                <a:solidFill>
                  <a:schemeClr val="bg1"/>
                </a:solidFill>
              </a:rPr>
              <a:t> статус, дата на </a:t>
            </a:r>
            <a:r>
              <a:rPr lang="ru-RU" sz="1400" dirty="0" err="1">
                <a:solidFill>
                  <a:schemeClr val="bg1"/>
                </a:solidFill>
              </a:rPr>
              <a:t>създаване</a:t>
            </a:r>
            <a:r>
              <a:rPr lang="ru-RU" sz="1400" dirty="0">
                <a:solidFill>
                  <a:schemeClr val="bg1"/>
                </a:solidFill>
              </a:rPr>
              <a:t> и </a:t>
            </a:r>
            <a:r>
              <a:rPr lang="ru-RU" sz="1400" dirty="0" err="1">
                <a:solidFill>
                  <a:schemeClr val="bg1"/>
                </a:solidFill>
              </a:rPr>
              <a:t>изпращане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съдържание</a:t>
            </a:r>
            <a:r>
              <a:rPr lang="ru-RU" sz="1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- </a:t>
            </a:r>
            <a:r>
              <a:rPr lang="ru-RU" sz="1400" b="1" dirty="0" err="1">
                <a:solidFill>
                  <a:schemeClr val="bg1"/>
                </a:solidFill>
              </a:rPr>
              <a:t>Образци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–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разглеждане</a:t>
            </a:r>
            <a:r>
              <a:rPr lang="ru-RU" sz="1400" dirty="0">
                <a:solidFill>
                  <a:schemeClr val="bg1"/>
                </a:solidFill>
              </a:rPr>
              <a:t>, управление и </a:t>
            </a:r>
            <a:r>
              <a:rPr lang="ru-RU" sz="1400" dirty="0" err="1">
                <a:solidFill>
                  <a:schemeClr val="bg1"/>
                </a:solidFill>
              </a:rPr>
              <a:t>използване</a:t>
            </a:r>
            <a:r>
              <a:rPr lang="ru-RU" sz="1400" dirty="0">
                <a:solidFill>
                  <a:schemeClr val="bg1"/>
                </a:solidFill>
              </a:rPr>
              <a:t> на вече </a:t>
            </a:r>
            <a:r>
              <a:rPr lang="ru-RU" sz="1400" dirty="0" err="1">
                <a:solidFill>
                  <a:schemeClr val="bg1"/>
                </a:solidFill>
              </a:rPr>
              <a:t>създадени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образци</a:t>
            </a:r>
            <a:r>
              <a:rPr lang="ru-RU" sz="1400" dirty="0">
                <a:solidFill>
                  <a:schemeClr val="bg1"/>
                </a:solidFill>
              </a:rPr>
              <a:t> и </a:t>
            </a:r>
            <a:r>
              <a:rPr lang="ru-RU" sz="1400" dirty="0" err="1">
                <a:solidFill>
                  <a:schemeClr val="bg1"/>
                </a:solidFill>
              </a:rPr>
              <a:t>добавяне</a:t>
            </a:r>
            <a:r>
              <a:rPr lang="ru-RU" sz="1400" dirty="0">
                <a:solidFill>
                  <a:schemeClr val="bg1"/>
                </a:solidFill>
              </a:rPr>
              <a:t> на нови </a:t>
            </a:r>
            <a:r>
              <a:rPr lang="ru-RU" sz="1400" dirty="0" err="1">
                <a:solidFill>
                  <a:schemeClr val="bg1"/>
                </a:solidFill>
              </a:rPr>
              <a:t>такива</a:t>
            </a:r>
            <a:r>
              <a:rPr lang="ru-RU" sz="1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- </a:t>
            </a:r>
            <a:r>
              <a:rPr lang="ru-RU" sz="1400" b="1" dirty="0">
                <a:solidFill>
                  <a:schemeClr val="bg1"/>
                </a:solidFill>
              </a:rPr>
              <a:t>Получатели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разглеждане</a:t>
            </a:r>
            <a:r>
              <a:rPr lang="ru-RU" sz="1400" dirty="0">
                <a:solidFill>
                  <a:schemeClr val="bg1"/>
                </a:solidFill>
              </a:rPr>
              <a:t> и управление на вече </a:t>
            </a:r>
            <a:r>
              <a:rPr lang="ru-RU" sz="1400" dirty="0" err="1">
                <a:solidFill>
                  <a:schemeClr val="bg1"/>
                </a:solidFill>
              </a:rPr>
              <a:t>създадени</a:t>
            </a:r>
            <a:r>
              <a:rPr lang="ru-RU" sz="1400" dirty="0">
                <a:solidFill>
                  <a:schemeClr val="bg1"/>
                </a:solidFill>
              </a:rPr>
              <a:t> получатели и </a:t>
            </a:r>
            <a:r>
              <a:rPr lang="ru-RU" sz="1400" dirty="0" err="1">
                <a:solidFill>
                  <a:schemeClr val="bg1"/>
                </a:solidFill>
              </a:rPr>
              <a:t>добавяне</a:t>
            </a:r>
            <a:r>
              <a:rPr lang="ru-RU" sz="1400" dirty="0">
                <a:solidFill>
                  <a:schemeClr val="bg1"/>
                </a:solidFill>
              </a:rPr>
              <a:t> на нови </a:t>
            </a:r>
            <a:r>
              <a:rPr lang="ru-RU" sz="1400" dirty="0" err="1">
                <a:solidFill>
                  <a:schemeClr val="bg1"/>
                </a:solidFill>
              </a:rPr>
              <a:t>такива</a:t>
            </a:r>
            <a:r>
              <a:rPr lang="ru-RU" sz="14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- </a:t>
            </a:r>
            <a:r>
              <a:rPr lang="ru-RU" sz="1400" b="1" dirty="0" err="1">
                <a:solidFill>
                  <a:schemeClr val="bg1"/>
                </a:solidFill>
              </a:rPr>
              <a:t>Периодични</a:t>
            </a:r>
            <a:r>
              <a:rPr lang="ru-RU" sz="1400" dirty="0">
                <a:solidFill>
                  <a:schemeClr val="bg1"/>
                </a:solidFill>
              </a:rPr>
              <a:t> –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разглеждане</a:t>
            </a:r>
            <a:r>
              <a:rPr lang="ru-RU" sz="1400" dirty="0">
                <a:solidFill>
                  <a:schemeClr val="bg1"/>
                </a:solidFill>
              </a:rPr>
              <a:t> и управление на вече </a:t>
            </a:r>
            <a:r>
              <a:rPr lang="ru-RU" sz="1400" dirty="0" err="1">
                <a:solidFill>
                  <a:schemeClr val="bg1"/>
                </a:solidFill>
              </a:rPr>
              <a:t>създадени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периодични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плащания</a:t>
            </a:r>
            <a:r>
              <a:rPr lang="ru-RU" sz="1400" dirty="0">
                <a:solidFill>
                  <a:schemeClr val="bg1"/>
                </a:solidFill>
              </a:rPr>
              <a:t> и </a:t>
            </a:r>
            <a:r>
              <a:rPr lang="ru-RU" sz="1400" dirty="0" err="1">
                <a:solidFill>
                  <a:schemeClr val="bg1"/>
                </a:solidFill>
              </a:rPr>
              <a:t>добавяне</a:t>
            </a:r>
            <a:r>
              <a:rPr lang="ru-RU" sz="1400" dirty="0">
                <a:solidFill>
                  <a:schemeClr val="bg1"/>
                </a:solidFill>
              </a:rPr>
              <a:t> на нови </a:t>
            </a:r>
            <a:r>
              <a:rPr lang="ru-RU" sz="1400" dirty="0" err="1">
                <a:solidFill>
                  <a:schemeClr val="bg1"/>
                </a:solidFill>
              </a:rPr>
              <a:t>такива</a:t>
            </a:r>
            <a:r>
              <a:rPr lang="ru-RU" sz="1400" dirty="0">
                <a:solidFill>
                  <a:schemeClr val="bg1"/>
                </a:solidFill>
              </a:rPr>
              <a:t>; 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-</a:t>
            </a:r>
            <a:r>
              <a:rPr lang="ru-RU" sz="1400" b="1" dirty="0" err="1">
                <a:solidFill>
                  <a:schemeClr val="bg1"/>
                </a:solidFill>
              </a:rPr>
              <a:t>Типове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b="1" dirty="0" err="1">
                <a:solidFill>
                  <a:schemeClr val="bg1"/>
                </a:solidFill>
              </a:rPr>
              <a:t>преводи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– </a:t>
            </a:r>
            <a:r>
              <a:rPr lang="ru-RU" sz="1400" dirty="0" err="1">
                <a:solidFill>
                  <a:schemeClr val="bg1"/>
                </a:solidFill>
              </a:rPr>
              <a:t>дава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нареждане</a:t>
            </a:r>
            <a:r>
              <a:rPr lang="ru-RU" sz="1400" dirty="0">
                <a:solidFill>
                  <a:schemeClr val="bg1"/>
                </a:solidFill>
              </a:rPr>
              <a:t> на нов </a:t>
            </a:r>
            <a:r>
              <a:rPr lang="ru-RU" sz="1400" dirty="0" err="1">
                <a:solidFill>
                  <a:schemeClr val="bg1"/>
                </a:solidFill>
              </a:rPr>
              <a:t>превод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като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директно</a:t>
            </a:r>
            <a:r>
              <a:rPr lang="ru-RU" sz="1400" dirty="0">
                <a:solidFill>
                  <a:schemeClr val="bg1"/>
                </a:solidFill>
              </a:rPr>
              <a:t> изберете типа </a:t>
            </a:r>
            <a:r>
              <a:rPr lang="ru-RU" sz="1400" dirty="0" err="1">
                <a:solidFill>
                  <a:schemeClr val="bg1"/>
                </a:solidFill>
              </a:rPr>
              <a:t>превод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който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искате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наредите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2.</a:t>
            </a:r>
            <a:r>
              <a:rPr lang="ru-RU" sz="1200" dirty="0"/>
              <a:t> </a:t>
            </a:r>
            <a:r>
              <a:rPr lang="ru-RU" sz="1400" b="1" dirty="0" err="1">
                <a:solidFill>
                  <a:schemeClr val="bg1"/>
                </a:solidFill>
              </a:rPr>
              <a:t>Панел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b="1" dirty="0" err="1">
                <a:solidFill>
                  <a:schemeClr val="bg1"/>
                </a:solidFill>
              </a:rPr>
              <a:t>със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b="1" dirty="0" err="1">
                <a:solidFill>
                  <a:schemeClr val="bg1"/>
                </a:solidFill>
              </a:rPr>
              <a:t>стъпки</a:t>
            </a:r>
            <a:r>
              <a:rPr lang="ru-RU" sz="1400" b="1" dirty="0">
                <a:solidFill>
                  <a:schemeClr val="bg1"/>
                </a:solidFill>
              </a:rPr>
              <a:t> при </a:t>
            </a:r>
            <a:r>
              <a:rPr lang="ru-RU" sz="1400" b="1" dirty="0" err="1">
                <a:solidFill>
                  <a:schemeClr val="bg1"/>
                </a:solidFill>
              </a:rPr>
              <a:t>извършване</a:t>
            </a:r>
            <a:r>
              <a:rPr lang="ru-RU" sz="1400" b="1" dirty="0">
                <a:solidFill>
                  <a:schemeClr val="bg1"/>
                </a:solidFill>
              </a:rPr>
              <a:t> на Нов </a:t>
            </a:r>
            <a:r>
              <a:rPr lang="ru-RU" sz="1400" b="1" dirty="0" err="1">
                <a:solidFill>
                  <a:schemeClr val="bg1"/>
                </a:solidFill>
              </a:rPr>
              <a:t>превод</a:t>
            </a:r>
            <a:r>
              <a:rPr lang="ru-RU" sz="1400" b="1" dirty="0">
                <a:solidFill>
                  <a:schemeClr val="bg1"/>
                </a:solidFill>
              </a:rPr>
              <a:t> – </a:t>
            </a:r>
            <a:r>
              <a:rPr lang="ru-RU" sz="1400" b="1" dirty="0" err="1">
                <a:solidFill>
                  <a:schemeClr val="bg1"/>
                </a:solidFill>
              </a:rPr>
              <a:t>показва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b="1" dirty="0" err="1">
                <a:solidFill>
                  <a:schemeClr val="bg1"/>
                </a:solidFill>
              </a:rPr>
              <a:t>стъпката</a:t>
            </a:r>
            <a:r>
              <a:rPr lang="ru-RU" sz="1400" b="1" dirty="0">
                <a:solidFill>
                  <a:schemeClr val="bg1"/>
                </a:solidFill>
              </a:rPr>
              <a:t>, на </a:t>
            </a:r>
            <a:r>
              <a:rPr lang="ru-RU" sz="1400" b="1" dirty="0" err="1">
                <a:solidFill>
                  <a:schemeClr val="bg1"/>
                </a:solidFill>
              </a:rPr>
              <a:t>която</a:t>
            </a:r>
            <a:r>
              <a:rPr lang="ru-RU" sz="1400" b="1" dirty="0">
                <a:solidFill>
                  <a:schemeClr val="bg1"/>
                </a:solidFill>
              </a:rPr>
              <a:t> се </a:t>
            </a:r>
            <a:r>
              <a:rPr lang="ru-RU" sz="1400" b="1" dirty="0" err="1">
                <a:solidFill>
                  <a:schemeClr val="bg1"/>
                </a:solidFill>
              </a:rPr>
              <a:t>намирате</a:t>
            </a:r>
            <a:r>
              <a:rPr lang="ru-RU" sz="1400" b="1" dirty="0">
                <a:solidFill>
                  <a:schemeClr val="bg1"/>
                </a:solidFill>
              </a:rPr>
              <a:t> в момента.</a:t>
            </a:r>
          </a:p>
          <a:p>
            <a:pPr>
              <a:buFontTx/>
              <a:buChar char="-"/>
            </a:pPr>
            <a:endParaRPr lang="bg-BG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1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CCFCFA98-3388-4805-87AB-157120B6C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0310D7A-3288-4235-ACC3-7CCE4147D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9" y="169682"/>
            <a:ext cx="11906053" cy="6561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1800" b="1" dirty="0">
                <a:solidFill>
                  <a:schemeClr val="bg1"/>
                </a:solidFill>
              </a:rPr>
              <a:t>Нов превод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При </a:t>
            </a:r>
            <a:r>
              <a:rPr lang="ru-RU" sz="1400" dirty="0" err="1">
                <a:solidFill>
                  <a:schemeClr val="bg1"/>
                </a:solidFill>
              </a:rPr>
              <a:t>избор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това</a:t>
            </a:r>
            <a:r>
              <a:rPr lang="ru-RU" sz="1400" dirty="0">
                <a:solidFill>
                  <a:schemeClr val="bg1"/>
                </a:solidFill>
              </a:rPr>
              <a:t> подменю на потребителя се </a:t>
            </a:r>
            <a:r>
              <a:rPr lang="ru-RU" sz="1400" dirty="0" err="1">
                <a:solidFill>
                  <a:schemeClr val="bg1"/>
                </a:solidFill>
              </a:rPr>
              <a:t>дава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възможност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направи</a:t>
            </a:r>
            <a:r>
              <a:rPr lang="ru-RU" sz="1400" dirty="0">
                <a:solidFill>
                  <a:schemeClr val="bg1"/>
                </a:solidFill>
              </a:rPr>
              <a:t> нов </a:t>
            </a:r>
            <a:r>
              <a:rPr lang="ru-RU" sz="1400" dirty="0" err="1">
                <a:solidFill>
                  <a:schemeClr val="bg1"/>
                </a:solidFill>
              </a:rPr>
              <a:t>превод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използвайки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помощта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т.нар</a:t>
            </a:r>
            <a:r>
              <a:rPr lang="ru-RU" sz="1400" dirty="0">
                <a:solidFill>
                  <a:schemeClr val="bg1"/>
                </a:solidFill>
              </a:rPr>
              <a:t>. „</a:t>
            </a:r>
            <a:r>
              <a:rPr lang="ru-RU" sz="1400" dirty="0" err="1">
                <a:solidFill>
                  <a:schemeClr val="bg1"/>
                </a:solidFill>
              </a:rPr>
              <a:t>съветник</a:t>
            </a:r>
            <a:r>
              <a:rPr lang="ru-RU" sz="1400" dirty="0">
                <a:solidFill>
                  <a:schemeClr val="bg1"/>
                </a:solidFill>
              </a:rPr>
              <a:t> за </a:t>
            </a:r>
            <a:r>
              <a:rPr lang="ru-RU" sz="1400" dirty="0" err="1">
                <a:solidFill>
                  <a:schemeClr val="bg1"/>
                </a:solidFill>
              </a:rPr>
              <a:t>преводи</a:t>
            </a:r>
            <a:r>
              <a:rPr lang="ru-RU" sz="1400" dirty="0">
                <a:solidFill>
                  <a:schemeClr val="bg1"/>
                </a:solidFill>
              </a:rPr>
              <a:t>“ – </a:t>
            </a:r>
            <a:r>
              <a:rPr lang="ru-RU" sz="1400" dirty="0" err="1">
                <a:solidFill>
                  <a:schemeClr val="bg1"/>
                </a:solidFill>
              </a:rPr>
              <a:t>процесът</a:t>
            </a:r>
            <a:r>
              <a:rPr lang="ru-RU" sz="1400" dirty="0">
                <a:solidFill>
                  <a:schemeClr val="bg1"/>
                </a:solidFill>
              </a:rPr>
              <a:t> е разделен на 4 </a:t>
            </a:r>
            <a:r>
              <a:rPr lang="ru-RU" sz="1400" dirty="0" err="1">
                <a:solidFill>
                  <a:schemeClr val="bg1"/>
                </a:solidFill>
              </a:rPr>
              <a:t>стъпки</a:t>
            </a:r>
            <a:r>
              <a:rPr lang="ru-RU" sz="1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b="1" dirty="0" err="1">
                <a:solidFill>
                  <a:schemeClr val="bg1"/>
                </a:solidFill>
              </a:rPr>
              <a:t>Стъпка</a:t>
            </a:r>
            <a:r>
              <a:rPr lang="ru-RU" sz="1400" b="1" dirty="0">
                <a:solidFill>
                  <a:schemeClr val="bg1"/>
                </a:solidFill>
              </a:rPr>
              <a:t> 1 – </a:t>
            </a:r>
            <a:r>
              <a:rPr lang="ru-RU" sz="1400" b="1" dirty="0" err="1">
                <a:solidFill>
                  <a:schemeClr val="bg1"/>
                </a:solidFill>
              </a:rPr>
              <a:t>Избор</a:t>
            </a:r>
            <a:r>
              <a:rPr lang="ru-RU" sz="1400" b="1" dirty="0">
                <a:solidFill>
                  <a:schemeClr val="bg1"/>
                </a:solidFill>
              </a:rPr>
              <a:t> на </a:t>
            </a:r>
            <a:r>
              <a:rPr lang="ru-RU" sz="1400" b="1" dirty="0" err="1">
                <a:solidFill>
                  <a:schemeClr val="bg1"/>
                </a:solidFill>
              </a:rPr>
              <a:t>наредител</a:t>
            </a:r>
            <a:r>
              <a:rPr lang="ru-RU" sz="1400" b="1" dirty="0">
                <a:solidFill>
                  <a:schemeClr val="bg1"/>
                </a:solidFill>
              </a:rPr>
              <a:t> и сума</a:t>
            </a:r>
            <a:r>
              <a:rPr lang="ru-RU" sz="1400" dirty="0">
                <a:solidFill>
                  <a:schemeClr val="bg1"/>
                </a:solidFill>
              </a:rPr>
              <a:t> – тук </a:t>
            </a:r>
            <a:r>
              <a:rPr lang="ru-RU" sz="1400" dirty="0" err="1">
                <a:solidFill>
                  <a:schemeClr val="bg1"/>
                </a:solidFill>
              </a:rPr>
              <a:t>следва</a:t>
            </a:r>
            <a:r>
              <a:rPr lang="ru-RU" sz="1400" dirty="0">
                <a:solidFill>
                  <a:schemeClr val="bg1"/>
                </a:solidFill>
              </a:rPr>
              <a:t> да </a:t>
            </a:r>
            <a:r>
              <a:rPr lang="ru-RU" sz="1400" dirty="0" err="1">
                <a:solidFill>
                  <a:schemeClr val="bg1"/>
                </a:solidFill>
              </a:rPr>
              <a:t>бъдат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попълнени</a:t>
            </a:r>
            <a:r>
              <a:rPr lang="ru-RU" sz="1400" dirty="0">
                <a:solidFill>
                  <a:schemeClr val="bg1"/>
                </a:solidFill>
              </a:rPr>
              <a:t> сметка, от </a:t>
            </a:r>
            <a:r>
              <a:rPr lang="ru-RU" sz="1400" dirty="0" err="1">
                <a:solidFill>
                  <a:schemeClr val="bg1"/>
                </a:solidFill>
              </a:rPr>
              <a:t>която</a:t>
            </a:r>
            <a:r>
              <a:rPr lang="ru-RU" sz="1400" dirty="0">
                <a:solidFill>
                  <a:schemeClr val="bg1"/>
                </a:solidFill>
              </a:rPr>
              <a:t> желаете да </a:t>
            </a:r>
            <a:r>
              <a:rPr lang="ru-RU" sz="1400" dirty="0" err="1">
                <a:solidFill>
                  <a:schemeClr val="bg1"/>
                </a:solidFill>
              </a:rPr>
              <a:t>наредите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превод</a:t>
            </a:r>
            <a:r>
              <a:rPr lang="ru-RU" sz="1400" dirty="0">
                <a:solidFill>
                  <a:schemeClr val="bg1"/>
                </a:solidFill>
              </a:rPr>
              <a:t>, сума и </a:t>
            </a:r>
            <a:r>
              <a:rPr lang="ru-RU" sz="1400" dirty="0" err="1">
                <a:solidFill>
                  <a:schemeClr val="bg1"/>
                </a:solidFill>
              </a:rPr>
              <a:t>валута</a:t>
            </a:r>
            <a:r>
              <a:rPr lang="ru-RU" sz="1400" dirty="0">
                <a:solidFill>
                  <a:schemeClr val="bg1"/>
                </a:solidFill>
              </a:rPr>
              <a:t> на </a:t>
            </a:r>
            <a:r>
              <a:rPr lang="ru-RU" sz="1400" dirty="0" err="1">
                <a:solidFill>
                  <a:schemeClr val="bg1"/>
                </a:solidFill>
              </a:rPr>
              <a:t>превода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1400" dirty="0">
                <a:solidFill>
                  <a:schemeClr val="bg1"/>
                </a:solidFill>
              </a:rPr>
              <a:t>При </a:t>
            </a:r>
            <a:r>
              <a:rPr lang="ru-RU" sz="1400" dirty="0" err="1">
                <a:solidFill>
                  <a:schemeClr val="bg1"/>
                </a:solidFill>
              </a:rPr>
              <a:t>избора</a:t>
            </a:r>
            <a:r>
              <a:rPr lang="ru-RU" sz="1400" dirty="0">
                <a:solidFill>
                  <a:schemeClr val="bg1"/>
                </a:solidFill>
              </a:rPr>
              <a:t> на подменю </a:t>
            </a:r>
            <a:r>
              <a:rPr lang="ru-RU" sz="1400" b="1" dirty="0">
                <a:solidFill>
                  <a:schemeClr val="bg1"/>
                </a:solidFill>
              </a:rPr>
              <a:t>Нов </a:t>
            </a:r>
            <a:r>
              <a:rPr lang="ru-RU" sz="1400" b="1" dirty="0" err="1">
                <a:solidFill>
                  <a:schemeClr val="bg1"/>
                </a:solidFill>
              </a:rPr>
              <a:t>превод</a:t>
            </a:r>
            <a:r>
              <a:rPr lang="ru-RU" sz="1400" b="1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се </a:t>
            </a:r>
            <a:r>
              <a:rPr lang="ru-RU" sz="1400" dirty="0" err="1">
                <a:solidFill>
                  <a:schemeClr val="bg1"/>
                </a:solidFill>
              </a:rPr>
              <a:t>визуализира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следният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екран</a:t>
            </a:r>
            <a:r>
              <a:rPr lang="ru-RU" sz="1400" dirty="0">
                <a:solidFill>
                  <a:schemeClr val="bg1"/>
                </a:solidFill>
              </a:rPr>
              <a:t>, </a:t>
            </a:r>
            <a:r>
              <a:rPr lang="ru-RU" sz="1400" dirty="0" err="1">
                <a:solidFill>
                  <a:schemeClr val="bg1"/>
                </a:solidFill>
              </a:rPr>
              <a:t>където</a:t>
            </a:r>
            <a:r>
              <a:rPr lang="ru-RU" sz="1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1600" dirty="0">
              <a:solidFill>
                <a:schemeClr val="bg1"/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97D64B4-981C-44F2-B194-A7DAA50E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1" y="2073897"/>
            <a:ext cx="10407192" cy="446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>
            <a:extLst>
              <a:ext uri="{FF2B5EF4-FFF2-40B4-BE49-F238E27FC236}">
                <a16:creationId xmlns:a16="http://schemas.microsoft.com/office/drawing/2014/main" id="{2F6D9791-7B97-41FA-9B47-82655306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8" y="179388"/>
            <a:ext cx="11707812" cy="6494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1.Панел с 4-те </a:t>
            </a:r>
            <a:r>
              <a:rPr lang="ru-RU" sz="1600" dirty="0" err="1">
                <a:solidFill>
                  <a:schemeClr val="bg1"/>
                </a:solidFill>
              </a:rPr>
              <a:t>стъпки</a:t>
            </a:r>
            <a:r>
              <a:rPr lang="ru-RU" sz="1600" dirty="0">
                <a:solidFill>
                  <a:schemeClr val="bg1"/>
                </a:solidFill>
              </a:rPr>
              <a:t> при </a:t>
            </a:r>
            <a:r>
              <a:rPr lang="ru-RU" sz="1600" dirty="0" err="1">
                <a:solidFill>
                  <a:schemeClr val="bg1"/>
                </a:solidFill>
              </a:rPr>
              <a:t>извършване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превод</a:t>
            </a:r>
            <a:r>
              <a:rPr lang="ru-RU" sz="1600" dirty="0">
                <a:solidFill>
                  <a:schemeClr val="bg1"/>
                </a:solidFill>
              </a:rPr>
              <a:t> – в </a:t>
            </a:r>
            <a:r>
              <a:rPr lang="ru-RU" sz="1600" dirty="0" err="1">
                <a:solidFill>
                  <a:schemeClr val="bg1"/>
                </a:solidFill>
              </a:rPr>
              <a:t>жълто</a:t>
            </a:r>
            <a:r>
              <a:rPr lang="ru-RU" sz="1600" dirty="0">
                <a:solidFill>
                  <a:schemeClr val="bg1"/>
                </a:solidFill>
              </a:rPr>
              <a:t> е </a:t>
            </a:r>
            <a:r>
              <a:rPr lang="ru-RU" sz="1600" dirty="0" err="1">
                <a:solidFill>
                  <a:schemeClr val="bg1"/>
                </a:solidFill>
              </a:rPr>
              <a:t>маркирана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стъпката</a:t>
            </a:r>
            <a:r>
              <a:rPr lang="ru-RU" sz="1600" dirty="0">
                <a:solidFill>
                  <a:schemeClr val="bg1"/>
                </a:solidFill>
              </a:rPr>
              <a:t>, на </a:t>
            </a:r>
            <a:r>
              <a:rPr lang="ru-RU" sz="1600" dirty="0" err="1">
                <a:solidFill>
                  <a:schemeClr val="bg1"/>
                </a:solidFill>
              </a:rPr>
              <a:t>която</a:t>
            </a:r>
            <a:r>
              <a:rPr lang="ru-RU" sz="1600" dirty="0">
                <a:solidFill>
                  <a:schemeClr val="bg1"/>
                </a:solidFill>
              </a:rPr>
              <a:t> се </a:t>
            </a:r>
            <a:r>
              <a:rPr lang="ru-RU" sz="1600" dirty="0" err="1">
                <a:solidFill>
                  <a:schemeClr val="bg1"/>
                </a:solidFill>
              </a:rPr>
              <a:t>намирате</a:t>
            </a:r>
            <a:r>
              <a:rPr lang="ru-RU" sz="1600" dirty="0">
                <a:solidFill>
                  <a:schemeClr val="bg1"/>
                </a:solidFill>
              </a:rPr>
              <a:t> в момента.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 2. </a:t>
            </a:r>
            <a:r>
              <a:rPr lang="ru-RU" sz="1600" dirty="0" err="1">
                <a:solidFill>
                  <a:schemeClr val="bg1"/>
                </a:solidFill>
              </a:rPr>
              <a:t>Панел</a:t>
            </a:r>
            <a:r>
              <a:rPr lang="ru-RU" sz="1600" dirty="0">
                <a:solidFill>
                  <a:schemeClr val="bg1"/>
                </a:solidFill>
              </a:rPr>
              <a:t> с информация за </a:t>
            </a:r>
            <a:r>
              <a:rPr lang="ru-RU" sz="1600" dirty="0" err="1">
                <a:solidFill>
                  <a:schemeClr val="bg1"/>
                </a:solidFill>
              </a:rPr>
              <a:t>наредител</a:t>
            </a:r>
            <a:r>
              <a:rPr lang="ru-RU" sz="1600" dirty="0">
                <a:solidFill>
                  <a:schemeClr val="bg1"/>
                </a:solidFill>
              </a:rPr>
              <a:t>, сума и </a:t>
            </a:r>
            <a:r>
              <a:rPr lang="ru-RU" sz="1600" dirty="0" err="1">
                <a:solidFill>
                  <a:schemeClr val="bg1"/>
                </a:solidFill>
              </a:rPr>
              <a:t>валута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превода</a:t>
            </a:r>
            <a:r>
              <a:rPr lang="ru-RU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 3. </a:t>
            </a:r>
            <a:r>
              <a:rPr lang="ru-RU" sz="1600" dirty="0" err="1">
                <a:solidFill>
                  <a:schemeClr val="bg1"/>
                </a:solidFill>
              </a:rPr>
              <a:t>Наредител</a:t>
            </a:r>
            <a:r>
              <a:rPr lang="ru-RU" sz="1600" dirty="0">
                <a:solidFill>
                  <a:schemeClr val="bg1"/>
                </a:solidFill>
              </a:rPr>
              <a:t> - </a:t>
            </a:r>
            <a:r>
              <a:rPr lang="ru-RU" sz="1600" b="1" dirty="0">
                <a:solidFill>
                  <a:schemeClr val="bg1"/>
                </a:solidFill>
              </a:rPr>
              <a:t>Изберете от </a:t>
            </a:r>
            <a:r>
              <a:rPr lang="ru-RU" sz="1600" b="1" dirty="0" err="1">
                <a:solidFill>
                  <a:schemeClr val="bg1"/>
                </a:solidFill>
              </a:rPr>
              <a:t>списъка</a:t>
            </a:r>
            <a:r>
              <a:rPr lang="ru-RU" sz="1600" b="1" dirty="0">
                <a:solidFill>
                  <a:schemeClr val="bg1"/>
                </a:solidFill>
              </a:rPr>
              <a:t> с Ваши сметки </a:t>
            </a:r>
            <a:r>
              <a:rPr lang="ru-RU" sz="1600" dirty="0">
                <a:solidFill>
                  <a:schemeClr val="bg1"/>
                </a:solidFill>
              </a:rPr>
              <a:t>– </a:t>
            </a:r>
            <a:r>
              <a:rPr lang="ru-RU" sz="1600" dirty="0" err="1">
                <a:solidFill>
                  <a:schemeClr val="bg1"/>
                </a:solidFill>
              </a:rPr>
              <a:t>визуализират</a:t>
            </a:r>
            <a:r>
              <a:rPr lang="ru-RU" sz="1600" dirty="0">
                <a:solidFill>
                  <a:schemeClr val="bg1"/>
                </a:solidFill>
              </a:rPr>
              <a:t> се </a:t>
            </a:r>
            <a:r>
              <a:rPr lang="ru-RU" sz="1600" dirty="0" err="1">
                <a:solidFill>
                  <a:schemeClr val="bg1"/>
                </a:solidFill>
              </a:rPr>
              <a:t>всички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добавени</a:t>
            </a:r>
            <a:r>
              <a:rPr lang="ru-RU" sz="1600" dirty="0">
                <a:solidFill>
                  <a:schemeClr val="bg1"/>
                </a:solidFill>
              </a:rPr>
              <a:t> в </a:t>
            </a:r>
            <a:r>
              <a:rPr lang="ru-RU" sz="1600" dirty="0" err="1">
                <a:solidFill>
                  <a:schemeClr val="bg1"/>
                </a:solidFill>
              </a:rPr>
              <a:t>системата</a:t>
            </a:r>
            <a:r>
              <a:rPr lang="ru-RU" sz="1600" dirty="0">
                <a:solidFill>
                  <a:schemeClr val="bg1"/>
                </a:solidFill>
              </a:rPr>
              <a:t> за интернет </a:t>
            </a:r>
            <a:r>
              <a:rPr lang="ru-RU" sz="1600" dirty="0" err="1">
                <a:solidFill>
                  <a:schemeClr val="bg1"/>
                </a:solidFill>
              </a:rPr>
              <a:t>банкиране</a:t>
            </a:r>
            <a:r>
              <a:rPr lang="ru-RU" sz="1600" dirty="0">
                <a:solidFill>
                  <a:schemeClr val="bg1"/>
                </a:solidFill>
              </a:rPr>
              <a:t> сметки, </a:t>
            </a:r>
            <a:r>
              <a:rPr lang="ru-RU" sz="1600" dirty="0" err="1">
                <a:solidFill>
                  <a:schemeClr val="bg1"/>
                </a:solidFill>
              </a:rPr>
              <a:t>със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средствата</a:t>
            </a:r>
            <a:r>
              <a:rPr lang="ru-RU" sz="1600" dirty="0">
                <a:solidFill>
                  <a:schemeClr val="bg1"/>
                </a:solidFill>
              </a:rPr>
              <a:t> по </a:t>
            </a:r>
            <a:r>
              <a:rPr lang="ru-RU" sz="1600" dirty="0" err="1">
                <a:solidFill>
                  <a:schemeClr val="bg1"/>
                </a:solidFill>
              </a:rPr>
              <a:t>които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Вие</a:t>
            </a:r>
            <a:r>
              <a:rPr lang="ru-RU" sz="1600" dirty="0">
                <a:solidFill>
                  <a:schemeClr val="bg1"/>
                </a:solidFill>
              </a:rPr>
              <a:t> (</a:t>
            </a:r>
            <a:r>
              <a:rPr lang="ru-RU" sz="1600" dirty="0" err="1">
                <a:solidFill>
                  <a:schemeClr val="bg1"/>
                </a:solidFill>
              </a:rPr>
              <a:t>потребителят</a:t>
            </a:r>
            <a:r>
              <a:rPr lang="ru-RU" sz="1600" dirty="0">
                <a:solidFill>
                  <a:schemeClr val="bg1"/>
                </a:solidFill>
              </a:rPr>
              <a:t>, за </a:t>
            </a:r>
            <a:r>
              <a:rPr lang="ru-RU" sz="1600" dirty="0" err="1">
                <a:solidFill>
                  <a:schemeClr val="bg1"/>
                </a:solidFill>
              </a:rPr>
              <a:t>който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сте</a:t>
            </a:r>
            <a:r>
              <a:rPr lang="ru-RU" sz="1600" dirty="0">
                <a:solidFill>
                  <a:schemeClr val="bg1"/>
                </a:solidFill>
              </a:rPr>
              <a:t> влезли с </a:t>
            </a:r>
            <a:r>
              <a:rPr lang="ru-RU" sz="1600" dirty="0" err="1">
                <a:solidFill>
                  <a:schemeClr val="bg1"/>
                </a:solidFill>
              </a:rPr>
              <a:t>Потребителско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име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ru-RU" sz="1600" dirty="0" err="1">
                <a:solidFill>
                  <a:schemeClr val="bg1"/>
                </a:solidFill>
              </a:rPr>
              <a:t>Парола</a:t>
            </a:r>
            <a:r>
              <a:rPr lang="ru-RU" sz="1600" dirty="0">
                <a:solidFill>
                  <a:schemeClr val="bg1"/>
                </a:solidFill>
              </a:rPr>
              <a:t>) </a:t>
            </a:r>
            <a:r>
              <a:rPr lang="ru-RU" sz="1600" dirty="0" err="1">
                <a:solidFill>
                  <a:schemeClr val="bg1"/>
                </a:solidFill>
              </a:rPr>
              <a:t>имате</a:t>
            </a:r>
            <a:r>
              <a:rPr lang="ru-RU" sz="1600" dirty="0">
                <a:solidFill>
                  <a:schemeClr val="bg1"/>
                </a:solidFill>
              </a:rPr>
              <a:t> права да се </a:t>
            </a:r>
            <a:r>
              <a:rPr lang="ru-RU" sz="1600" dirty="0" err="1">
                <a:solidFill>
                  <a:schemeClr val="bg1"/>
                </a:solidFill>
              </a:rPr>
              <a:t>разпореждате</a:t>
            </a:r>
            <a:r>
              <a:rPr lang="ru-RU" sz="1600" dirty="0">
                <a:solidFill>
                  <a:schemeClr val="bg1"/>
                </a:solidFill>
              </a:rPr>
              <a:t>. </a:t>
            </a:r>
            <a:r>
              <a:rPr lang="ru-RU" sz="1600" dirty="0" err="1">
                <a:solidFill>
                  <a:schemeClr val="bg1"/>
                </a:solidFill>
              </a:rPr>
              <a:t>Следва</a:t>
            </a:r>
            <a:r>
              <a:rPr lang="ru-RU" sz="1600" dirty="0">
                <a:solidFill>
                  <a:schemeClr val="bg1"/>
                </a:solidFill>
              </a:rPr>
              <a:t> да изберете </a:t>
            </a:r>
            <a:r>
              <a:rPr lang="ru-RU" sz="1600" dirty="0" err="1">
                <a:solidFill>
                  <a:schemeClr val="bg1"/>
                </a:solidFill>
              </a:rPr>
              <a:t>сметката</a:t>
            </a:r>
            <a:r>
              <a:rPr lang="ru-RU" sz="1600" dirty="0">
                <a:solidFill>
                  <a:schemeClr val="bg1"/>
                </a:solidFill>
              </a:rPr>
              <a:t>, от </a:t>
            </a:r>
            <a:r>
              <a:rPr lang="ru-RU" sz="1600" dirty="0" err="1">
                <a:solidFill>
                  <a:schemeClr val="bg1"/>
                </a:solidFill>
              </a:rPr>
              <a:t>която</a:t>
            </a:r>
            <a:r>
              <a:rPr lang="ru-RU" sz="1600" dirty="0">
                <a:solidFill>
                  <a:schemeClr val="bg1"/>
                </a:solidFill>
              </a:rPr>
              <a:t> желаете да </a:t>
            </a:r>
            <a:r>
              <a:rPr lang="ru-RU" sz="1600" dirty="0" err="1">
                <a:solidFill>
                  <a:schemeClr val="bg1"/>
                </a:solidFill>
              </a:rPr>
              <a:t>наредите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превод</a:t>
            </a:r>
            <a:r>
              <a:rPr lang="ru-RU" sz="16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4. Сума – </a:t>
            </a:r>
            <a:r>
              <a:rPr lang="ru-RU" sz="1600" dirty="0" err="1">
                <a:solidFill>
                  <a:schemeClr val="bg1"/>
                </a:solidFill>
              </a:rPr>
              <a:t>посочете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сумата</a:t>
            </a:r>
            <a:r>
              <a:rPr lang="ru-RU" sz="1600" dirty="0">
                <a:solidFill>
                  <a:schemeClr val="bg1"/>
                </a:solidFill>
              </a:rPr>
              <a:t> (</a:t>
            </a:r>
            <a:r>
              <a:rPr lang="ru-RU" sz="1600" dirty="0" err="1">
                <a:solidFill>
                  <a:schemeClr val="bg1"/>
                </a:solidFill>
              </a:rPr>
              <a:t>стойността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превода</a:t>
            </a:r>
            <a:r>
              <a:rPr lang="ru-RU" sz="1600" dirty="0">
                <a:solidFill>
                  <a:schemeClr val="bg1"/>
                </a:solidFill>
              </a:rPr>
              <a:t>), </a:t>
            </a:r>
            <a:r>
              <a:rPr lang="ru-RU" sz="1600" dirty="0" err="1">
                <a:solidFill>
                  <a:schemeClr val="bg1"/>
                </a:solidFill>
              </a:rPr>
              <a:t>която</a:t>
            </a:r>
            <a:r>
              <a:rPr lang="ru-RU" sz="1600" dirty="0">
                <a:solidFill>
                  <a:schemeClr val="bg1"/>
                </a:solidFill>
              </a:rPr>
              <a:t> желаете да </a:t>
            </a:r>
            <a:r>
              <a:rPr lang="ru-RU" sz="1600" dirty="0" err="1">
                <a:solidFill>
                  <a:schemeClr val="bg1"/>
                </a:solidFill>
              </a:rPr>
              <a:t>наредите</a:t>
            </a:r>
            <a:r>
              <a:rPr lang="ru-RU" sz="1600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5. </a:t>
            </a:r>
            <a:r>
              <a:rPr lang="ru-RU" sz="1600" dirty="0" err="1">
                <a:solidFill>
                  <a:schemeClr val="bg1"/>
                </a:solidFill>
              </a:rPr>
              <a:t>Валута</a:t>
            </a:r>
            <a:r>
              <a:rPr lang="ru-RU" sz="1600" dirty="0">
                <a:solidFill>
                  <a:schemeClr val="bg1"/>
                </a:solidFill>
              </a:rPr>
              <a:t> – изберете </a:t>
            </a:r>
            <a:r>
              <a:rPr lang="ru-RU" sz="1600" dirty="0" err="1">
                <a:solidFill>
                  <a:schemeClr val="bg1"/>
                </a:solidFill>
              </a:rPr>
              <a:t>валутата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превода</a:t>
            </a:r>
            <a:r>
              <a:rPr lang="ru-RU" sz="1600" dirty="0">
                <a:solidFill>
                  <a:schemeClr val="bg1"/>
                </a:solidFill>
              </a:rPr>
              <a:t> (можете да </a:t>
            </a:r>
            <a:r>
              <a:rPr lang="ru-RU" sz="1600" dirty="0" err="1">
                <a:solidFill>
                  <a:schemeClr val="bg1"/>
                </a:solidFill>
              </a:rPr>
              <a:t>избирате</a:t>
            </a:r>
            <a:r>
              <a:rPr lang="ru-RU" sz="1600" dirty="0">
                <a:solidFill>
                  <a:schemeClr val="bg1"/>
                </a:solidFill>
              </a:rPr>
              <a:t> между </a:t>
            </a:r>
            <a:r>
              <a:rPr lang="ru-RU" sz="1600" dirty="0" err="1">
                <a:solidFill>
                  <a:schemeClr val="bg1"/>
                </a:solidFill>
              </a:rPr>
              <a:t>следните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валути</a:t>
            </a:r>
            <a:r>
              <a:rPr lang="ru-RU" sz="1600" dirty="0">
                <a:solidFill>
                  <a:schemeClr val="bg1"/>
                </a:solidFill>
              </a:rPr>
              <a:t> BGN, EUR, USD, GBP, CHF).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6. Бутон „</a:t>
            </a:r>
            <a:r>
              <a:rPr lang="ru-RU" sz="1600" b="1" dirty="0" err="1">
                <a:solidFill>
                  <a:schemeClr val="bg1"/>
                </a:solidFill>
              </a:rPr>
              <a:t>Зареди</a:t>
            </a:r>
            <a:r>
              <a:rPr lang="ru-RU" sz="1600" b="1" dirty="0">
                <a:solidFill>
                  <a:schemeClr val="bg1"/>
                </a:solidFill>
              </a:rPr>
              <a:t> образец</a:t>
            </a:r>
            <a:r>
              <a:rPr lang="ru-RU" sz="1600" dirty="0">
                <a:solidFill>
                  <a:schemeClr val="bg1"/>
                </a:solidFill>
              </a:rPr>
              <a:t>“ – при </a:t>
            </a:r>
            <a:r>
              <a:rPr lang="ru-RU" sz="1600" dirty="0" err="1">
                <a:solidFill>
                  <a:schemeClr val="bg1"/>
                </a:solidFill>
              </a:rPr>
              <a:t>натискане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този</a:t>
            </a:r>
            <a:r>
              <a:rPr lang="ru-RU" sz="1600" dirty="0">
                <a:solidFill>
                  <a:schemeClr val="bg1"/>
                </a:solidFill>
              </a:rPr>
              <a:t> бутон се </a:t>
            </a:r>
            <a:r>
              <a:rPr lang="ru-RU" sz="1600" dirty="0" err="1">
                <a:solidFill>
                  <a:schemeClr val="bg1"/>
                </a:solidFill>
              </a:rPr>
              <a:t>визуализират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всички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запазени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образци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преводи</a:t>
            </a:r>
            <a:r>
              <a:rPr lang="ru-RU" sz="1600" dirty="0">
                <a:solidFill>
                  <a:schemeClr val="bg1"/>
                </a:solidFill>
              </a:rPr>
              <a:t>. В случай, че желаете, можете да изберете даден образец, от </a:t>
            </a:r>
            <a:r>
              <a:rPr lang="ru-RU" sz="1600" dirty="0" err="1">
                <a:solidFill>
                  <a:schemeClr val="bg1"/>
                </a:solidFill>
              </a:rPr>
              <a:t>който</a:t>
            </a:r>
            <a:r>
              <a:rPr lang="ru-RU" sz="1600" dirty="0">
                <a:solidFill>
                  <a:schemeClr val="bg1"/>
                </a:solidFill>
              </a:rPr>
              <a:t> автоматично </a:t>
            </a:r>
            <a:r>
              <a:rPr lang="ru-RU" sz="1600" dirty="0" err="1">
                <a:solidFill>
                  <a:schemeClr val="bg1"/>
                </a:solidFill>
              </a:rPr>
              <a:t>ще</a:t>
            </a:r>
            <a:r>
              <a:rPr lang="ru-RU" sz="1600" dirty="0">
                <a:solidFill>
                  <a:schemeClr val="bg1"/>
                </a:solidFill>
              </a:rPr>
              <a:t> се </a:t>
            </a:r>
            <a:r>
              <a:rPr lang="ru-RU" sz="1600" dirty="0" err="1">
                <a:solidFill>
                  <a:schemeClr val="bg1"/>
                </a:solidFill>
              </a:rPr>
              <a:t>зареди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информацията</a:t>
            </a:r>
            <a:r>
              <a:rPr lang="ru-RU" sz="1600" dirty="0">
                <a:solidFill>
                  <a:schemeClr val="bg1"/>
                </a:solidFill>
              </a:rPr>
              <a:t> за </a:t>
            </a:r>
            <a:r>
              <a:rPr lang="ru-RU" sz="1600" dirty="0" err="1">
                <a:solidFill>
                  <a:schemeClr val="bg1"/>
                </a:solidFill>
              </a:rPr>
              <a:t>превода</a:t>
            </a:r>
            <a:r>
              <a:rPr lang="ru-RU" sz="1600" dirty="0">
                <a:solidFill>
                  <a:schemeClr val="bg1"/>
                </a:solidFill>
              </a:rPr>
              <a:t>. С цел </a:t>
            </a:r>
            <a:r>
              <a:rPr lang="ru-RU" sz="1600" dirty="0" err="1">
                <a:solidFill>
                  <a:schemeClr val="bg1"/>
                </a:solidFill>
              </a:rPr>
              <a:t>сигурност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ru-RU" sz="1600" dirty="0" err="1">
                <a:solidFill>
                  <a:schemeClr val="bg1"/>
                </a:solidFill>
              </a:rPr>
              <a:t>намаляване</a:t>
            </a:r>
            <a:r>
              <a:rPr lang="ru-RU" sz="1600" dirty="0">
                <a:solidFill>
                  <a:schemeClr val="bg1"/>
                </a:solidFill>
              </a:rPr>
              <a:t> риска от </a:t>
            </a:r>
            <a:r>
              <a:rPr lang="ru-RU" sz="1600" dirty="0" err="1">
                <a:solidFill>
                  <a:schemeClr val="bg1"/>
                </a:solidFill>
              </a:rPr>
              <a:t>нежелани</a:t>
            </a:r>
            <a:r>
              <a:rPr lang="ru-RU" sz="1600" dirty="0">
                <a:solidFill>
                  <a:schemeClr val="bg1"/>
                </a:solidFill>
              </a:rPr>
              <a:t> грешки в </a:t>
            </a:r>
            <a:r>
              <a:rPr lang="ru-RU" sz="1600" dirty="0" err="1">
                <a:solidFill>
                  <a:schemeClr val="bg1"/>
                </a:solidFill>
              </a:rPr>
              <a:t>данни</a:t>
            </a:r>
            <a:r>
              <a:rPr lang="ru-RU" sz="1600" dirty="0">
                <a:solidFill>
                  <a:schemeClr val="bg1"/>
                </a:solidFill>
              </a:rPr>
              <a:t> на получателя на </a:t>
            </a:r>
            <a:r>
              <a:rPr lang="ru-RU" sz="1600" dirty="0" err="1">
                <a:solidFill>
                  <a:schemeClr val="bg1"/>
                </a:solidFill>
              </a:rPr>
              <a:t>превода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системата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показва</a:t>
            </a:r>
            <a:r>
              <a:rPr lang="ru-RU" sz="1600" dirty="0">
                <a:solidFill>
                  <a:schemeClr val="bg1"/>
                </a:solidFill>
              </a:rPr>
              <a:t> кои от </a:t>
            </a:r>
            <a:r>
              <a:rPr lang="ru-RU" sz="1600" dirty="0" err="1">
                <a:solidFill>
                  <a:schemeClr val="bg1"/>
                </a:solidFill>
              </a:rPr>
              <a:t>запазените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образци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са</a:t>
            </a:r>
            <a:r>
              <a:rPr lang="ru-RU" sz="1600" dirty="0">
                <a:solidFill>
                  <a:schemeClr val="bg1"/>
                </a:solidFill>
              </a:rPr>
              <a:t> били </a:t>
            </a:r>
            <a:r>
              <a:rPr lang="ru-RU" sz="1600" dirty="0" err="1">
                <a:solidFill>
                  <a:schemeClr val="bg1"/>
                </a:solidFill>
              </a:rPr>
              <a:t>променяни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през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последните</a:t>
            </a:r>
            <a:r>
              <a:rPr lang="ru-RU" sz="1600" dirty="0">
                <a:solidFill>
                  <a:schemeClr val="bg1"/>
                </a:solidFill>
              </a:rPr>
              <a:t> 90 дни и Ви </a:t>
            </a:r>
            <a:r>
              <a:rPr lang="ru-RU" sz="1600" dirty="0" err="1">
                <a:solidFill>
                  <a:schemeClr val="bg1"/>
                </a:solidFill>
              </a:rPr>
              <a:t>приканва</a:t>
            </a:r>
            <a:r>
              <a:rPr lang="ru-RU" sz="1600" dirty="0">
                <a:solidFill>
                  <a:schemeClr val="bg1"/>
                </a:solidFill>
              </a:rPr>
              <a:t> да проверите </a:t>
            </a:r>
            <a:r>
              <a:rPr lang="ru-RU" sz="1600" dirty="0" err="1">
                <a:solidFill>
                  <a:schemeClr val="bg1"/>
                </a:solidFill>
              </a:rPr>
              <a:t>сметката</a:t>
            </a:r>
            <a:r>
              <a:rPr lang="ru-RU" sz="1600" dirty="0">
                <a:solidFill>
                  <a:schemeClr val="bg1"/>
                </a:solidFill>
              </a:rPr>
              <a:t> на получателя.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7. Бутон „</a:t>
            </a:r>
            <a:r>
              <a:rPr lang="ru-RU" sz="1600" b="1" dirty="0" err="1">
                <a:solidFill>
                  <a:schemeClr val="bg1"/>
                </a:solidFill>
              </a:rPr>
              <a:t>Напред</a:t>
            </a:r>
            <a:r>
              <a:rPr lang="ru-RU" sz="1600" dirty="0">
                <a:solidFill>
                  <a:schemeClr val="bg1"/>
                </a:solidFill>
              </a:rPr>
              <a:t>“ – след </a:t>
            </a:r>
            <a:r>
              <a:rPr lang="ru-RU" sz="1600" dirty="0" err="1">
                <a:solidFill>
                  <a:schemeClr val="bg1"/>
                </a:solidFill>
              </a:rPr>
              <a:t>попълване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всички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необходими</a:t>
            </a:r>
            <a:r>
              <a:rPr lang="ru-RU" sz="1600" dirty="0">
                <a:solidFill>
                  <a:schemeClr val="bg1"/>
                </a:solidFill>
              </a:rPr>
              <a:t> в </a:t>
            </a:r>
            <a:r>
              <a:rPr lang="ru-RU" sz="1600" dirty="0" err="1">
                <a:solidFill>
                  <a:schemeClr val="bg1"/>
                </a:solidFill>
              </a:rPr>
              <a:t>стъпка</a:t>
            </a:r>
            <a:r>
              <a:rPr lang="ru-RU" sz="1600" dirty="0">
                <a:solidFill>
                  <a:schemeClr val="bg1"/>
                </a:solidFill>
              </a:rPr>
              <a:t> 1 </a:t>
            </a:r>
            <a:r>
              <a:rPr lang="ru-RU" sz="1600" dirty="0" err="1">
                <a:solidFill>
                  <a:schemeClr val="bg1"/>
                </a:solidFill>
              </a:rPr>
              <a:t>данни</a:t>
            </a:r>
            <a:r>
              <a:rPr lang="ru-RU" sz="1600" dirty="0">
                <a:solidFill>
                  <a:schemeClr val="bg1"/>
                </a:solidFill>
              </a:rPr>
              <a:t>, можете да </a:t>
            </a:r>
            <a:r>
              <a:rPr lang="ru-RU" sz="1600" dirty="0" err="1">
                <a:solidFill>
                  <a:schemeClr val="bg1"/>
                </a:solidFill>
              </a:rPr>
              <a:t>продължите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процеса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към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стъпка</a:t>
            </a:r>
            <a:r>
              <a:rPr lang="ru-RU" sz="1600" dirty="0">
                <a:solidFill>
                  <a:schemeClr val="bg1"/>
                </a:solidFill>
              </a:rPr>
              <a:t> 2, </a:t>
            </a:r>
            <a:r>
              <a:rPr lang="ru-RU" sz="1600" dirty="0" err="1">
                <a:solidFill>
                  <a:schemeClr val="bg1"/>
                </a:solidFill>
              </a:rPr>
              <a:t>използвайки</a:t>
            </a:r>
            <a:r>
              <a:rPr lang="ru-RU" sz="1600" dirty="0">
                <a:solidFill>
                  <a:schemeClr val="bg1"/>
                </a:solidFill>
              </a:rPr>
              <a:t> бутон „</a:t>
            </a:r>
            <a:r>
              <a:rPr lang="ru-RU" sz="1600" dirty="0" err="1">
                <a:solidFill>
                  <a:schemeClr val="bg1"/>
                </a:solidFill>
              </a:rPr>
              <a:t>Напред</a:t>
            </a:r>
            <a:r>
              <a:rPr lang="ru-RU" sz="1600" dirty="0">
                <a:solidFill>
                  <a:schemeClr val="bg1"/>
                </a:solidFill>
              </a:rPr>
              <a:t>“. </a:t>
            </a:r>
            <a:r>
              <a:rPr lang="ru-RU" sz="1600" dirty="0" err="1">
                <a:solidFill>
                  <a:schemeClr val="bg1"/>
                </a:solidFill>
              </a:rPr>
              <a:t>Ако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има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непопълнено</a:t>
            </a:r>
            <a:r>
              <a:rPr lang="ru-RU" sz="1600" dirty="0">
                <a:solidFill>
                  <a:schemeClr val="bg1"/>
                </a:solidFill>
              </a:rPr>
              <a:t> поле, то </a:t>
            </a:r>
            <a:r>
              <a:rPr lang="ru-RU" sz="1600" dirty="0" err="1">
                <a:solidFill>
                  <a:schemeClr val="bg1"/>
                </a:solidFill>
              </a:rPr>
              <a:t>системата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ще</a:t>
            </a:r>
            <a:r>
              <a:rPr lang="ru-RU" sz="1600" dirty="0">
                <a:solidFill>
                  <a:schemeClr val="bg1"/>
                </a:solidFill>
              </a:rPr>
              <a:t> Ви </a:t>
            </a:r>
            <a:r>
              <a:rPr lang="ru-RU" sz="1600" dirty="0" err="1">
                <a:solidFill>
                  <a:schemeClr val="bg1"/>
                </a:solidFill>
              </a:rPr>
              <a:t>сигнализира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ru-RU" sz="1600" dirty="0" err="1">
                <a:solidFill>
                  <a:schemeClr val="bg1"/>
                </a:solidFill>
              </a:rPr>
              <a:t>няма</a:t>
            </a:r>
            <a:r>
              <a:rPr lang="ru-RU" sz="1600" dirty="0">
                <a:solidFill>
                  <a:schemeClr val="bg1"/>
                </a:solidFill>
              </a:rPr>
              <a:t> да </a:t>
            </a:r>
            <a:r>
              <a:rPr lang="ru-RU" sz="1600" dirty="0" err="1">
                <a:solidFill>
                  <a:schemeClr val="bg1"/>
                </a:solidFill>
              </a:rPr>
              <a:t>допусне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преминаване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следваща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стъпка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преди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попълване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необходимата</a:t>
            </a:r>
            <a:r>
              <a:rPr lang="ru-RU" sz="1600" dirty="0">
                <a:solidFill>
                  <a:schemeClr val="bg1"/>
                </a:solidFill>
              </a:rPr>
              <a:t> информация. </a:t>
            </a:r>
            <a:endParaRPr lang="bg-BG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54115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B9C6AD7-373B-4F55-8C1C-3B3B1025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131976"/>
            <a:ext cx="11755225" cy="6608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err="1">
                <a:solidFill>
                  <a:schemeClr val="bg1"/>
                </a:solidFill>
              </a:rPr>
              <a:t>Стъпка</a:t>
            </a:r>
            <a:r>
              <a:rPr lang="ru-RU" sz="1600" b="1" dirty="0">
                <a:solidFill>
                  <a:schemeClr val="bg1"/>
                </a:solidFill>
              </a:rPr>
              <a:t> 2 – </a:t>
            </a:r>
            <a:r>
              <a:rPr lang="ru-RU" sz="1600" b="1" dirty="0" err="1">
                <a:solidFill>
                  <a:schemeClr val="bg1"/>
                </a:solidFill>
              </a:rPr>
              <a:t>Избор</a:t>
            </a:r>
            <a:r>
              <a:rPr lang="ru-RU" sz="1600" b="1" dirty="0">
                <a:solidFill>
                  <a:schemeClr val="bg1"/>
                </a:solidFill>
              </a:rPr>
              <a:t> на </a:t>
            </a:r>
            <a:r>
              <a:rPr lang="ru-RU" sz="1600" b="1" dirty="0" err="1">
                <a:solidFill>
                  <a:schemeClr val="bg1"/>
                </a:solidFill>
              </a:rPr>
              <a:t>получател</a:t>
            </a:r>
            <a:r>
              <a:rPr lang="ru-RU" sz="1600" b="1" dirty="0">
                <a:solidFill>
                  <a:schemeClr val="bg1"/>
                </a:solidFill>
              </a:rPr>
              <a:t> </a:t>
            </a:r>
            <a:r>
              <a:rPr lang="ru-RU" sz="1600" dirty="0">
                <a:solidFill>
                  <a:schemeClr val="bg1"/>
                </a:solidFill>
              </a:rPr>
              <a:t>– на </a:t>
            </a:r>
            <a:r>
              <a:rPr lang="ru-RU" sz="1600" dirty="0" err="1">
                <a:solidFill>
                  <a:schemeClr val="bg1"/>
                </a:solidFill>
              </a:rPr>
              <a:t>тази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стъпка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следва</a:t>
            </a:r>
            <a:r>
              <a:rPr lang="ru-RU" sz="1600" dirty="0">
                <a:solidFill>
                  <a:schemeClr val="bg1"/>
                </a:solidFill>
              </a:rPr>
              <a:t> да изберете </a:t>
            </a:r>
            <a:r>
              <a:rPr lang="ru-RU" sz="1600" dirty="0" err="1">
                <a:solidFill>
                  <a:schemeClr val="bg1"/>
                </a:solidFill>
              </a:rPr>
              <a:t>към</a:t>
            </a:r>
            <a:r>
              <a:rPr lang="ru-RU" sz="1600" dirty="0">
                <a:solidFill>
                  <a:schemeClr val="bg1"/>
                </a:solidFill>
              </a:rPr>
              <a:t> кого желаете да направите </a:t>
            </a:r>
            <a:r>
              <a:rPr lang="ru-RU" sz="1600" dirty="0" err="1">
                <a:solidFill>
                  <a:schemeClr val="bg1"/>
                </a:solidFill>
              </a:rPr>
              <a:t>превод</a:t>
            </a:r>
            <a:r>
              <a:rPr lang="ru-RU" sz="1600" dirty="0">
                <a:solidFill>
                  <a:schemeClr val="bg1"/>
                </a:solidFill>
              </a:rPr>
              <a:t> – </a:t>
            </a:r>
            <a:r>
              <a:rPr lang="ru-RU" sz="1600" dirty="0" err="1">
                <a:solidFill>
                  <a:schemeClr val="bg1"/>
                </a:solidFill>
              </a:rPr>
              <a:t>към</a:t>
            </a:r>
            <a:r>
              <a:rPr lang="ru-RU" sz="1600" dirty="0">
                <a:solidFill>
                  <a:schemeClr val="bg1"/>
                </a:solidFill>
              </a:rPr>
              <a:t> Ваши сметки или </a:t>
            </a:r>
            <a:r>
              <a:rPr lang="ru-RU" sz="1600" dirty="0" err="1">
                <a:solidFill>
                  <a:schemeClr val="bg1"/>
                </a:solidFill>
              </a:rPr>
              <a:t>към</a:t>
            </a:r>
            <a:r>
              <a:rPr lang="ru-RU" sz="1600" dirty="0">
                <a:solidFill>
                  <a:schemeClr val="bg1"/>
                </a:solidFill>
              </a:rPr>
              <a:t> друг </a:t>
            </a:r>
            <a:r>
              <a:rPr lang="ru-RU" sz="1600" dirty="0" err="1">
                <a:solidFill>
                  <a:schemeClr val="bg1"/>
                </a:solidFill>
              </a:rPr>
              <a:t>получател</a:t>
            </a:r>
            <a:r>
              <a:rPr lang="ru-RU" sz="1600" dirty="0">
                <a:solidFill>
                  <a:schemeClr val="bg1"/>
                </a:solidFill>
              </a:rPr>
              <a:t>. </a:t>
            </a:r>
            <a:r>
              <a:rPr lang="ru-RU" sz="1600" dirty="0" err="1">
                <a:solidFill>
                  <a:schemeClr val="bg1"/>
                </a:solidFill>
              </a:rPr>
              <a:t>Визуализира</a:t>
            </a:r>
            <a:r>
              <a:rPr lang="ru-RU" sz="1600" dirty="0">
                <a:solidFill>
                  <a:schemeClr val="bg1"/>
                </a:solidFill>
              </a:rPr>
              <a:t> се </a:t>
            </a:r>
            <a:r>
              <a:rPr lang="ru-RU" sz="1600" dirty="0" err="1">
                <a:solidFill>
                  <a:schemeClr val="bg1"/>
                </a:solidFill>
              </a:rPr>
              <a:t>следният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екран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където</a:t>
            </a:r>
            <a:r>
              <a:rPr lang="ru-RU" sz="1600" dirty="0">
                <a:solidFill>
                  <a:schemeClr val="bg1"/>
                </a:solidFill>
              </a:rPr>
              <a:t>: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1.Панел с 4-те </a:t>
            </a:r>
            <a:r>
              <a:rPr lang="ru-RU" sz="1600" dirty="0" err="1">
                <a:solidFill>
                  <a:schemeClr val="bg1"/>
                </a:solidFill>
              </a:rPr>
              <a:t>стъпки</a:t>
            </a:r>
            <a:r>
              <a:rPr lang="ru-RU" sz="1600" dirty="0">
                <a:solidFill>
                  <a:schemeClr val="bg1"/>
                </a:solidFill>
              </a:rPr>
              <a:t> при </a:t>
            </a:r>
            <a:r>
              <a:rPr lang="ru-RU" sz="1600" dirty="0" err="1">
                <a:solidFill>
                  <a:schemeClr val="bg1"/>
                </a:solidFill>
              </a:rPr>
              <a:t>извършване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превод</a:t>
            </a:r>
            <a:r>
              <a:rPr lang="ru-RU" sz="1600" dirty="0">
                <a:solidFill>
                  <a:schemeClr val="bg1"/>
                </a:solidFill>
              </a:rPr>
              <a:t> – в </a:t>
            </a:r>
            <a:r>
              <a:rPr lang="ru-RU" sz="1600" dirty="0" err="1">
                <a:solidFill>
                  <a:schemeClr val="bg1"/>
                </a:solidFill>
              </a:rPr>
              <a:t>жълто</a:t>
            </a:r>
            <a:r>
              <a:rPr lang="ru-RU" sz="1600" dirty="0">
                <a:solidFill>
                  <a:schemeClr val="bg1"/>
                </a:solidFill>
              </a:rPr>
              <a:t> е </a:t>
            </a:r>
            <a:r>
              <a:rPr lang="ru-RU" sz="1600" dirty="0" err="1">
                <a:solidFill>
                  <a:schemeClr val="bg1"/>
                </a:solidFill>
              </a:rPr>
              <a:t>маркирана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стъпката</a:t>
            </a:r>
            <a:r>
              <a:rPr lang="ru-RU" sz="1600" dirty="0">
                <a:solidFill>
                  <a:schemeClr val="bg1"/>
                </a:solidFill>
              </a:rPr>
              <a:t>, на </a:t>
            </a:r>
            <a:r>
              <a:rPr lang="ru-RU" sz="1600" dirty="0" err="1">
                <a:solidFill>
                  <a:schemeClr val="bg1"/>
                </a:solidFill>
              </a:rPr>
              <a:t>която</a:t>
            </a:r>
            <a:r>
              <a:rPr lang="ru-RU" sz="1600" dirty="0">
                <a:solidFill>
                  <a:schemeClr val="bg1"/>
                </a:solidFill>
              </a:rPr>
              <a:t> се </a:t>
            </a:r>
            <a:r>
              <a:rPr lang="ru-RU" sz="1600" dirty="0" err="1">
                <a:solidFill>
                  <a:schemeClr val="bg1"/>
                </a:solidFill>
              </a:rPr>
              <a:t>намирате</a:t>
            </a:r>
            <a:r>
              <a:rPr lang="ru-RU" sz="1600" dirty="0">
                <a:solidFill>
                  <a:schemeClr val="bg1"/>
                </a:solidFill>
              </a:rPr>
              <a:t> в момента; 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2. </a:t>
            </a:r>
            <a:r>
              <a:rPr lang="ru-RU" sz="1600" dirty="0" err="1">
                <a:solidFill>
                  <a:schemeClr val="bg1"/>
                </a:solidFill>
              </a:rPr>
              <a:t>Панел</a:t>
            </a:r>
            <a:r>
              <a:rPr lang="ru-RU" sz="1600" dirty="0">
                <a:solidFill>
                  <a:schemeClr val="bg1"/>
                </a:solidFill>
              </a:rPr>
              <a:t> с информация за получателя: 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3. </a:t>
            </a:r>
            <a:r>
              <a:rPr lang="ru-RU" sz="1600" dirty="0" err="1">
                <a:solidFill>
                  <a:schemeClr val="bg1"/>
                </a:solidFill>
              </a:rPr>
              <a:t>Избор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получател</a:t>
            </a:r>
            <a:r>
              <a:rPr lang="ru-RU" sz="1600" dirty="0">
                <a:solidFill>
                  <a:schemeClr val="bg1"/>
                </a:solidFill>
              </a:rPr>
              <a:t> – две </a:t>
            </a:r>
            <a:r>
              <a:rPr lang="ru-RU" sz="1600" dirty="0" err="1">
                <a:solidFill>
                  <a:schemeClr val="bg1"/>
                </a:solidFill>
              </a:rPr>
              <a:t>възможности</a:t>
            </a:r>
            <a:r>
              <a:rPr lang="ru-RU" sz="1600" dirty="0">
                <a:solidFill>
                  <a:schemeClr val="bg1"/>
                </a:solidFill>
              </a:rPr>
              <a:t> за </a:t>
            </a:r>
            <a:r>
              <a:rPr lang="ru-RU" sz="1600" dirty="0" err="1">
                <a:solidFill>
                  <a:schemeClr val="bg1"/>
                </a:solidFill>
              </a:rPr>
              <a:t>избор</a:t>
            </a:r>
            <a:r>
              <a:rPr lang="ru-RU" sz="1600" dirty="0">
                <a:solidFill>
                  <a:schemeClr val="bg1"/>
                </a:solidFill>
              </a:rPr>
              <a:t> (посредством </a:t>
            </a:r>
            <a:r>
              <a:rPr lang="ru-RU" sz="1600" dirty="0" err="1">
                <a:solidFill>
                  <a:schemeClr val="bg1"/>
                </a:solidFill>
              </a:rPr>
              <a:t>избор</a:t>
            </a:r>
            <a:r>
              <a:rPr lang="ru-RU" sz="1600" dirty="0">
                <a:solidFill>
                  <a:schemeClr val="bg1"/>
                </a:solidFill>
              </a:rPr>
              <a:t> с </a:t>
            </a:r>
            <a:r>
              <a:rPr lang="ru-RU" sz="1600" dirty="0" err="1">
                <a:solidFill>
                  <a:schemeClr val="bg1"/>
                </a:solidFill>
              </a:rPr>
              <a:t>мишката</a:t>
            </a:r>
            <a:r>
              <a:rPr lang="ru-RU" sz="1600" dirty="0">
                <a:solidFill>
                  <a:schemeClr val="bg1"/>
                </a:solidFill>
              </a:rPr>
              <a:t>). В </a:t>
            </a:r>
            <a:r>
              <a:rPr lang="ru-RU" sz="1600" dirty="0" err="1">
                <a:solidFill>
                  <a:schemeClr val="bg1"/>
                </a:solidFill>
              </a:rPr>
              <a:t>жълто</a:t>
            </a:r>
            <a:r>
              <a:rPr lang="ru-RU" sz="1600" dirty="0">
                <a:solidFill>
                  <a:schemeClr val="bg1"/>
                </a:solidFill>
              </a:rPr>
              <a:t> е </a:t>
            </a:r>
            <a:r>
              <a:rPr lang="ru-RU" sz="1600" dirty="0" err="1">
                <a:solidFill>
                  <a:schemeClr val="bg1"/>
                </a:solidFill>
              </a:rPr>
              <a:t>маркирана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избраната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към</a:t>
            </a:r>
            <a:r>
              <a:rPr lang="ru-RU" sz="1600" dirty="0">
                <a:solidFill>
                  <a:schemeClr val="bg1"/>
                </a:solidFill>
              </a:rPr>
              <a:t> момента </a:t>
            </a:r>
            <a:r>
              <a:rPr lang="ru-RU" sz="1600" dirty="0" err="1">
                <a:solidFill>
                  <a:schemeClr val="bg1"/>
                </a:solidFill>
              </a:rPr>
              <a:t>възможност</a:t>
            </a:r>
            <a:endParaRPr lang="ru-R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 4. </a:t>
            </a:r>
            <a:r>
              <a:rPr lang="ru-RU" sz="1600" dirty="0" err="1">
                <a:solidFill>
                  <a:schemeClr val="bg1"/>
                </a:solidFill>
              </a:rPr>
              <a:t>Моите</a:t>
            </a:r>
            <a:r>
              <a:rPr lang="ru-RU" sz="1600" dirty="0">
                <a:solidFill>
                  <a:schemeClr val="bg1"/>
                </a:solidFill>
              </a:rPr>
              <a:t> сметки –</a:t>
            </a:r>
            <a:r>
              <a:rPr lang="ru-RU" sz="1600" dirty="0" err="1">
                <a:solidFill>
                  <a:schemeClr val="bg1"/>
                </a:solidFill>
              </a:rPr>
              <a:t>използва</a:t>
            </a:r>
            <a:r>
              <a:rPr lang="ru-RU" sz="1600" dirty="0">
                <a:solidFill>
                  <a:schemeClr val="bg1"/>
                </a:solidFill>
              </a:rPr>
              <a:t> се в случай, че желаете да </a:t>
            </a:r>
            <a:r>
              <a:rPr lang="ru-RU" sz="1600" dirty="0" err="1">
                <a:solidFill>
                  <a:schemeClr val="bg1"/>
                </a:solidFill>
              </a:rPr>
              <a:t>наредите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превод</a:t>
            </a:r>
            <a:r>
              <a:rPr lang="ru-RU" sz="1600" dirty="0">
                <a:solidFill>
                  <a:schemeClr val="bg1"/>
                </a:solidFill>
              </a:rPr>
              <a:t> по друга Ваша сметка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</a:rPr>
              <a:t> 5. </a:t>
            </a:r>
            <a:r>
              <a:rPr lang="ru-RU" sz="1600" dirty="0" err="1">
                <a:solidFill>
                  <a:schemeClr val="bg1"/>
                </a:solidFill>
              </a:rPr>
              <a:t>Получател</a:t>
            </a:r>
            <a:r>
              <a:rPr lang="ru-RU" sz="1600" dirty="0">
                <a:solidFill>
                  <a:schemeClr val="bg1"/>
                </a:solidFill>
              </a:rPr>
              <a:t> – бутон „Изберете от </a:t>
            </a:r>
            <a:r>
              <a:rPr lang="ru-RU" sz="1600" dirty="0" err="1">
                <a:solidFill>
                  <a:schemeClr val="bg1"/>
                </a:solidFill>
              </a:rPr>
              <a:t>списъка</a:t>
            </a:r>
            <a:r>
              <a:rPr lang="ru-RU" sz="1600" dirty="0">
                <a:solidFill>
                  <a:schemeClr val="bg1"/>
                </a:solidFill>
              </a:rPr>
              <a:t> с Ваши сметки“ – при </a:t>
            </a:r>
            <a:r>
              <a:rPr lang="ru-RU" sz="1600" dirty="0" err="1">
                <a:solidFill>
                  <a:schemeClr val="bg1"/>
                </a:solidFill>
              </a:rPr>
              <a:t>натискане</a:t>
            </a:r>
            <a:r>
              <a:rPr lang="ru-RU" sz="1600" dirty="0">
                <a:solidFill>
                  <a:schemeClr val="bg1"/>
                </a:solidFill>
              </a:rPr>
              <a:t> на </a:t>
            </a:r>
            <a:r>
              <a:rPr lang="ru-RU" sz="1600" dirty="0" err="1">
                <a:solidFill>
                  <a:schemeClr val="bg1"/>
                </a:solidFill>
              </a:rPr>
              <a:t>този</a:t>
            </a:r>
            <a:r>
              <a:rPr lang="ru-RU" sz="1600" dirty="0">
                <a:solidFill>
                  <a:schemeClr val="bg1"/>
                </a:solidFill>
              </a:rPr>
              <a:t> бутон се </a:t>
            </a:r>
            <a:r>
              <a:rPr lang="ru-RU" sz="1600" dirty="0" err="1">
                <a:solidFill>
                  <a:schemeClr val="bg1"/>
                </a:solidFill>
              </a:rPr>
              <a:t>визуализират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всички</a:t>
            </a:r>
            <a:r>
              <a:rPr lang="ru-RU" sz="1600" dirty="0">
                <a:solidFill>
                  <a:schemeClr val="bg1"/>
                </a:solidFill>
              </a:rPr>
              <a:t> сметки, по </a:t>
            </a:r>
            <a:r>
              <a:rPr lang="ru-RU" sz="1600" dirty="0" err="1">
                <a:solidFill>
                  <a:schemeClr val="bg1"/>
                </a:solidFill>
              </a:rPr>
              <a:t>които</a:t>
            </a:r>
            <a:r>
              <a:rPr lang="ru-RU" sz="1600" dirty="0">
                <a:solidFill>
                  <a:schemeClr val="bg1"/>
                </a:solidFill>
              </a:rPr>
              <a:t> </a:t>
            </a:r>
            <a:r>
              <a:rPr lang="ru-RU" sz="1600" dirty="0" err="1">
                <a:solidFill>
                  <a:schemeClr val="bg1"/>
                </a:solidFill>
              </a:rPr>
              <a:t>имате</a:t>
            </a:r>
            <a:r>
              <a:rPr lang="ru-RU" sz="1600" dirty="0">
                <a:solidFill>
                  <a:schemeClr val="bg1"/>
                </a:solidFill>
              </a:rPr>
              <a:t> и права. Можете да изберете </a:t>
            </a:r>
            <a:r>
              <a:rPr lang="ru-RU" sz="1600" dirty="0" err="1">
                <a:solidFill>
                  <a:schemeClr val="bg1"/>
                </a:solidFill>
              </a:rPr>
              <a:t>сметката</a:t>
            </a:r>
            <a:r>
              <a:rPr lang="ru-RU" sz="1600" dirty="0">
                <a:solidFill>
                  <a:schemeClr val="bg1"/>
                </a:solidFill>
              </a:rPr>
              <a:t>, по </a:t>
            </a:r>
            <a:r>
              <a:rPr lang="ru-RU" sz="1600" dirty="0" err="1">
                <a:solidFill>
                  <a:schemeClr val="bg1"/>
                </a:solidFill>
              </a:rPr>
              <a:t>която</a:t>
            </a:r>
            <a:r>
              <a:rPr lang="ru-RU" sz="1600" dirty="0">
                <a:solidFill>
                  <a:schemeClr val="bg1"/>
                </a:solidFill>
              </a:rPr>
              <a:t> да </a:t>
            </a:r>
            <a:r>
              <a:rPr lang="ru-RU" sz="1600" dirty="0" err="1">
                <a:solidFill>
                  <a:schemeClr val="bg1"/>
                </a:solidFill>
              </a:rPr>
              <a:t>наредите</a:t>
            </a:r>
            <a:r>
              <a:rPr lang="ru-RU" sz="1600" dirty="0">
                <a:solidFill>
                  <a:schemeClr val="bg1"/>
                </a:solidFill>
              </a:rPr>
              <a:t> средства.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EC176AE4-20F0-4396-962B-BA41EEC44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3" y="1806441"/>
            <a:ext cx="10997938" cy="25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Сектори">
  <a:themeElements>
    <a:clrScheme name="Сектори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и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и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TM02900771[[fn=Сегмент]]</Template>
  <TotalTime>158</TotalTime>
  <Words>3464</Words>
  <Application>Microsoft Office PowerPoint</Application>
  <PresentationFormat>Широк екран</PresentationFormat>
  <Paragraphs>239</Paragraphs>
  <Slides>23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Arial</vt:lpstr>
      <vt:lpstr>Calibri</vt:lpstr>
      <vt:lpstr>Century Gothic</vt:lpstr>
      <vt:lpstr>futurabookcregular</vt:lpstr>
      <vt:lpstr>Wingdings</vt:lpstr>
      <vt:lpstr>Wingdings 3</vt:lpstr>
      <vt:lpstr>Сектори</vt:lpstr>
      <vt:lpstr>KBC Online Bulgaria</vt:lpstr>
      <vt:lpstr>1.Въведение</vt:lpstr>
      <vt:lpstr>2.Бизнес част(Обзор на предлаганите услуги)</vt:lpstr>
      <vt:lpstr>Презентация на PowerPoint</vt:lpstr>
      <vt:lpstr>3.Техническа част(Анализ на техническото изпълнение на услугите)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4.Заключителна част(Бъдещо развитие и как приложението може да се подобри)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KBC Online Bulgaria</dc:title>
  <dc:creator>grigor medarov</dc:creator>
  <cp:lastModifiedBy>grigor medarov</cp:lastModifiedBy>
  <cp:revision>18</cp:revision>
  <dcterms:created xsi:type="dcterms:W3CDTF">2022-09-28T15:45:13Z</dcterms:created>
  <dcterms:modified xsi:type="dcterms:W3CDTF">2022-10-04T17:20:17Z</dcterms:modified>
</cp:coreProperties>
</file>