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544923a2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544923a2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544923a2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544923a2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544923a2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544923a2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544923a2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544923a2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44923a2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44923a2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544923a2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544923a2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544923a21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544923a21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544923a2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544923a2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544923a2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544923a2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544923a2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544923a2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544923a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544923a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544923a21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544923a21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544923a2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544923a2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544923a2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544923a2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544923a2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544923a2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544923a2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544923a2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544923a2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544923a2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544923a2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544923a2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544923a2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544923a2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ikipedia.org/" TargetMode="External"/><Relationship Id="rId4" Type="http://schemas.openxmlformats.org/officeDocument/2006/relationships/hyperlink" Target="https://github.com/IvayloAndonov/Telerik-Software-Academy-/blob/master/High-Quality-Code/Homeworks/15.Design-Patterns-Creational/builder.md" TargetMode="External"/><Relationship Id="rId5" Type="http://schemas.openxmlformats.org/officeDocument/2006/relationships/hyperlink" Target="https://learn.fmi.uni-sofia.bg/" TargetMode="External"/><Relationship Id="rId6" Type="http://schemas.openxmlformats.org/officeDocument/2006/relationships/hyperlink" Target="https://www.codeprojec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g.wikipedia.org/w/index.php?title=%D0%A1%D1%8A%D0%B7%D0%B4%D0%B0%D0%B2%D0%B0%D0%BD%D0%B5&amp;action=edit&amp;redlink=1" TargetMode="External"/><Relationship Id="rId4" Type="http://schemas.openxmlformats.org/officeDocument/2006/relationships/hyperlink" Target="https://bg.wikipedia.org/wiki/%D0%9E%D0%B1%D0%B5%D0%BA%D1%82%D0%BD%D0%BE-%D0%BE%D1%80%D0%B8%D0%B5%D0%BD%D1%82%D0%B8%D1%80%D0%B0%D0%BD%D0%BE_%D0%BF%D1%80%D0%BE%D0%B3%D1%80%D0%B0%D0%BC%D0%B8%D1%80%D0%B0%D0%BD%D0%B5" TargetMode="External"/><Relationship Id="rId5" Type="http://schemas.openxmlformats.org/officeDocument/2006/relationships/hyperlink" Target="https://bg.wikipedia.org/w/index.php?title=%D0%9F%D1%80%D0%BE%D1%86%D0%B5%D1%81&amp;action=edit&amp;redlink=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solidFill>
                  <a:schemeClr val="accent2"/>
                </a:solidFill>
              </a:rPr>
              <a:t>Шаблон Строител(Builder)</a:t>
            </a:r>
            <a:endParaRPr>
              <a:solidFill>
                <a:schemeClr val="accent2"/>
              </a:solidFill>
            </a:endParaRPr>
          </a:p>
        </p:txBody>
      </p:sp>
      <p:sp>
        <p:nvSpPr>
          <p:cNvPr id="60" name="Google Shape;60;p13"/>
          <p:cNvSpPr txBox="1"/>
          <p:nvPr>
            <p:ph idx="1" type="subTitle"/>
          </p:nvPr>
        </p:nvSpPr>
        <p:spPr>
          <a:xfrm>
            <a:off x="510450" y="3182332"/>
            <a:ext cx="8123100" cy="971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bg">
                <a:solidFill>
                  <a:schemeClr val="accent4"/>
                </a:solidFill>
              </a:rPr>
              <a:t>Лекционен курс: Шаблони за проектиране</a:t>
            </a:r>
            <a:endParaRPr>
              <a:solidFill>
                <a:schemeClr val="accent4"/>
              </a:solidFill>
            </a:endParaRPr>
          </a:p>
          <a:p>
            <a:pPr indent="0" lvl="0" marL="0" rtl="0" algn="r">
              <a:spcBef>
                <a:spcPts val="0"/>
              </a:spcBef>
              <a:spcAft>
                <a:spcPts val="0"/>
              </a:spcAft>
              <a:buNone/>
            </a:pPr>
            <a:r>
              <a:rPr lang="bg">
                <a:solidFill>
                  <a:schemeClr val="accent4"/>
                </a:solidFill>
              </a:rPr>
              <a:t>Татяна Вълканова, спец. Информатика, 3 курс</a:t>
            </a:r>
            <a:endParaRPr>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Известни употреби</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Font typeface="Arial"/>
              <a:buChar char="➢"/>
            </a:pPr>
            <a:r>
              <a:rPr lang="bg">
                <a:solidFill>
                  <a:srgbClr val="24292E"/>
                </a:solidFill>
                <a:highlight>
                  <a:srgbClr val="FFFFFF"/>
                </a:highlight>
                <a:latin typeface="Arial"/>
                <a:ea typeface="Arial"/>
                <a:cs typeface="Arial"/>
                <a:sym typeface="Arial"/>
              </a:rPr>
              <a:t>конструирането на HTML документи</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Сродни модели</a:t>
            </a:r>
            <a:endParaRPr/>
          </a:p>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Font typeface="Arial"/>
              <a:buChar char="●"/>
            </a:pPr>
            <a:r>
              <a:rPr lang="bg">
                <a:solidFill>
                  <a:srgbClr val="24292E"/>
                </a:solidFill>
                <a:highlight>
                  <a:srgbClr val="FFFFFF"/>
                </a:highlight>
                <a:latin typeface="Arial"/>
                <a:ea typeface="Arial"/>
                <a:cs typeface="Arial"/>
                <a:sym typeface="Arial"/>
              </a:rPr>
              <a:t>Factory method</a:t>
            </a:r>
            <a:endParaRPr>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Char char="●"/>
            </a:pPr>
            <a:r>
              <a:rPr lang="bg">
                <a:solidFill>
                  <a:srgbClr val="24292E"/>
                </a:solidFill>
                <a:highlight>
                  <a:srgbClr val="FFFFFF"/>
                </a:highlight>
                <a:latin typeface="Arial"/>
                <a:ea typeface="Arial"/>
                <a:cs typeface="Arial"/>
                <a:sym typeface="Arial"/>
              </a:rPr>
              <a:t>Abstract Factory</a:t>
            </a:r>
            <a:endParaRPr>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Пример </a:t>
            </a:r>
            <a:endParaRPr/>
          </a:p>
          <a:p>
            <a:pPr indent="0" lvl="0" marL="0" rtl="0" algn="l">
              <a:spcBef>
                <a:spcPts val="0"/>
              </a:spcBef>
              <a:spcAft>
                <a:spcPts val="0"/>
              </a:spcAft>
              <a:buNone/>
            </a:pPr>
            <a:r>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sz="1400">
                <a:solidFill>
                  <a:srgbClr val="222222"/>
                </a:solidFill>
                <a:highlight>
                  <a:srgbClr val="F8F9FA"/>
                </a:highlight>
                <a:latin typeface="Arial"/>
                <a:ea typeface="Arial"/>
                <a:cs typeface="Arial"/>
                <a:sym typeface="Arial"/>
              </a:rPr>
              <a:t>На първо място трябва да създадете статичен вложен клас и след това да копирате всички аргументи от външния клас в класа Builder. Трябва да следваме конвенцията за именуване и ако името на класа е Computer, тогава клас строител трябва да бъде кръстен като ComputerBuilder.</a:t>
            </a:r>
            <a:endParaRPr sz="1400">
              <a:solidFill>
                <a:srgbClr val="222222"/>
              </a:solidFill>
              <a:highlight>
                <a:srgbClr val="F8F9FA"/>
              </a:highlight>
              <a:latin typeface="Arial"/>
              <a:ea typeface="Arial"/>
              <a:cs typeface="Arial"/>
              <a:sym typeface="Arial"/>
            </a:endParaRPr>
          </a:p>
          <a:p>
            <a:pPr indent="0" lvl="0" marL="0" rtl="0" algn="l">
              <a:spcBef>
                <a:spcPts val="1600"/>
              </a:spcBef>
              <a:spcAft>
                <a:spcPts val="0"/>
              </a:spcAft>
              <a:buNone/>
            </a:pPr>
            <a:r>
              <a:rPr lang="bg" sz="1400">
                <a:solidFill>
                  <a:srgbClr val="222222"/>
                </a:solidFill>
                <a:highlight>
                  <a:srgbClr val="F8F9FA"/>
                </a:highlight>
                <a:latin typeface="Arial"/>
                <a:ea typeface="Arial"/>
                <a:cs typeface="Arial"/>
                <a:sym typeface="Arial"/>
              </a:rPr>
              <a:t>Класът Java Builder трябва да има public конструктор с всички необходими атрибути като параметри.</a:t>
            </a:r>
            <a:endParaRPr sz="1400">
              <a:solidFill>
                <a:srgbClr val="222222"/>
              </a:solidFill>
              <a:highlight>
                <a:srgbClr val="F8F9FA"/>
              </a:highlight>
              <a:latin typeface="Arial"/>
              <a:ea typeface="Arial"/>
              <a:cs typeface="Arial"/>
              <a:sym typeface="Arial"/>
            </a:endParaRPr>
          </a:p>
          <a:p>
            <a:pPr indent="0" lvl="0" marL="0" rtl="0" algn="l">
              <a:spcBef>
                <a:spcPts val="1600"/>
              </a:spcBef>
              <a:spcAft>
                <a:spcPts val="0"/>
              </a:spcAft>
              <a:buNone/>
            </a:pPr>
            <a:r>
              <a:rPr lang="bg" sz="1400">
                <a:solidFill>
                  <a:srgbClr val="222222"/>
                </a:solidFill>
                <a:highlight>
                  <a:srgbClr val="F8F9FA"/>
                </a:highlight>
                <a:latin typeface="Arial"/>
                <a:ea typeface="Arial"/>
                <a:cs typeface="Arial"/>
                <a:sym typeface="Arial"/>
              </a:rPr>
              <a:t>Класът Java Builder трябва да има методи за задаване на незадължителни параметри и трябва да върне същия обект на Builder след настройване на незадължителния атрибут.</a:t>
            </a:r>
            <a:endParaRPr sz="1400">
              <a:solidFill>
                <a:srgbClr val="222222"/>
              </a:solidFill>
              <a:highlight>
                <a:srgbClr val="F8F9FA"/>
              </a:highlight>
              <a:latin typeface="Arial"/>
              <a:ea typeface="Arial"/>
              <a:cs typeface="Arial"/>
              <a:sym typeface="Arial"/>
            </a:endParaRPr>
          </a:p>
          <a:p>
            <a:pPr indent="0" lvl="0" marL="0" rtl="0" algn="l">
              <a:spcBef>
                <a:spcPts val="1600"/>
              </a:spcBef>
              <a:spcAft>
                <a:spcPts val="0"/>
              </a:spcAft>
              <a:buNone/>
            </a:pPr>
            <a:r>
              <a:rPr lang="bg" sz="1400">
                <a:solidFill>
                  <a:srgbClr val="222222"/>
                </a:solidFill>
                <a:highlight>
                  <a:srgbClr val="F8F9FA"/>
                </a:highlight>
                <a:latin typeface="Arial"/>
                <a:ea typeface="Arial"/>
                <a:cs typeface="Arial"/>
                <a:sym typeface="Arial"/>
              </a:rPr>
              <a:t>Последната стъпка е да се предостави метод  build () на класа строител, който ще върне обекта, необходим на клиентската програма. За това трябва да имаме частен конструктор в класа с клас Builder като аргумент.</a:t>
            </a:r>
            <a:endParaRPr sz="1400">
              <a:solidFill>
                <a:srgbClr val="222222"/>
              </a:solidFill>
              <a:highlight>
                <a:srgbClr val="F8F9FA"/>
              </a:highlight>
              <a:latin typeface="Arial"/>
              <a:ea typeface="Arial"/>
              <a:cs typeface="Arial"/>
              <a:sym typeface="Arial"/>
            </a:endParaRPr>
          </a:p>
          <a:p>
            <a:pPr indent="0" lvl="0" marL="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Пример</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5"/>
          <p:cNvPicPr preferRelativeResize="0"/>
          <p:nvPr/>
        </p:nvPicPr>
        <p:blipFill rotWithShape="1">
          <a:blip r:embed="rId3">
            <a:alphaModFix/>
          </a:blip>
          <a:srcRect b="30986" l="0" r="0" t="0"/>
          <a:stretch/>
        </p:blipFill>
        <p:spPr>
          <a:xfrm>
            <a:off x="2465675" y="646800"/>
            <a:ext cx="6181024" cy="3849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Пример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6"/>
          <p:cNvPicPr preferRelativeResize="0"/>
          <p:nvPr/>
        </p:nvPicPr>
        <p:blipFill rotWithShape="1">
          <a:blip r:embed="rId3">
            <a:alphaModFix/>
          </a:blip>
          <a:srcRect b="32092" l="0" r="0" t="0"/>
          <a:stretch/>
        </p:blipFill>
        <p:spPr>
          <a:xfrm>
            <a:off x="1944425" y="551200"/>
            <a:ext cx="6835999" cy="349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Пример</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7"/>
          <p:cNvPicPr preferRelativeResize="0"/>
          <p:nvPr/>
        </p:nvPicPr>
        <p:blipFill rotWithShape="1">
          <a:blip r:embed="rId3">
            <a:alphaModFix/>
          </a:blip>
          <a:srcRect b="35533" l="0" r="0" t="0"/>
          <a:stretch/>
        </p:blipFill>
        <p:spPr>
          <a:xfrm>
            <a:off x="1988100" y="445025"/>
            <a:ext cx="6844199" cy="388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Пример</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8"/>
          <p:cNvPicPr preferRelativeResize="0"/>
          <p:nvPr/>
        </p:nvPicPr>
        <p:blipFill rotWithShape="1">
          <a:blip r:embed="rId3">
            <a:alphaModFix/>
          </a:blip>
          <a:srcRect b="35766" l="24431" r="13733" t="9876"/>
          <a:stretch/>
        </p:blipFill>
        <p:spPr>
          <a:xfrm>
            <a:off x="2718500" y="578875"/>
            <a:ext cx="5987448" cy="3503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Пример</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Нека отбележим, че класа Computer има само getter методи и няма public конструктор. </a:t>
            </a:r>
            <a:r>
              <a:rPr lang="bg">
                <a:solidFill>
                  <a:srgbClr val="000000"/>
                </a:solidFill>
                <a:highlight>
                  <a:srgbClr val="F8F9FA"/>
                </a:highlight>
                <a:latin typeface="Arial"/>
                <a:ea typeface="Arial"/>
                <a:cs typeface="Arial"/>
                <a:sym typeface="Arial"/>
              </a:rPr>
              <a:t>Така че единственият начин да получите обект Computer е чрез класа ComputerBuilder.</a:t>
            </a:r>
            <a:endParaRPr>
              <a:solidFill>
                <a:srgbClr val="000000"/>
              </a:solidFill>
              <a:highlight>
                <a:srgbClr val="F8F9FA"/>
              </a:highlight>
              <a:latin typeface="Arial"/>
              <a:ea typeface="Arial"/>
              <a:cs typeface="Arial"/>
              <a:sym typeface="Arial"/>
            </a:endParaRPr>
          </a:p>
          <a:p>
            <a:pPr indent="0" lvl="0" marL="0" rtl="0" algn="l">
              <a:spcBef>
                <a:spcPts val="1600"/>
              </a:spcBef>
              <a:spcAft>
                <a:spcPts val="0"/>
              </a:spcAft>
              <a:buNone/>
            </a:pPr>
            <a:r>
              <a:t/>
            </a:r>
            <a:endParaRPr>
              <a:solidFill>
                <a:srgbClr val="000000"/>
              </a:solidFill>
              <a:highlight>
                <a:srgbClr val="F8F9FA"/>
              </a:highlight>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bg">
                <a:solidFill>
                  <a:srgbClr val="000000"/>
                </a:solidFill>
                <a:highlight>
                  <a:srgbClr val="F8F9FA"/>
                </a:highlight>
                <a:latin typeface="Arial"/>
                <a:ea typeface="Arial"/>
                <a:cs typeface="Arial"/>
                <a:sym typeface="Arial"/>
              </a:rPr>
              <a:t>В следващия слайд имаме примерна програма за тестване на Builder шаблон, показваща как да използвате класа Builder, за да получите обекта.</a:t>
            </a:r>
            <a:endParaRPr>
              <a:solidFill>
                <a:srgbClr val="000000"/>
              </a:solidFill>
              <a:highlight>
                <a:srgbClr val="F8F9FA"/>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Пример </a:t>
            </a:r>
            <a:endParaRPr/>
          </a:p>
          <a:p>
            <a:pPr indent="0" lvl="0" marL="0" rtl="0" algn="l">
              <a:spcBef>
                <a:spcPts val="0"/>
              </a:spcBef>
              <a:spcAft>
                <a:spcPts val="0"/>
              </a:spcAft>
              <a:buNone/>
            </a:pPr>
            <a:r>
              <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30"/>
          <p:cNvPicPr preferRelativeResize="0"/>
          <p:nvPr/>
        </p:nvPicPr>
        <p:blipFill rotWithShape="1">
          <a:blip r:embed="rId3">
            <a:alphaModFix/>
          </a:blip>
          <a:srcRect b="36913" l="24770" r="13947" t="11938"/>
          <a:stretch/>
        </p:blipFill>
        <p:spPr>
          <a:xfrm>
            <a:off x="2312325" y="648850"/>
            <a:ext cx="6331224" cy="3845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Източници </a:t>
            </a:r>
            <a:endParaRPr/>
          </a:p>
          <a:p>
            <a:pPr indent="0" lvl="0" marL="0" rtl="0" algn="l">
              <a:spcBef>
                <a:spcPts val="0"/>
              </a:spcBef>
              <a:spcAft>
                <a:spcPts val="0"/>
              </a:spcAft>
              <a:buNone/>
            </a:pPr>
            <a:r>
              <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bg" u="sng">
                <a:solidFill>
                  <a:srgbClr val="000000"/>
                </a:solidFill>
                <a:latin typeface="Arial"/>
                <a:ea typeface="Arial"/>
                <a:cs typeface="Arial"/>
                <a:sym typeface="Arial"/>
                <a:hlinkClick r:id="rId3"/>
              </a:rPr>
              <a:t>https://www.wikipedia.org/</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u="sng">
                <a:solidFill>
                  <a:srgbClr val="000000"/>
                </a:solidFill>
                <a:latin typeface="Arial"/>
                <a:ea typeface="Arial"/>
                <a:cs typeface="Arial"/>
                <a:sym typeface="Arial"/>
                <a:hlinkClick r:id="rId4"/>
              </a:rPr>
              <a:t>https://github.com/IvayloAndonov/Telerik-Software-Academy-/blob/master/High-Quality-Code/Homeworks/15.Design-Patterns-Creational/builder.md</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u="sng">
                <a:solidFill>
                  <a:srgbClr val="000000"/>
                </a:solidFill>
                <a:latin typeface="Arial"/>
                <a:ea typeface="Arial"/>
                <a:cs typeface="Arial"/>
                <a:sym typeface="Arial"/>
                <a:hlinkClick r:id="rId5"/>
              </a:rPr>
              <a:t>https://learn.fmi.uni-sofia.bg/</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u="sng">
                <a:solidFill>
                  <a:srgbClr val="000000"/>
                </a:solidFill>
                <a:latin typeface="Arial"/>
                <a:ea typeface="Arial"/>
                <a:cs typeface="Arial"/>
                <a:sym typeface="Arial"/>
                <a:hlinkClick r:id="rId6"/>
              </a:rPr>
              <a:t>https://www.codeproject.com/</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sz="3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Общи сведения</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bg">
                <a:solidFill>
                  <a:srgbClr val="000000"/>
                </a:solidFill>
                <a:latin typeface="Arial"/>
                <a:ea typeface="Arial"/>
                <a:cs typeface="Arial"/>
                <a:sym typeface="Arial"/>
              </a:rPr>
              <a:t>Вид: </a:t>
            </a:r>
            <a:r>
              <a:rPr lang="bg">
                <a:solidFill>
                  <a:srgbClr val="000000"/>
                </a:solidFill>
                <a:latin typeface="Arial"/>
                <a:ea typeface="Arial"/>
                <a:cs typeface="Arial"/>
                <a:sym typeface="Arial"/>
              </a:rPr>
              <a:t>Създаващ за обекти</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b="1" lang="bg">
                <a:solidFill>
                  <a:srgbClr val="000000"/>
                </a:solidFill>
                <a:latin typeface="Arial"/>
                <a:ea typeface="Arial"/>
                <a:cs typeface="Arial"/>
                <a:sym typeface="Arial"/>
              </a:rPr>
              <a:t>Цел:</a:t>
            </a:r>
            <a:r>
              <a:rPr b="1" lang="bg">
                <a:solidFill>
                  <a:srgbClr val="000000"/>
                </a:solidFill>
              </a:rPr>
              <a:t> </a:t>
            </a:r>
            <a:r>
              <a:rPr lang="bg">
                <a:solidFill>
                  <a:srgbClr val="000000"/>
                </a:solidFill>
                <a:highlight>
                  <a:srgbClr val="FFFFFF"/>
                </a:highlight>
                <a:latin typeface="Arial"/>
                <a:ea typeface="Arial"/>
                <a:cs typeface="Arial"/>
                <a:sym typeface="Arial"/>
              </a:rPr>
              <a:t>да се раздели </a:t>
            </a:r>
            <a:r>
              <a:rPr lang="bg">
                <a:solidFill>
                  <a:srgbClr val="000000"/>
                </a:solidFill>
                <a:highlight>
                  <a:srgbClr val="FFFFFF"/>
                </a:highlight>
                <a:uFill>
                  <a:noFill/>
                </a:uFill>
                <a:latin typeface="Arial"/>
                <a:ea typeface="Arial"/>
                <a:cs typeface="Arial"/>
                <a:sym typeface="Arial"/>
                <a:hlinkClick r:id="rId3"/>
              </a:rPr>
              <a:t>създаването</a:t>
            </a:r>
            <a:r>
              <a:rPr lang="bg">
                <a:solidFill>
                  <a:srgbClr val="000000"/>
                </a:solidFill>
                <a:highlight>
                  <a:srgbClr val="FFFFFF"/>
                </a:highlight>
                <a:latin typeface="Arial"/>
                <a:ea typeface="Arial"/>
                <a:cs typeface="Arial"/>
                <a:sym typeface="Arial"/>
              </a:rPr>
              <a:t> на сложен </a:t>
            </a:r>
            <a:r>
              <a:rPr lang="bg">
                <a:solidFill>
                  <a:srgbClr val="000000"/>
                </a:solidFill>
                <a:highlight>
                  <a:srgbClr val="FFFFFF"/>
                </a:highlight>
                <a:uFill>
                  <a:noFill/>
                </a:uFill>
                <a:latin typeface="Arial"/>
                <a:ea typeface="Arial"/>
                <a:cs typeface="Arial"/>
                <a:sym typeface="Arial"/>
                <a:hlinkClick r:id="rId4"/>
              </a:rPr>
              <a:t>обект</a:t>
            </a:r>
            <a:r>
              <a:rPr lang="bg">
                <a:solidFill>
                  <a:srgbClr val="000000"/>
                </a:solidFill>
                <a:highlight>
                  <a:srgbClr val="FFFFFF"/>
                </a:highlight>
                <a:latin typeface="Arial"/>
                <a:ea typeface="Arial"/>
                <a:cs typeface="Arial"/>
                <a:sym typeface="Arial"/>
              </a:rPr>
              <a:t> от неговото представяне (интерфейс), за да може с един и същ </a:t>
            </a:r>
            <a:r>
              <a:rPr lang="bg">
                <a:solidFill>
                  <a:srgbClr val="000000"/>
                </a:solidFill>
                <a:highlight>
                  <a:srgbClr val="FFFFFF"/>
                </a:highlight>
                <a:uFill>
                  <a:noFill/>
                </a:uFill>
                <a:latin typeface="Arial"/>
                <a:ea typeface="Arial"/>
                <a:cs typeface="Arial"/>
                <a:sym typeface="Arial"/>
                <a:hlinkClick r:id="rId5"/>
              </a:rPr>
              <a:t>процес</a:t>
            </a:r>
            <a:r>
              <a:rPr lang="bg">
                <a:solidFill>
                  <a:srgbClr val="000000"/>
                </a:solidFill>
                <a:highlight>
                  <a:srgbClr val="FFFFFF"/>
                </a:highlight>
                <a:latin typeface="Arial"/>
                <a:ea typeface="Arial"/>
                <a:cs typeface="Arial"/>
                <a:sym typeface="Arial"/>
              </a:rPr>
              <a:t> да се създават обекти с различно представяне</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a:solidFill>
                <a:srgbClr val="000000"/>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bg" sz="3800">
                <a:solidFill>
                  <a:schemeClr val="dk1"/>
                </a:solidFill>
                <a:latin typeface="Arial"/>
                <a:ea typeface="Arial"/>
                <a:cs typeface="Arial"/>
                <a:sym typeface="Arial"/>
              </a:rPr>
              <a:t>Благодаря за вниманието!</a:t>
            </a:r>
            <a:endParaRPr sz="2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03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Мотивация</a:t>
            </a:r>
            <a:endParaRPr/>
          </a:p>
        </p:txBody>
      </p:sp>
      <p:sp>
        <p:nvSpPr>
          <p:cNvPr id="72" name="Google Shape;72;p15"/>
          <p:cNvSpPr txBox="1"/>
          <p:nvPr>
            <p:ph idx="1" type="body"/>
          </p:nvPr>
        </p:nvSpPr>
        <p:spPr>
          <a:xfrm>
            <a:off x="217325" y="763175"/>
            <a:ext cx="8520600" cy="4203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Arial"/>
              <a:buChar char="➢"/>
            </a:pPr>
            <a:r>
              <a:rPr b="1" lang="bg">
                <a:solidFill>
                  <a:srgbClr val="000000"/>
                </a:solidFill>
                <a:latin typeface="Arial"/>
                <a:ea typeface="Arial"/>
                <a:cs typeface="Arial"/>
                <a:sym typeface="Arial"/>
              </a:rPr>
              <a:t>Мотивация:</a:t>
            </a:r>
            <a:r>
              <a:rPr lang="bg" sz="1400">
                <a:solidFill>
                  <a:srgbClr val="000000"/>
                </a:solidFill>
                <a:latin typeface="Roboto"/>
                <a:ea typeface="Roboto"/>
                <a:cs typeface="Roboto"/>
                <a:sym typeface="Roboto"/>
              </a:rPr>
              <a:t>.</a:t>
            </a:r>
            <a:r>
              <a:rPr lang="bg">
                <a:solidFill>
                  <a:srgbClr val="000000"/>
                </a:solidFill>
                <a:latin typeface="Arial"/>
                <a:ea typeface="Arial"/>
                <a:cs typeface="Arial"/>
                <a:sym typeface="Arial"/>
              </a:rPr>
              <a:t> </a:t>
            </a:r>
            <a:r>
              <a:rPr lang="bg" sz="1400">
                <a:solidFill>
                  <a:srgbClr val="000000"/>
                </a:solidFill>
                <a:latin typeface="Arial"/>
                <a:ea typeface="Arial"/>
                <a:cs typeface="Arial"/>
                <a:sym typeface="Arial"/>
              </a:rPr>
              <a:t>Колкото по-сложно е приложението, толкова повече се увеличава и  сложността на класовете и обектите. Сложните обекти са изработени от части, произведени от други обекти, които се нуждаят от специален подход при строенето. Приложението може да има нужда от механизъм за изграждане на сложни обекти, който е независим от тези, които съставят обекта. Builder моделът позволява на клиента обект да изгради сложен обект, като се посочи само неговия тип и съдържание, като се дистанцира от детайлите, свързани с представянето на обектите. По този начин строителният процес може да се използва за създаване на различни представяния. </a:t>
            </a:r>
            <a:r>
              <a:rPr lang="bg" sz="1400">
                <a:solidFill>
                  <a:srgbClr val="000000"/>
                </a:solidFill>
                <a:latin typeface="Arial"/>
                <a:ea typeface="Arial"/>
                <a:cs typeface="Arial"/>
                <a:sym typeface="Arial"/>
              </a:rPr>
              <a:t>Builder шаблонът </a:t>
            </a:r>
            <a:r>
              <a:rPr lang="bg" sz="1400">
                <a:solidFill>
                  <a:srgbClr val="000000"/>
                </a:solidFill>
                <a:latin typeface="Roboto"/>
                <a:ea typeface="Roboto"/>
                <a:cs typeface="Roboto"/>
                <a:sym typeface="Roboto"/>
              </a:rPr>
              <a:t>е</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много</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подобен</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на</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Abstract Factory. Единствената</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голяма</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разлика</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между</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този</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строител</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и</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абстрактния</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фабричен</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модел</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е,</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че</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строителят</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дава</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повече</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контрол</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върху</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процеса</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на</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създаване</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на</a:t>
            </a:r>
            <a:r>
              <a:rPr lang="bg" sz="1400">
                <a:solidFill>
                  <a:srgbClr val="000000"/>
                </a:solidFill>
                <a:highlight>
                  <a:srgbClr val="EFF6FF"/>
                </a:highlight>
                <a:latin typeface="Roboto"/>
                <a:ea typeface="Roboto"/>
                <a:cs typeface="Roboto"/>
                <a:sym typeface="Roboto"/>
              </a:rPr>
              <a:t> </a:t>
            </a:r>
            <a:r>
              <a:rPr lang="bg" sz="1400">
                <a:solidFill>
                  <a:srgbClr val="000000"/>
                </a:solidFill>
                <a:latin typeface="Roboto"/>
                <a:ea typeface="Roboto"/>
                <a:cs typeface="Roboto"/>
                <a:sym typeface="Roboto"/>
              </a:rPr>
              <a:t>обект.</a:t>
            </a:r>
            <a:r>
              <a:rPr lang="bg" sz="1400">
                <a:solidFill>
                  <a:srgbClr val="000000"/>
                </a:solidFill>
                <a:highlight>
                  <a:srgbClr val="FFFFFF"/>
                </a:highlight>
                <a:latin typeface="Arial"/>
                <a:ea typeface="Arial"/>
                <a:cs typeface="Arial"/>
                <a:sym typeface="Arial"/>
              </a:rPr>
              <a:t>Логиката на този процес е изолирана форма на действителните стъпки, използвани при създаването на комплексния обект, така че процесът може да се използва отново за създаване на друг обект, образуван от същия набор от прости обекти като първия. </a:t>
            </a:r>
            <a:endParaRPr sz="14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b="1" lang="bg">
                <a:solidFill>
                  <a:srgbClr val="000000"/>
                </a:solidFill>
              </a:rPr>
              <a:t>Приложимост:</a:t>
            </a:r>
            <a:endParaRPr b="1">
              <a:solidFill>
                <a:srgbClr val="000000"/>
              </a:solidFill>
            </a:endParaRPr>
          </a:p>
          <a:p>
            <a:pPr indent="-311150" lvl="0" marL="457200" rtl="0" algn="l">
              <a:spcBef>
                <a:spcPts val="0"/>
              </a:spcBef>
              <a:spcAft>
                <a:spcPts val="0"/>
              </a:spcAft>
              <a:buClr>
                <a:srgbClr val="000000"/>
              </a:buClr>
              <a:buSzPts val="1300"/>
              <a:buChar char="●"/>
            </a:pPr>
            <a:r>
              <a:rPr lang="bg" sz="1300">
                <a:solidFill>
                  <a:srgbClr val="000000"/>
                </a:solidFill>
                <a:latin typeface="Roboto"/>
                <a:ea typeface="Roboto"/>
                <a:cs typeface="Roboto"/>
                <a:sym typeface="Roboto"/>
              </a:rPr>
              <a:t>когато</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има нужда</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от</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изграждане на </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различни</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непроменими</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обекти,</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използвайки</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същия</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процес</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на</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изграждане</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на</a:t>
            </a:r>
            <a:r>
              <a:rPr lang="bg" sz="1300">
                <a:solidFill>
                  <a:srgbClr val="000000"/>
                </a:solidFill>
                <a:highlight>
                  <a:srgbClr val="EFF6FF"/>
                </a:highlight>
                <a:latin typeface="Roboto"/>
                <a:ea typeface="Roboto"/>
                <a:cs typeface="Roboto"/>
                <a:sym typeface="Roboto"/>
              </a:rPr>
              <a:t> </a:t>
            </a:r>
            <a:r>
              <a:rPr lang="bg" sz="1300">
                <a:solidFill>
                  <a:srgbClr val="000000"/>
                </a:solidFill>
                <a:latin typeface="Roboto"/>
                <a:ea typeface="Roboto"/>
                <a:cs typeface="Roboto"/>
                <a:sym typeface="Roboto"/>
              </a:rPr>
              <a:t>обекти</a:t>
            </a:r>
            <a:endParaRPr sz="1300">
              <a:solidFill>
                <a:srgbClr val="000000"/>
              </a:solidFill>
              <a:latin typeface="Roboto"/>
              <a:ea typeface="Roboto"/>
              <a:cs typeface="Roboto"/>
              <a:sym typeface="Roboto"/>
            </a:endParaRPr>
          </a:p>
          <a:p>
            <a:pPr indent="0" lvl="0" marL="457200" rtl="0" algn="l">
              <a:spcBef>
                <a:spcPts val="1600"/>
              </a:spcBef>
              <a:spcAft>
                <a:spcPts val="0"/>
              </a:spcAft>
              <a:buNone/>
            </a:pPr>
            <a:r>
              <a:t/>
            </a:r>
            <a:endParaRPr sz="1400">
              <a:solidFill>
                <a:srgbClr val="000000"/>
              </a:solidFill>
              <a:latin typeface="Roboto"/>
              <a:ea typeface="Roboto"/>
              <a:cs typeface="Roboto"/>
              <a:sym typeface="Roboto"/>
            </a:endParaRPr>
          </a:p>
          <a:p>
            <a:pPr indent="0" lvl="0" marL="0" rtl="0" algn="l">
              <a:spcBef>
                <a:spcPts val="1600"/>
              </a:spcBef>
              <a:spcAft>
                <a:spcPts val="1600"/>
              </a:spcAft>
              <a:buNone/>
            </a:pPr>
            <a:r>
              <a:t/>
            </a:r>
            <a:endParaRPr sz="14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Структура</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636358" y="1512064"/>
            <a:ext cx="7871280" cy="269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Участници</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Char char="●"/>
            </a:pPr>
            <a:r>
              <a:rPr b="1" lang="bg" sz="1300">
                <a:solidFill>
                  <a:srgbClr val="000000"/>
                </a:solidFill>
                <a:latin typeface="Arial"/>
                <a:ea typeface="Arial"/>
                <a:cs typeface="Arial"/>
                <a:sym typeface="Arial"/>
              </a:rPr>
              <a:t>Product </a:t>
            </a:r>
            <a:r>
              <a:rPr lang="bg" sz="1300">
                <a:solidFill>
                  <a:srgbClr val="000000"/>
                </a:solidFill>
                <a:latin typeface="Arial"/>
                <a:ea typeface="Arial"/>
                <a:cs typeface="Arial"/>
                <a:sym typeface="Arial"/>
              </a:rPr>
              <a:t>– Продуктовият клас определя типа на комплексния обект, който ще се генерира от конструирането.</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bg" sz="1300">
                <a:solidFill>
                  <a:srgbClr val="000000"/>
                </a:solidFill>
                <a:latin typeface="Arial"/>
                <a:ea typeface="Arial"/>
                <a:cs typeface="Arial"/>
                <a:sym typeface="Arial"/>
              </a:rPr>
              <a:t>Builder</a:t>
            </a:r>
            <a:r>
              <a:rPr lang="bg" sz="1300">
                <a:solidFill>
                  <a:srgbClr val="000000"/>
                </a:solidFill>
                <a:latin typeface="Arial"/>
                <a:ea typeface="Arial"/>
                <a:cs typeface="Arial"/>
                <a:sym typeface="Arial"/>
              </a:rPr>
              <a:t>– Този абстрактен базов клас определя всички стъпки, които трябва да бъдат предприети, за да се създаде правилно продукт. Всяка стъпка е обикновено абстрактна, тъй като действителната функционалност на строителя се извършва в конкретните подкласове. Методът GetProduct се използва за връщане на крайния продукт. Класът на строителя често се заменя с прост интерфейс.</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bg" sz="1300">
                <a:solidFill>
                  <a:srgbClr val="000000"/>
                </a:solidFill>
                <a:latin typeface="Arial"/>
                <a:ea typeface="Arial"/>
                <a:cs typeface="Arial"/>
                <a:sym typeface="Arial"/>
              </a:rPr>
              <a:t>Concrete Builder</a:t>
            </a:r>
            <a:r>
              <a:rPr lang="bg" sz="1300">
                <a:solidFill>
                  <a:srgbClr val="000000"/>
                </a:solidFill>
                <a:latin typeface="Arial"/>
                <a:ea typeface="Arial"/>
                <a:cs typeface="Arial"/>
                <a:sym typeface="Arial"/>
              </a:rPr>
              <a:t> – Възможно е да има произволен брой конкретни класове строители, наследени от Строителя. Тези класове съдържат функционалността за създаване на конкретен сложен продукт.</a:t>
            </a:r>
            <a:endParaRPr sz="1300">
              <a:solidFill>
                <a:srgbClr val="000000"/>
              </a:solidFill>
              <a:latin typeface="Arial"/>
              <a:ea typeface="Arial"/>
              <a:cs typeface="Arial"/>
              <a:sym typeface="Arial"/>
            </a:endParaRPr>
          </a:p>
          <a:p>
            <a:pPr indent="-311150" lvl="0" marL="457200" marR="114300" rtl="0" algn="l">
              <a:spcBef>
                <a:spcPts val="0"/>
              </a:spcBef>
              <a:spcAft>
                <a:spcPts val="0"/>
              </a:spcAft>
              <a:buClr>
                <a:srgbClr val="000000"/>
              </a:buClr>
              <a:buSzPts val="1300"/>
              <a:buFont typeface="Arial"/>
              <a:buChar char="●"/>
            </a:pPr>
            <a:r>
              <a:rPr b="1" lang="bg" sz="1300">
                <a:solidFill>
                  <a:srgbClr val="000000"/>
                </a:solidFill>
                <a:latin typeface="Arial"/>
                <a:ea typeface="Arial"/>
                <a:cs typeface="Arial"/>
                <a:sym typeface="Arial"/>
              </a:rPr>
              <a:t>Director </a:t>
            </a:r>
            <a:r>
              <a:rPr lang="bg" sz="1300">
                <a:solidFill>
                  <a:srgbClr val="000000"/>
                </a:solidFill>
                <a:latin typeface="Arial"/>
                <a:ea typeface="Arial"/>
                <a:cs typeface="Arial"/>
                <a:sym typeface="Arial"/>
              </a:rPr>
              <a:t>– Директорът контролира алгоритъма, който генерира крайния продуктов обект. Обектът на директора е мигновен и се нарича метод аконструктор. Методът включва параметър за улавяне на конкретния строител обект, който трябва да се използва за генериране на продукта. Директорът след това призовава методите на строителя в правилния ред за генериране на продуктовия обект. След завършване на процеса, GetProduct метод а конструктор обект може да се използва за връщане на продукта.</a:t>
            </a:r>
            <a:endParaRPr sz="1300">
              <a:solidFill>
                <a:srgbClr val="000000"/>
              </a:solidFill>
              <a:latin typeface="Arial"/>
              <a:ea typeface="Arial"/>
              <a:cs typeface="Arial"/>
              <a:sym typeface="Arial"/>
            </a:endParaRPr>
          </a:p>
          <a:p>
            <a:pPr indent="0" lvl="0" marL="304800" marR="304800" rtl="0" algn="l">
              <a:lnSpc>
                <a:spcPct val="100000"/>
              </a:lnSpc>
              <a:spcBef>
                <a:spcPts val="0"/>
              </a:spcBef>
              <a:spcAft>
                <a:spcPts val="0"/>
              </a:spcAft>
              <a:buNone/>
            </a:pPr>
            <a:r>
              <a:t/>
            </a:r>
            <a:endParaRPr sz="1050">
              <a:solidFill>
                <a:srgbClr val="000000"/>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Взаимодействия </a:t>
            </a:r>
            <a:endParaRPr/>
          </a:p>
        </p:txBody>
      </p:sp>
      <p:sp>
        <p:nvSpPr>
          <p:cNvPr id="91" name="Google Shape;91;p18"/>
          <p:cNvSpPr txBox="1"/>
          <p:nvPr>
            <p:ph idx="1" type="body"/>
          </p:nvPr>
        </p:nvSpPr>
        <p:spPr>
          <a:xfrm>
            <a:off x="311700" y="938725"/>
            <a:ext cx="4482000" cy="420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b="1" lang="bg" sz="1400">
                <a:solidFill>
                  <a:srgbClr val="000000"/>
                </a:solidFill>
                <a:latin typeface="Arial"/>
                <a:ea typeface="Arial"/>
                <a:cs typeface="Arial"/>
                <a:sym typeface="Arial"/>
              </a:rPr>
              <a:t>Builder </a:t>
            </a:r>
            <a:r>
              <a:rPr lang="bg" sz="1400">
                <a:solidFill>
                  <a:srgbClr val="000000"/>
                </a:solidFill>
                <a:latin typeface="Arial"/>
                <a:ea typeface="Arial"/>
                <a:cs typeface="Arial"/>
                <a:sym typeface="Arial"/>
              </a:rPr>
              <a:t>e всеки конвертиращ клас, а четецът се нарича </a:t>
            </a:r>
            <a:r>
              <a:rPr b="1" lang="bg" sz="1400">
                <a:solidFill>
                  <a:srgbClr val="000000"/>
                </a:solidFill>
                <a:latin typeface="Arial"/>
                <a:ea typeface="Arial"/>
                <a:cs typeface="Arial"/>
                <a:sym typeface="Arial"/>
              </a:rPr>
              <a:t>Director</a:t>
            </a:r>
            <a:endParaRPr b="1" sz="1400">
              <a:solidFill>
                <a:srgbClr val="000000"/>
              </a:solidFill>
              <a:latin typeface="Arial"/>
              <a:ea typeface="Arial"/>
              <a:cs typeface="Arial"/>
              <a:sym typeface="Arial"/>
            </a:endParaRPr>
          </a:p>
          <a:p>
            <a:pPr indent="-317500" lvl="0" marL="457200" rtl="0" algn="l">
              <a:spcBef>
                <a:spcPts val="0"/>
              </a:spcBef>
              <a:spcAft>
                <a:spcPts val="0"/>
              </a:spcAft>
              <a:buSzPts val="1400"/>
              <a:buFont typeface="Arial"/>
              <a:buChar char="➢"/>
            </a:pPr>
            <a:r>
              <a:rPr lang="bg" sz="1400">
                <a:solidFill>
                  <a:srgbClr val="000000"/>
                </a:solidFill>
                <a:latin typeface="Arial"/>
                <a:ea typeface="Arial"/>
                <a:cs typeface="Arial"/>
                <a:sym typeface="Arial"/>
              </a:rPr>
              <a:t>Класът директор не създава и не сглобява директно обектите  ProductA1 и ProductB1. Вместо това, Директорът се позовава на интерфейса на Строителя за изграждане на части от сложен обект, което прави Director  независим от </a:t>
            </a:r>
            <a:r>
              <a:rPr lang="bg" sz="1400">
                <a:solidFill>
                  <a:srgbClr val="000000"/>
                </a:solidFill>
                <a:latin typeface="Arial"/>
                <a:ea typeface="Arial"/>
                <a:cs typeface="Arial"/>
                <a:sym typeface="Arial"/>
              </a:rPr>
              <a:t>конкретните класове, </a:t>
            </a:r>
            <a:r>
              <a:rPr lang="bg" sz="1400">
                <a:solidFill>
                  <a:srgbClr val="000000"/>
                </a:solidFill>
                <a:latin typeface="Arial"/>
                <a:ea typeface="Arial"/>
                <a:cs typeface="Arial"/>
                <a:sym typeface="Arial"/>
              </a:rPr>
              <a:t> които го съставят. Builder1 клас реализира интерфейса на Builder, като  създава и сглобява  ProductA1 и ProductB1. </a:t>
            </a:r>
            <a:endParaRPr sz="1400">
              <a:solidFill>
                <a:srgbClr val="000000"/>
              </a:solidFill>
              <a:latin typeface="Arial"/>
              <a:ea typeface="Arial"/>
              <a:cs typeface="Arial"/>
              <a:sym typeface="Arial"/>
            </a:endParaRPr>
          </a:p>
          <a:p>
            <a:pPr indent="-342900" lvl="0" marL="457200" rtl="0" algn="l">
              <a:spcBef>
                <a:spcPts val="0"/>
              </a:spcBef>
              <a:spcAft>
                <a:spcPts val="0"/>
              </a:spcAft>
              <a:buSzPts val="1800"/>
              <a:buFont typeface="Arial"/>
              <a:buChar char="➢"/>
            </a:pPr>
            <a:r>
              <a:rPr lang="bg" sz="1400">
                <a:solidFill>
                  <a:srgbClr val="000000"/>
                </a:solidFill>
                <a:latin typeface="Arial"/>
                <a:ea typeface="Arial"/>
                <a:cs typeface="Arial"/>
                <a:sym typeface="Arial"/>
              </a:rPr>
              <a:t>Обектът на DIrector извиква метода  buildPartA() на Builder1, който създава и сглобява ProductA1 обект. След това директорът призовава buildPartB() на Builder1, който създава и сглобява ProductB1.</a:t>
            </a:r>
            <a:r>
              <a:rPr lang="bg" sz="1050">
                <a:solidFill>
                  <a:srgbClr val="000000"/>
                </a:solidFill>
                <a:latin typeface="Arial"/>
                <a:ea typeface="Arial"/>
                <a:cs typeface="Arial"/>
                <a:sym typeface="Arial"/>
              </a:rPr>
              <a:t>.</a:t>
            </a:r>
            <a:endParaRPr>
              <a:latin typeface="Arial"/>
              <a:ea typeface="Arial"/>
              <a:cs typeface="Arial"/>
              <a:sym typeface="Arial"/>
            </a:endParaRPr>
          </a:p>
        </p:txBody>
      </p:sp>
      <p:pic>
        <p:nvPicPr>
          <p:cNvPr id="92" name="Google Shape;92;p18"/>
          <p:cNvPicPr preferRelativeResize="0"/>
          <p:nvPr/>
        </p:nvPicPr>
        <p:blipFill>
          <a:blip r:embed="rId3">
            <a:alphaModFix/>
          </a:blip>
          <a:stretch>
            <a:fillRect/>
          </a:stretch>
        </p:blipFill>
        <p:spPr>
          <a:xfrm>
            <a:off x="4726400" y="1152475"/>
            <a:ext cx="42603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Следствия </a:t>
            </a:r>
            <a:endParaRPr/>
          </a:p>
        </p:txBody>
      </p:sp>
      <p:sp>
        <p:nvSpPr>
          <p:cNvPr id="98" name="Google Shape;98;p19"/>
          <p:cNvSpPr txBox="1"/>
          <p:nvPr>
            <p:ph idx="1" type="body"/>
          </p:nvPr>
        </p:nvSpPr>
        <p:spPr>
          <a:xfrm>
            <a:off x="311700" y="1152475"/>
            <a:ext cx="8520600" cy="384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bg">
                <a:solidFill>
                  <a:srgbClr val="000000"/>
                </a:solidFill>
                <a:latin typeface="Arial"/>
                <a:ea typeface="Arial"/>
                <a:cs typeface="Arial"/>
                <a:sym typeface="Arial"/>
              </a:rPr>
              <a:t>Предимства: </a:t>
            </a:r>
            <a:endParaRPr sz="1400">
              <a:solidFill>
                <a:srgbClr val="000000"/>
              </a:solidFill>
              <a:highlight>
                <a:srgbClr val="EFF6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Капсулира</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кодовете</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за</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строителство</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и</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представяне.</a:t>
            </a:r>
            <a:endParaRPr>
              <a:solidFill>
                <a:srgbClr val="000000"/>
              </a:solidFill>
              <a:highlight>
                <a:srgbClr val="EFF6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Осигурява</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контрол</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върху</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стъпките</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на</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изграждащия</a:t>
            </a:r>
            <a:r>
              <a:rPr lang="bg">
                <a:solidFill>
                  <a:srgbClr val="000000"/>
                </a:solidFill>
                <a:highlight>
                  <a:srgbClr val="EFF6FF"/>
                </a:highlight>
                <a:latin typeface="Arial"/>
                <a:ea typeface="Arial"/>
                <a:cs typeface="Arial"/>
                <a:sym typeface="Arial"/>
              </a:rPr>
              <a:t> </a:t>
            </a:r>
            <a:r>
              <a:rPr lang="bg">
                <a:solidFill>
                  <a:srgbClr val="000000"/>
                </a:solidFill>
                <a:latin typeface="Arial"/>
                <a:ea typeface="Arial"/>
                <a:cs typeface="Arial"/>
                <a:sym typeface="Arial"/>
              </a:rPr>
              <a:t>процес.</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Помага за промяната на вътрешното представяне на обектите.</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Позволява ясно разграничаване между изграждането и представянето на обектите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Кодът е много по-лесно четим и гъвкав</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Броя на параметрите в конструктора се намалява и и те се предоставят в много четими извиквания на методи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Големината на кода се намалява най-малко 2 пъти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24292E"/>
                </a:solidFill>
                <a:highlight>
                  <a:srgbClr val="FFFFFF"/>
                </a:highlight>
                <a:latin typeface="Arial"/>
                <a:ea typeface="Arial"/>
                <a:cs typeface="Arial"/>
                <a:sym typeface="Arial"/>
              </a:rPr>
              <a:t>Дава ясна представа какво трябва да се имплементира от клиента</a:t>
            </a:r>
            <a:endParaRPr>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24292E"/>
                </a:solidFill>
                <a:highlight>
                  <a:srgbClr val="FFFFFF"/>
                </a:highlight>
                <a:latin typeface="Arial"/>
                <a:ea typeface="Arial"/>
                <a:cs typeface="Arial"/>
                <a:sym typeface="Arial"/>
              </a:rPr>
              <a:t>Осигурява цялостния модел на обекта</a:t>
            </a:r>
            <a:endParaRPr>
              <a:solidFill>
                <a:srgbClr val="24292E"/>
              </a:solidFill>
              <a:highlight>
                <a:srgbClr val="FFFFFF"/>
              </a:highlight>
              <a:latin typeface="Arial"/>
              <a:ea typeface="Arial"/>
              <a:cs typeface="Arial"/>
              <a:sym typeface="Arial"/>
            </a:endParaRPr>
          </a:p>
          <a:p>
            <a:pPr indent="0" lvl="0" marL="914400" rtl="0" algn="l">
              <a:spcBef>
                <a:spcPts val="1600"/>
              </a:spcBef>
              <a:spcAft>
                <a:spcPts val="0"/>
              </a:spcAft>
              <a:buNone/>
            </a:pPr>
            <a:r>
              <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Roboto"/>
              <a:ea typeface="Roboto"/>
              <a:cs typeface="Roboto"/>
              <a:sym typeface="Roboto"/>
            </a:endParaRPr>
          </a:p>
          <a:p>
            <a:pPr indent="0" lvl="0" marL="0" rtl="0" algn="l">
              <a:spcBef>
                <a:spcPts val="1600"/>
              </a:spcBef>
              <a:spcAft>
                <a:spcPts val="1600"/>
              </a:spcAft>
              <a:buNone/>
            </a:pPr>
            <a:r>
              <a:rPr lang="bg" sz="1400">
                <a:solidFill>
                  <a:srgbClr val="000000"/>
                </a:solidFill>
                <a:latin typeface="Roboto"/>
                <a:ea typeface="Roboto"/>
                <a:cs typeface="Roboto"/>
                <a:sym typeface="Roboto"/>
              </a:rPr>
              <a:t> </a:t>
            </a:r>
            <a:endParaRPr sz="1400">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Следствия</a:t>
            </a:r>
            <a:endParaRPr/>
          </a:p>
        </p:txBody>
      </p:sp>
      <p:sp>
        <p:nvSpPr>
          <p:cNvPr id="104" name="Google Shape;104;p20"/>
          <p:cNvSpPr txBox="1"/>
          <p:nvPr>
            <p:ph idx="1" type="body"/>
          </p:nvPr>
        </p:nvSpPr>
        <p:spPr>
          <a:xfrm>
            <a:off x="311700" y="1152475"/>
            <a:ext cx="8520600" cy="370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bg">
                <a:solidFill>
                  <a:srgbClr val="000000"/>
                </a:solidFill>
                <a:latin typeface="Arial"/>
                <a:ea typeface="Arial"/>
                <a:cs typeface="Arial"/>
                <a:sym typeface="Arial"/>
              </a:rPr>
              <a:t>Проблеми:</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Изисква създаването на различен ConcreteBuilder за всеки различен вид продукт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Изисква класовете строители да позволяват промяна</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000000"/>
                </a:solidFill>
                <a:latin typeface="Arial"/>
                <a:ea typeface="Arial"/>
                <a:cs typeface="Arial"/>
                <a:sym typeface="Arial"/>
              </a:rPr>
              <a:t>Инжектирането на зависимости може да бъде по-малко поддържано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bg">
                <a:solidFill>
                  <a:srgbClr val="24292E"/>
                </a:solidFill>
                <a:highlight>
                  <a:srgbClr val="FFFFFF"/>
                </a:highlight>
                <a:latin typeface="Arial"/>
                <a:ea typeface="Arial"/>
                <a:cs typeface="Arial"/>
                <a:sym typeface="Arial"/>
              </a:rPr>
              <a:t>Създава сложен обект, който ако не удовлетворява изискванията на повече от един ползватели, е безпредметно да се използва. С други думи, ако кодът, който ни създава обект няма никаква перспектива да се използва за създаване на други обекти, съставени от същите компоненти, нямаме нужда от него. По-просто би било да създадем логиката за създаване на обекта в самия клас, който го представлява.</a:t>
            </a:r>
            <a:endParaRPr>
              <a:solidFill>
                <a:srgbClr val="000000"/>
              </a:solidFill>
              <a:latin typeface="Arial"/>
              <a:ea typeface="Arial"/>
              <a:cs typeface="Arial"/>
              <a:sym typeface="Arial"/>
            </a:endParaRPr>
          </a:p>
          <a:p>
            <a:pPr indent="0" lvl="0" marL="914400" rtl="0" algn="l">
              <a:spcBef>
                <a:spcPts val="160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Имплементация </a:t>
            </a:r>
            <a:endParaRPr/>
          </a:p>
          <a:p>
            <a:pPr indent="0" lvl="0" marL="0" rtl="0" algn="l">
              <a:spcBef>
                <a:spcPts val="0"/>
              </a:spcBef>
              <a:spcAft>
                <a:spcPts val="0"/>
              </a:spcAft>
              <a:buNone/>
            </a:pPr>
            <a:r>
              <a:t/>
            </a:r>
            <a:endParaRPr/>
          </a:p>
        </p:txBody>
      </p:sp>
      <p:sp>
        <p:nvSpPr>
          <p:cNvPr id="110" name="Google Shape;110;p21"/>
          <p:cNvSpPr txBox="1"/>
          <p:nvPr>
            <p:ph idx="1" type="body"/>
          </p:nvPr>
        </p:nvSpPr>
        <p:spPr>
          <a:xfrm>
            <a:off x="311700" y="863550"/>
            <a:ext cx="8520600" cy="417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bg">
                <a:solidFill>
                  <a:srgbClr val="000000"/>
                </a:solidFill>
                <a:latin typeface="Arial"/>
                <a:ea typeface="Arial"/>
                <a:cs typeface="Arial"/>
                <a:sym typeface="Arial"/>
              </a:rPr>
              <a:t>Assembly &amp; construction interface.</a:t>
            </a:r>
            <a:r>
              <a:rPr lang="bg">
                <a:solidFill>
                  <a:srgbClr val="000000"/>
                </a:solidFill>
                <a:latin typeface="Arial"/>
                <a:ea typeface="Arial"/>
                <a:cs typeface="Arial"/>
                <a:sym typeface="Arial"/>
              </a:rPr>
              <a:t> Строителите конструират своите продукти в стъпков режим, затова интерфейсът на класа Builder трябва да бъде достатъчно общ, за да позволи изграждането на продукти за всички видове конкретни строители.</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bg">
                <a:solidFill>
                  <a:srgbClr val="000000"/>
                </a:solidFill>
                <a:latin typeface="Arial"/>
                <a:ea typeface="Arial"/>
                <a:cs typeface="Arial"/>
                <a:sym typeface="Arial"/>
              </a:rPr>
              <a:t>Ключов въпрос </a:t>
            </a:r>
            <a:r>
              <a:rPr lang="bg">
                <a:solidFill>
                  <a:srgbClr val="000000"/>
                </a:solidFill>
                <a:latin typeface="Arial"/>
                <a:ea typeface="Arial"/>
                <a:cs typeface="Arial"/>
                <a:sym typeface="Arial"/>
              </a:rPr>
              <a:t>за дизайна се отнася до модела на процеса на изграждане и сглобяване. Обикновено е достатъчен модел, при който резултатите на заявките за конструиране на продукта просто се добавят към продукта (append).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bg">
                <a:solidFill>
                  <a:srgbClr val="000000"/>
                </a:solidFill>
                <a:latin typeface="Arial"/>
                <a:ea typeface="Arial"/>
                <a:cs typeface="Arial"/>
                <a:sym typeface="Arial"/>
              </a:rPr>
              <a:t>Защо няма абстрактен клас за продукти?</a:t>
            </a:r>
            <a:r>
              <a:rPr lang="bg">
                <a:solidFill>
                  <a:srgbClr val="000000"/>
                </a:solidFill>
                <a:latin typeface="Arial"/>
                <a:ea typeface="Arial"/>
                <a:cs typeface="Arial"/>
                <a:sym typeface="Arial"/>
              </a:rPr>
              <a:t> В общия случай, продуктите, произведени от конкретните строители, се различават толкова много по тяхното представяне, че биха спечелили много малко от различни продукти с общ супер-клас.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bg">
                <a:solidFill>
                  <a:srgbClr val="000000"/>
                </a:solidFill>
                <a:latin typeface="Arial"/>
                <a:ea typeface="Arial"/>
                <a:cs typeface="Arial"/>
                <a:sym typeface="Arial"/>
              </a:rPr>
              <a:t>Празните методи</a:t>
            </a:r>
            <a:r>
              <a:rPr lang="bg">
                <a:solidFill>
                  <a:srgbClr val="000000"/>
                </a:solidFill>
                <a:latin typeface="Arial"/>
                <a:ea typeface="Arial"/>
                <a:cs typeface="Arial"/>
                <a:sym typeface="Arial"/>
              </a:rPr>
              <a:t> са тези по подразбиране в Builder</a:t>
            </a: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