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5" roundtripDataSignature="AMtx7miDVxlaikJN4Z3YzrNf024tGK1v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6BFF51-BED9-4A3C-B572-9FC229627074}">
  <a:tblStyle styleId="{E56BFF51-BED9-4A3C-B572-9FC229627074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5E9"/>
          </a:solidFill>
        </a:fill>
      </a:tcStyle>
    </a:wholeTbl>
    <a:band1H>
      <a:tcTxStyle b="off" i="off"/>
      <a:tcStyle>
        <a:fill>
          <a:solidFill>
            <a:srgbClr val="F2EBD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2EBD0"/>
          </a:solidFill>
        </a:fill>
      </a:tcStyle>
    </a:band1V>
    <a:band2V>
      <a:tcTxStyle b="off" i="off"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5" name="Google Shape;42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7" name="Google Shape;43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3" name="Google Shape;46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7" name="Google Shape;48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4" name="Google Shape;49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9" name="Google Shape;50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6" name="Google Shape;51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3" name="Google Shape;53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2" name="Google Shape;54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8" name="Google Shape;54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4" name="Google Shape;55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1" name="Google Shape;56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8" name="Google Shape;56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5" name="Google Shape;57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1" name="Google Shape;61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6" name="Google Shape;61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1" name="Google Shape;62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7" name="Google Shape;62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3" name="Google Shape;63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9" name="Google Shape;63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5" name="Google Shape;64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0" name="Google Shape;65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6" name="Google Shape;656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5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5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5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5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5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5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5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5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5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5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5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5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5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5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5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5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5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5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5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5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5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5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5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5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5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5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5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51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1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1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0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0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60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6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1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1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6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2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2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62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6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85" name="Google Shape;185;p6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bg-BG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bg-BG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3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63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6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4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4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64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64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64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64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64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6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5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5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65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65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65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65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65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65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65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65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6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6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6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6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6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7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7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6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6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5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3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3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5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4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4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5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5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55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55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55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5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5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8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8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58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5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9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59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5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5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5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5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5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5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5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5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5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5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5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5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5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5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5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5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5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5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5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5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5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5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5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5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5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5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5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5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5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5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5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5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5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5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5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5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5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5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5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5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raw.io/" TargetMode="External"/><Relationship Id="rId4" Type="http://schemas.openxmlformats.org/officeDocument/2006/relationships/hyperlink" Target="https://drawio-app.com/entity-relationship-diagrams-with-draw-io/" TargetMode="External"/><Relationship Id="rId5" Type="http://schemas.openxmlformats.org/officeDocument/2006/relationships/hyperlink" Target="https://mychartguide.com/best-entity-relationship-diagram-erd-tools/" TargetMode="External"/><Relationship Id="rId6" Type="http://schemas.openxmlformats.org/officeDocument/2006/relationships/hyperlink" Target="https://creately.com/lp/er-diagram-tool-online/" TargetMode="External"/><Relationship Id="rId7" Type="http://schemas.openxmlformats.org/officeDocument/2006/relationships/hyperlink" Target="https://www.smartdraw.com/entity-relationship-diagram/er-diagram-tool.ht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bg-BG"/>
              <a:t>ENTITY-RELATIONSHIP	ПОДХОД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lang="bg-BG" sz="1850"/>
              <a:t>КАКВО ПРЕДСТАВЛЯВА ЕДНА ER ДИАГРАМА?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lang="bg-BG" sz="1850"/>
              <a:t>ENTITY-RELATIONSHIP МОДЕЛ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lang="bg-BG" sz="1850"/>
              <a:t>ENTITY, ATTRIBUTE, RELATIONSHIP, CARDINALITY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rPr lang="bg-BG" sz="1850"/>
              <a:t>КАК СЕ СЪЗДАВА ER ДИАГРАМА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t/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13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ФАКТИ ЗА ER ДИАГРАМИТЕ</a:t>
            </a:r>
            <a:endParaRPr/>
          </a:p>
        </p:txBody>
      </p:sp>
      <p:sp>
        <p:nvSpPr>
          <p:cNvPr id="291" name="Google Shape;291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Намират широка употреба в Database Design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Предоставят лесен, графичен начин за моделиране на данни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GUI репрезентация на логическата структура на база от данни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Спомага идентифицирането на entities, които съществуват в една система и техните връзки.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ER ДИАГРАМИ – СИМВОЛИ И НОТАЦИИ</a:t>
            </a:r>
            <a:endParaRPr/>
          </a:p>
        </p:txBody>
      </p:sp>
      <p:sp>
        <p:nvSpPr>
          <p:cNvPr id="297" name="Google Shape;297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Три основни символа – правоъгълник, овал и диамант.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Допълнителни символи за изобразяване на поделементи, които са базирани на основни символи (елементи).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ER ДИАГРАМИ – СИМВОЛИ И НОТАЦИИ</a:t>
            </a:r>
            <a:endParaRPr/>
          </a:p>
        </p:txBody>
      </p:sp>
      <p:sp>
        <p:nvSpPr>
          <p:cNvPr id="303" name="Google Shape;303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Правоъгълници – представляват типове същности (entity types)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Елипси – представляват атрибути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Диаманти – представляват връзки между типовете същности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Линии – свързват атрибути с типове същности и типове същности с други типове същности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Първичен ключ (Primary Key) – подчертан атрибут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Двойна елипса – атрибут с множество стойности</a:t>
            </a:r>
            <a:endParaRPr sz="2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ER Diagram Symbols" id="309" name="Google Shape;30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2487075"/>
            <a:ext cx="6112382" cy="187838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3"/>
          <p:cNvSpPr txBox="1"/>
          <p:nvPr>
            <p:ph idx="1" type="body"/>
          </p:nvPr>
        </p:nvSpPr>
        <p:spPr>
          <a:xfrm>
            <a:off x="8036041" y="808057"/>
            <a:ext cx="3281004" cy="498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ER диаграми – символи и нотации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guru99.com/images/1/100518_0621_ERDiagramTu2.png" id="315" name="Google Shape;3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454" y="697116"/>
            <a:ext cx="8059414" cy="551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5A643"/>
            </a:gs>
            <a:gs pos="100000">
              <a:srgbClr val="114411"/>
            </a:gs>
          </a:gsLst>
          <a:lin ang="5040000" scaled="0"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55A643"/>
              </a:gs>
              <a:gs pos="100000">
                <a:srgbClr val="114411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21" name="Google Shape;321;p15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22" name="Google Shape;322;p15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26" name="Google Shape;326;p15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28" name="Google Shape;328;p15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29" name="Google Shape;329;p15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32" name="Google Shape;332;p15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15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4" name="Google Shape;334;p15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35" name="Google Shape;335;p15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36" name="Google Shape;336;p15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37" name="Google Shape;337;p15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40" name="Google Shape;340;p15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42" name="Google Shape;342;p15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44" name="Google Shape;344;p15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45" name="Google Shape;345;p15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48" name="Google Shape;348;p15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15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bg-BG" sz="4000"/>
              <a:t>ПОВЕЧЕ ЗА ENTITY </a:t>
            </a:r>
            <a:endParaRPr/>
          </a:p>
        </p:txBody>
      </p:sp>
      <p:cxnSp>
        <p:nvCxnSpPr>
          <p:cNvPr id="350" name="Google Shape;350;p15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411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15"/>
          <p:cNvSpPr txBox="1"/>
          <p:nvPr>
            <p:ph idx="1" type="body"/>
          </p:nvPr>
        </p:nvSpPr>
        <p:spPr>
          <a:xfrm>
            <a:off x="5297763" y="1082673"/>
            <a:ext cx="5751237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Част от реалния свят, жива или нежива, която може да бъде посочена.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Може да бъде всичко в един enterprise (предприятие), което може да бъде в последствие представено в база от данни.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Entity / Същност може да бъде физически обект  (място, човек, предмет), събитие или идея, която да бъде съхранена.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Характеристиките на една същност са атрибути и първичен ключ.</a:t>
            </a:r>
            <a:endParaRPr sz="1800"/>
          </a:p>
        </p:txBody>
      </p:sp>
      <p:grpSp>
        <p:nvGrpSpPr>
          <p:cNvPr id="352" name="Google Shape;352;p15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53" name="Google Shape;353;p15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54" name="Google Shape;354;p15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57" name="Google Shape;357;p15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59" name="Google Shape;359;p15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61" name="Google Shape;361;p15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5A643"/>
            </a:gs>
            <a:gs pos="100000">
              <a:srgbClr val="114411"/>
            </a:gs>
          </a:gsLst>
          <a:lin ang="5040000" scaled="0"/>
        </a:gra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55A643"/>
              </a:gs>
              <a:gs pos="100000">
                <a:srgbClr val="114411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68" name="Google Shape;368;p16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369" name="Google Shape;369;p16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73" name="Google Shape;373;p16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75" name="Google Shape;375;p16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76" name="Google Shape;376;p16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79" name="Google Shape;379;p16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" name="Google Shape;380;p16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81" name="Google Shape;381;p16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2" name="Google Shape;382;p16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3" name="Google Shape;383;p16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4" name="Google Shape;384;p16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7" name="Google Shape;387;p16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89" name="Google Shape;389;p16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91" name="Google Shape;391;p16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92" name="Google Shape;392;p16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395" name="Google Shape;395;p16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16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bg-BG" sz="4000"/>
              <a:t>ПРИМЕРИ ЗА ENTITY</a:t>
            </a:r>
            <a:endParaRPr/>
          </a:p>
        </p:txBody>
      </p:sp>
      <p:cxnSp>
        <p:nvCxnSpPr>
          <p:cNvPr id="397" name="Google Shape;397;p16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411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16"/>
          <p:cNvSpPr txBox="1"/>
          <p:nvPr>
            <p:ph idx="1" type="body"/>
          </p:nvPr>
        </p:nvSpPr>
        <p:spPr>
          <a:xfrm>
            <a:off x="5297763" y="1082673"/>
            <a:ext cx="5751237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Човек – служител, работодател, студент, играч, пациент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Място – магазин, сграда, училище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Предмет – машина, продукт, кола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Събитие – продажба, регистрация, подновяване, вход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Идея – профил, акаунт, курс, стена </a:t>
            </a:r>
            <a:endParaRPr/>
          </a:p>
        </p:txBody>
      </p:sp>
      <p:grpSp>
        <p:nvGrpSpPr>
          <p:cNvPr id="399" name="Google Shape;399;p16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400" name="Google Shape;400;p16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1" name="Google Shape;401;p16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4" name="Google Shape;404;p16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6" name="Google Shape;406;p16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408" name="Google Shape;408;p16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НОТАЦИЯ НА ENTITY : ENTITY SET</a:t>
            </a:r>
            <a:endParaRPr/>
          </a:p>
        </p:txBody>
      </p:sp>
      <p:sp>
        <p:nvSpPr>
          <p:cNvPr id="415" name="Google Shape;415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Entity Set или списък със същности представляват групи от същности от подобен вид.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Entity Set може да съдържа  същности заедно с техните атрибути.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Всички атрибути имат отделни стойности.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Entity: Student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Attributes: Name, Age, Class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https://www.guru99.com/images/1/100518_0621_ERDiagramTu3.png" id="421" name="Google Shape;42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2688721"/>
            <a:ext cx="6112382" cy="14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8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Един университет може да разполага с различни катедри.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Всичките тези катедри разполагат с различни лектори и предлагат различни дисциплини.</a:t>
            </a:r>
            <a:endParaRPr sz="1800"/>
          </a:p>
          <a:p>
            <a:pPr indent="-857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НОТАЦИЯ НА ENTITY : RELATIONSHIP</a:t>
            </a:r>
            <a:endParaRPr/>
          </a:p>
        </p:txBody>
      </p:sp>
      <p:sp>
        <p:nvSpPr>
          <p:cNvPr id="428" name="Google Shape;428;p1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bg-BG" sz="2040"/>
              <a:t>Същностите участват в отношения / притежават връзки.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bg-BG" sz="2040"/>
              <a:t>Можем да идентифицираме тези връзки / отношения като глаголи.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bg-BG" sz="2040"/>
              <a:t>Например: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bg-BG" sz="1700"/>
              <a:t>Някои присъстват в една лекция.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bg-BG" sz="1700"/>
              <a:t>Някой дава тази лекция.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bg-BG" sz="2040"/>
              <a:t>Също както при същностите, ние можем да категоризираме различните връзки / отношения по типове: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bg-BG" sz="1700"/>
              <a:t>Студент присъства на лекция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25"/>
              <a:buChar char="•"/>
            </a:pPr>
            <a:r>
              <a:rPr lang="bg-BG" sz="1700"/>
              <a:t>Лектор дава лекция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ENTITY-RELATIONSHIP DIAGRAM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b="1" lang="bg-BG" sz="2220"/>
              <a:t>Entity-Relationship Diagram, ERD </a:t>
            </a:r>
            <a:r>
              <a:rPr lang="bg-BG" sz="2220"/>
              <a:t>или</a:t>
            </a:r>
            <a:r>
              <a:rPr b="1" lang="bg-BG" sz="2220"/>
              <a:t> Същност-Връзка диаграма </a:t>
            </a:r>
            <a:r>
              <a:rPr lang="bg-BG" sz="2220"/>
              <a:t>представлява диаграма, която показва връзките между същности в един информационен модел или в списъците съхранявани в база данни.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Диаграмата спомага обясняването на логическата структура на един модел.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Диаграмите се изграждат с три основни идеи: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bg-BG" sz="1850"/>
              <a:t>Entity / Същност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bg-BG" sz="1850"/>
              <a:t>Attributes / Свойства</a:t>
            </a:r>
            <a:endParaRPr sz="1850"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bg-BG" sz="1850"/>
              <a:t>Relationship / Връзки</a:t>
            </a:r>
            <a:endParaRPr/>
          </a:p>
          <a:p>
            <a:pPr indent="-5238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НОТАЦИЯ НА ENTITY : WEAK ENTITY</a:t>
            </a:r>
            <a:endParaRPr/>
          </a:p>
        </p:txBody>
      </p:sp>
      <p:sp>
        <p:nvSpPr>
          <p:cNvPr id="434" name="Google Shape;434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Weak Entity или слаба същност е тип същност, която не разполага със свой личен първичен ключ.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Може да се идентифицира чрез съвкупност от първичните ключове на една или повече други същности.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Затова, слабите същности е нужно да имат участие (participation).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440" name="Google Shape;440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TransNo </a:t>
            </a:r>
            <a:endParaRPr/>
          </a:p>
        </p:txBody>
      </p:sp>
      <p:pic>
        <p:nvPicPr>
          <p:cNvPr descr="https://www.guru99.com/images/1/100518_0621_ERDiagramTu5.png" id="441" name="Google Shape;4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738" y="1903246"/>
            <a:ext cx="10253345" cy="305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22"/>
          <p:cNvGraphicFramePr/>
          <p:nvPr/>
        </p:nvGraphicFramePr>
        <p:xfrm>
          <a:off x="1141410" y="10644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{E56BFF51-BED9-4A3C-B572-9FC229627074}</a:tableStyleId>
              </a:tblPr>
              <a:tblGrid>
                <a:gridCol w="4730175"/>
                <a:gridCol w="4730175"/>
              </a:tblGrid>
              <a:tr h="5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Strong Entity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Weak Entity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Primary Key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Правоъгълник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Двоен правоъгълник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Primary Key – </a:t>
                      </a:r>
                      <a:r>
                        <a:rPr lang="bg-BG" sz="1800" u="sng" cap="none" strike="noStrike"/>
                        <a:t>Attribute </a:t>
                      </a:r>
                      <a:endParaRPr sz="1800" u="sng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Partial Key – Attribute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Dominant Entity Set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Subordinate Entity Set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Идентифицира се по PK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Идентифицира се по PK на Strong Entity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Връзка между две Strong Entities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-&gt; Diamond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Връзка между Strong и Weak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-&gt; Double Diamond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Връзка между две Strong Entities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-&gt; Single Line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Връзка между Weak Entity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-&gt; Double Line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-BG" sz="2800"/>
              <a:t>НОТАЦИЯ НА ENTITY : АТРИБУТ</a:t>
            </a:r>
            <a:endParaRPr sz="2800"/>
          </a:p>
        </p:txBody>
      </p:sp>
      <p:sp>
        <p:nvSpPr>
          <p:cNvPr id="452" name="Google Shape;452;p23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https://www.guru99.com/images/1/100518_0621_ERDiagramTu6.png" id="453" name="Google Shape;4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252" y="1137621"/>
            <a:ext cx="5687854" cy="4577297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3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Свойство (property) от тип entity или relationship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Например, една лекция може да има атрибути: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Начален час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Дата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Времетраене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Място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Изобразява се с елипса</a:t>
            </a:r>
            <a:endParaRPr sz="1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 u="sng"/>
              <a:t>Trans No – Primary Key</a:t>
            </a:r>
            <a:endParaRPr sz="1800" u="sng"/>
          </a:p>
          <a:p>
            <a:pPr indent="-85725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НОТАЦИЯ НА ENTITY : АТРИБУТ</a:t>
            </a:r>
            <a:endParaRPr/>
          </a:p>
        </p:txBody>
      </p:sp>
      <p:graphicFrame>
        <p:nvGraphicFramePr>
          <p:cNvPr id="460" name="Google Shape;460;p24"/>
          <p:cNvGraphicFramePr/>
          <p:nvPr/>
        </p:nvGraphicFramePr>
        <p:xfrm>
          <a:off x="1141413" y="2249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{E56BFF51-BED9-4A3C-B572-9FC229627074}</a:tableStyleId>
              </a:tblPr>
              <a:tblGrid>
                <a:gridCol w="4953000"/>
                <a:gridCol w="495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Тип атрибут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Описание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Simple attribute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Atomic Value - Не може да бъде разделен на малка стойност. Например, телефонен номер.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Composite attribute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Може да бъде разделен на по-малка стойност. Например, пълно име може да бъде разделено на лично и фамилно име.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Derived attribute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Не се включва в базата данни. Поведението му зависи от други атрибути. Например, възраст не се съхранява директно, а е производна на DOB.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Multivalued attribute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Могат да имат повече от една стойност. Например, данни за контакт – email, тел. номер, моб. номер, адрес.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Lightbox" id="466" name="Google Shape;4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483" y="2028824"/>
            <a:ext cx="9544050" cy="3162301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COMPOSITE, MULTIVALUED, DERIVED</a:t>
            </a:r>
            <a:endParaRPr/>
          </a:p>
        </p:txBody>
      </p:sp>
      <p:pic>
        <p:nvPicPr>
          <p:cNvPr descr="Lightbox" id="468" name="Google Shape;4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8208" y="5279682"/>
            <a:ext cx="24003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ox" id="469" name="Google Shape;46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8508" y="5279682"/>
            <a:ext cx="2572062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Lightbox" id="476" name="Google Shape;4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796" y="915518"/>
            <a:ext cx="8032836" cy="543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bg-BG" sz="2800"/>
              <a:t>НОТАЦИЯ НА ENTITY : КАРДИНАЛНОСТ</a:t>
            </a:r>
            <a:endParaRPr sz="2800"/>
          </a:p>
        </p:txBody>
      </p:sp>
      <p:sp>
        <p:nvSpPr>
          <p:cNvPr id="482" name="Google Shape;482;p27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3" name="Google Shape;483;p27"/>
          <p:cNvSpPr txBox="1"/>
          <p:nvPr>
            <p:ph idx="1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Дефинира връзката между две entities или entity sets.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Притежава различни видове: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One-to-One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One-to-Many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Many-to-One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Many-to-Many</a:t>
            </a:r>
            <a:endParaRPr/>
          </a:p>
        </p:txBody>
      </p:sp>
      <p:pic>
        <p:nvPicPr>
          <p:cNvPr descr="Cardinality in ER Diagram | DBMS | Gate Vidyalay" id="484" name="Google Shape;4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651" y="2005521"/>
            <a:ext cx="6405055" cy="283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ER diagram - Are the relations and cardinalities correct? - Stack Overflow" id="491" name="Google Shape;4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0773" y="766185"/>
            <a:ext cx="6770454" cy="532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1 Entity-Relationship Diagram. 2 Components of ERD: –Entity –Relationship – Cardinality –Attributes. - ppt download" id="498" name="Google Shape;4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247" name="Google Shape;247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Entity Relationship Diagram - Common ERD Symbols and Notations |  Relationship diagram, Diagram design, Diagram" id="248" name="Google Shape;2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061" y="503188"/>
            <a:ext cx="7886700" cy="590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RELATIONSHIP TYPE &amp; RELATIONSHIP SET</a:t>
            </a:r>
            <a:endParaRPr/>
          </a:p>
        </p:txBody>
      </p:sp>
      <p:sp>
        <p:nvSpPr>
          <p:cNvPr id="504" name="Google Shape;504;p3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Unary Relationship – когато има само едно entity участващо във връзка.</a:t>
            </a:r>
            <a:endParaRPr/>
          </a:p>
          <a:p>
            <a:pPr indent="-5238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Binary Relationship – когато повече от едно entity участва в една връзка.</a:t>
            </a:r>
            <a:endParaRPr/>
          </a:p>
          <a:p>
            <a:pPr indent="-5238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  <a:p>
            <a:pPr indent="-5238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N-ary Relationship – когато повече от две entities участват във връзка.</a:t>
            </a:r>
            <a:endParaRPr sz="2220"/>
          </a:p>
          <a:p>
            <a:pPr indent="-5238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</p:txBody>
      </p:sp>
      <p:pic>
        <p:nvPicPr>
          <p:cNvPr descr="Lightbox" id="505" name="Google Shape;5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9160" y="2773062"/>
            <a:ext cx="2908901" cy="959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ox" id="506" name="Google Shape;5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90" y="4372117"/>
            <a:ext cx="3797643" cy="70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512" name="Google Shape;512;p3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N-ary Relationship in DBMS » PREP INSTA" id="513" name="Google Shape;5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0803" y="1022171"/>
            <a:ext cx="5067215" cy="506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2"/>
          <p:cNvSpPr txBox="1"/>
          <p:nvPr>
            <p:ph type="title"/>
          </p:nvPr>
        </p:nvSpPr>
        <p:spPr>
          <a:xfrm>
            <a:off x="1141413" y="618517"/>
            <a:ext cx="2877336" cy="550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ONE-TO-ONE</a:t>
            </a:r>
            <a:endParaRPr/>
          </a:p>
        </p:txBody>
      </p:sp>
      <p:sp>
        <p:nvSpPr>
          <p:cNvPr id="519" name="Google Shape;519;p32"/>
          <p:cNvSpPr txBox="1"/>
          <p:nvPr>
            <p:ph idx="1" type="body"/>
          </p:nvPr>
        </p:nvSpPr>
        <p:spPr>
          <a:xfrm>
            <a:off x="4540743" y="638650"/>
            <a:ext cx="7034485" cy="378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Едно entity от entity set X може да бъде асоциирано с най-много едно entity от entity set Y и обратното.</a:t>
            </a:r>
            <a:endParaRPr/>
          </a:p>
        </p:txBody>
      </p:sp>
      <p:pic>
        <p:nvPicPr>
          <p:cNvPr descr="er12" id="520" name="Google Shape;5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9708" y="3951886"/>
            <a:ext cx="5183052" cy="2604484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descr="Lightbox" id="521" name="Google Shape;52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7228" y="2530039"/>
            <a:ext cx="6761514" cy="1081841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"/>
          <p:cNvSpPr txBox="1"/>
          <p:nvPr>
            <p:ph type="title"/>
          </p:nvPr>
        </p:nvSpPr>
        <p:spPr>
          <a:xfrm>
            <a:off x="6569957" y="618518"/>
            <a:ext cx="474708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MANY-TO-ONE</a:t>
            </a:r>
            <a:endParaRPr/>
          </a:p>
        </p:txBody>
      </p:sp>
      <p:sp>
        <p:nvSpPr>
          <p:cNvPr id="527" name="Google Shape;527;p33"/>
          <p:cNvSpPr/>
          <p:nvPr/>
        </p:nvSpPr>
        <p:spPr>
          <a:xfrm>
            <a:off x="798950" y="808057"/>
            <a:ext cx="5286376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Lightbox" id="528" name="Google Shape;5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076" y="2865120"/>
            <a:ext cx="499672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ox" id="529" name="Google Shape;52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987" y="1613290"/>
            <a:ext cx="5208299" cy="96759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3"/>
          <p:cNvSpPr txBox="1"/>
          <p:nvPr>
            <p:ph idx="1" type="body"/>
          </p:nvPr>
        </p:nvSpPr>
        <p:spPr>
          <a:xfrm>
            <a:off x="6569957" y="2249487"/>
            <a:ext cx="474708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bg-BG" sz="2200"/>
              <a:t>Повече от едно entity от entity set X може да се асоциира със само едно entity от entity set Y.</a:t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bg-BG" sz="2200"/>
              <a:t>Entity от entity set Y може да се асоциира с едно или повече entity от entity set X.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bg-BG" sz="2200"/>
              <a:t>Множество студенти могат да принадлежат към един курс.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 txBox="1"/>
          <p:nvPr>
            <p:ph type="title"/>
          </p:nvPr>
        </p:nvSpPr>
        <p:spPr>
          <a:xfrm>
            <a:off x="6569957" y="618518"/>
            <a:ext cx="474708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MANY-TO-MANY</a:t>
            </a:r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798950" y="808057"/>
            <a:ext cx="5286376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er16" id="537" name="Google Shape;53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749" y="2484019"/>
            <a:ext cx="5199181" cy="3171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2" id="538" name="Google Shape;53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950" y="1095261"/>
            <a:ext cx="5272780" cy="100182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4"/>
          <p:cNvSpPr txBox="1"/>
          <p:nvPr>
            <p:ph idx="1" type="body"/>
          </p:nvPr>
        </p:nvSpPr>
        <p:spPr>
          <a:xfrm>
            <a:off x="6569957" y="2249487"/>
            <a:ext cx="474708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bg-BG" sz="2200"/>
              <a:t>Едно entity от entity set X може да се асоциира с повече от едно entity от entity set Y и обратното.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bg-BG" sz="2200"/>
              <a:t>Множество студенти могат да принадлежат към множество множество.</a:t>
            </a:r>
            <a:endParaRPr sz="2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КАК СЕ СЪЗДАВА ENTITY RELATIONSHIP DIAGRAM</a:t>
            </a:r>
            <a:endParaRPr/>
          </a:p>
        </p:txBody>
      </p:sp>
      <p:pic>
        <p:nvPicPr>
          <p:cNvPr descr="https://www.guru99.com/images/1/100518_0621_ERDiagramTu13.png" id="545" name="Google Shape;5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146" y="2913675"/>
            <a:ext cx="9284531" cy="121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ПРИМЕР</a:t>
            </a:r>
            <a:endParaRPr/>
          </a:p>
        </p:txBody>
      </p:sp>
      <p:sp>
        <p:nvSpPr>
          <p:cNvPr id="551" name="Google Shape;551;p3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В един университет, студент се записва за няколко дисциплини.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Студентът трябва да бъде записан в поне една или повече дисциплини.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Всяка дисциплина се води от един професор.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Един професор може да води само една дисциплина.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1 – РАЗПОЗНАВАНЕ НА СЪЩНОСТИТЕ</a:t>
            </a:r>
            <a:endParaRPr/>
          </a:p>
        </p:txBody>
      </p:sp>
      <p:sp>
        <p:nvSpPr>
          <p:cNvPr id="557" name="Google Shape;557;p3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Студент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Професор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Курс</a:t>
            </a:r>
            <a:endParaRPr/>
          </a:p>
        </p:txBody>
      </p:sp>
      <p:pic>
        <p:nvPicPr>
          <p:cNvPr descr="https://www.guru99.com/images/1/100518_0621_ERDiagramTu14.png" id="558" name="Google Shape;5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327" y="4296382"/>
            <a:ext cx="8190168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2 – ВРЪЗКИ МЕЖДУ СЪЩНОСТИТЕ</a:t>
            </a:r>
            <a:endParaRPr/>
          </a:p>
        </p:txBody>
      </p:sp>
      <p:sp>
        <p:nvSpPr>
          <p:cNvPr id="564" name="Google Shape;564;p3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Разполагаме с две връзки: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bg-BG"/>
              <a:t>Студент записан към курс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bg-BG"/>
              <a:t>Професор преподаващ курс</a:t>
            </a:r>
            <a:endParaRPr/>
          </a:p>
        </p:txBody>
      </p:sp>
      <p:pic>
        <p:nvPicPr>
          <p:cNvPr descr="https://www.guru99.com/images/1/100518_0621_ERDiagramTu15.png" id="565" name="Google Shape;5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975" y="4020344"/>
            <a:ext cx="9381053" cy="177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3 – ОПРЕДЕЛЯНЕ НА КАРДИНАЛНОСТ НА ВРЪЗКИТЕ</a:t>
            </a:r>
            <a:endParaRPr/>
          </a:p>
        </p:txBody>
      </p:sp>
      <p:sp>
        <p:nvSpPr>
          <p:cNvPr id="571" name="Google Shape;571;p3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От условието знаем, че: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bg-BG"/>
              <a:t>Студент може да се запише в множество курсове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bg-BG"/>
              <a:t>Професор може да води само един курс</a:t>
            </a:r>
            <a:endParaRPr/>
          </a:p>
        </p:txBody>
      </p:sp>
      <p:pic>
        <p:nvPicPr>
          <p:cNvPr descr="https://www.guru99.com/images/1/100518_0621_ERDiagramTu16.png" id="572" name="Google Shape;5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655" y="4020344"/>
            <a:ext cx="9879511" cy="177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ENTITY-RELATIONSHIP DIAGRAM</a:t>
            </a:r>
            <a:endParaRPr/>
          </a:p>
        </p:txBody>
      </p:sp>
      <p:sp>
        <p:nvSpPr>
          <p:cNvPr id="254" name="Google Shape;254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Диаграмите съдържат различни символи за визуализация.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Основните са: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bg-BG" sz="1850"/>
              <a:t>Правоъгълници – Същности - Entity</a:t>
            </a:r>
            <a:endParaRPr sz="1850"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bg-BG" sz="1850"/>
              <a:t>Елипси – Атрибути - Attribute</a:t>
            </a:r>
            <a:endParaRPr sz="1850"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bg-BG" sz="1850"/>
              <a:t>Линии – Връзки - Relationship</a:t>
            </a:r>
            <a:endParaRPr sz="185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На пръв поглед една ER диаграма прилича доста на Flow Chart, но ER диаграмата включва специфични символи, които правят модела по-задълбочен.</a:t>
            </a:r>
            <a:endParaRPr sz="22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78" name="Google Shape;578;p40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579" name="Google Shape;579;p40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583" name="Google Shape;583;p40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585" name="Google Shape;585;p40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586" name="Google Shape;586;p40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589" name="Google Shape;589;p40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40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3BE5D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91" name="Google Shape;591;p40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592" name="Google Shape;592;p40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593" name="Google Shape;593;p40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594" name="Google Shape;594;p40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597" name="Google Shape;597;p40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599" name="Google Shape;599;p40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601" name="Google Shape;601;p40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602" name="Google Shape;602;p40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</p:sp>
        <p:sp>
          <p:nvSpPr>
            <p:cNvPr id="605" name="Google Shape;605;p40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3BE5D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40"/>
          <p:cNvSpPr txBox="1"/>
          <p:nvPr>
            <p:ph type="title"/>
          </p:nvPr>
        </p:nvSpPr>
        <p:spPr>
          <a:xfrm>
            <a:off x="1019015" y="1093787"/>
            <a:ext cx="3059969" cy="4697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4 – ОПРЕДЕЛЯНЕ НА АТРИБУТИ</a:t>
            </a:r>
            <a:endParaRPr/>
          </a:p>
        </p:txBody>
      </p:sp>
      <p:sp>
        <p:nvSpPr>
          <p:cNvPr id="607" name="Google Shape;607;p40"/>
          <p:cNvSpPr/>
          <p:nvPr/>
        </p:nvSpPr>
        <p:spPr>
          <a:xfrm>
            <a:off x="4625084" y="0"/>
            <a:ext cx="7566916" cy="6848476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8" name="Google Shape;608;p40"/>
          <p:cNvSpPr txBox="1"/>
          <p:nvPr>
            <p:ph idx="1" type="body"/>
          </p:nvPr>
        </p:nvSpPr>
        <p:spPr>
          <a:xfrm>
            <a:off x="4729859" y="903287"/>
            <a:ext cx="7152579" cy="546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За да определите атрибутите във вашата диаграма е нужно изследване на организацията, която ще визуализирате (файлове, форми, доклади и данни).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Можете да проведете и запитвания/интервюта с различни stakeholders, за да определите специфичните същности и атрибути.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Изначално е важно да определите атрибутите, без да ги свързвате с определени същности.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След като разполагате с пълен списък от атрибути, може да започнете да ги map-вате към определените същности.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Един атрибут може да бъде свързан само с една същност.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Ако мислите, че един атрибут принадлежи към повече от една същност, използвайте modifiers, за да го направите unique.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bg-BG" sz="1800"/>
              <a:t>След като сте приключили с разпределянето (mapping), определете първичните ключове. Ако няма такива, създайте ги.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3" name="Google Shape;613;p41"/>
          <p:cNvGraphicFramePr/>
          <p:nvPr/>
        </p:nvGraphicFramePr>
        <p:xfrm>
          <a:off x="1141413" y="2249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{E56BFF51-BED9-4A3C-B572-9FC229627074}</a:tableStyleId>
              </a:tblPr>
              <a:tblGrid>
                <a:gridCol w="3302000"/>
                <a:gridCol w="3302000"/>
                <a:gridCol w="330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Същност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Първичен ключ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Атрибут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Student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Student_ID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StudentName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Professor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Employee_ID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ProfessorName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Course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Course_ID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bg-BG" sz="1800" u="none" cap="none" strike="noStrike"/>
                        <a:t>CourseName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guru99.com/images/1/100518_0621_ERDiagramTu17.png" id="618" name="Google Shape;6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12" y="1610403"/>
            <a:ext cx="10105368" cy="354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ПО-МОДЕРЕН ИЗГЛЕД</a:t>
            </a:r>
            <a:endParaRPr/>
          </a:p>
        </p:txBody>
      </p:sp>
      <p:pic>
        <p:nvPicPr>
          <p:cNvPr descr="https://www.guru99.com/images/1/100518_0621_ERDiagramTu18.png" id="624" name="Google Shape;6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924" y="2587784"/>
            <a:ext cx="11044973" cy="168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ДОБРИ ПРАКТИКИ</a:t>
            </a:r>
            <a:endParaRPr/>
          </a:p>
        </p:txBody>
      </p:sp>
      <p:sp>
        <p:nvSpPr>
          <p:cNvPr id="630" name="Google Shape;630;p4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Премахнете ненужните entities и relationships.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Подсигурете се, че entities и relationships са правилно обозначени.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Има множество подходи към създаването на ER диаграма. Подсигурете се, че вашата диаграма поддържа всички данни, които ще съхранявате за напред.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Подсигурете се, че всяко entity съществува само веднъж във вашата диаграма.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Обозначете всяка връзка, същност и атрибут в диаграмата.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Не свързвайте една връзка с друга.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Използвайте цветове, за да обозначите важни части от вашата диаграма.</a:t>
            </a:r>
            <a:endParaRPr sz="2220"/>
          </a:p>
          <a:p>
            <a:pPr indent="-5238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ОБОБЩЕНИЕ</a:t>
            </a:r>
            <a:endParaRPr/>
          </a:p>
        </p:txBody>
      </p:sp>
      <p:sp>
        <p:nvSpPr>
          <p:cNvPr id="636" name="Google Shape;636;p4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ER Model в DBMS означава Entity-Relationship model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ER моделът е high-level data model диаграма</a:t>
            </a:r>
            <a:endParaRPr sz="222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ER диаграмите са визуален метод, полезен в представянето на ER модела</a:t>
            </a:r>
            <a:endParaRPr sz="222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ER диаграмите в DBMS са план на базата данни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ER диаграмите показват отношенията на entity set съхранявани в базата данни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bg-BG" sz="2220"/>
              <a:t>ER спомагат в дефинирането на термини отнасящи се до релационното моделиране</a:t>
            </a:r>
            <a:endParaRPr sz="2220"/>
          </a:p>
          <a:p>
            <a:pPr indent="-5238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ОБОБЩЕНИЕ</a:t>
            </a:r>
            <a:endParaRPr/>
          </a:p>
        </p:txBody>
      </p:sp>
      <p:sp>
        <p:nvSpPr>
          <p:cNvPr id="642" name="Google Shape;642;p4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bg-BG" sz="2040"/>
              <a:t>ER моделирането се базира на три основни идеи: Entities, Attributes &amp; Relationships</a:t>
            </a:r>
            <a:endParaRPr sz="204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bg-BG" sz="2040"/>
              <a:t>Entity може да бъде място, човек, предмет, събитие или идея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bg-BG" sz="2040"/>
              <a:t>Relationship е асоциация между две или повече entities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bg-BG" sz="2040"/>
              <a:t>Weak Entity е тип entity, което няма първичен ключ</a:t>
            </a:r>
            <a:endParaRPr sz="204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bg-BG" sz="2040"/>
              <a:t>Спомага за дефинирането на числени атрибути на една връзка между две същности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Char char="•"/>
            </a:pPr>
            <a:r>
              <a:rPr lang="bg-BG" sz="2040"/>
              <a:t>ER диаграмата е визуална репрезентация на данните и описва как данните са свързани помежду си.</a:t>
            </a:r>
            <a:endParaRPr sz="2040"/>
          </a:p>
          <a:p>
            <a:pPr indent="-666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725" y="0"/>
            <a:ext cx="7702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СОФТУЕР ЗА НАПРАВА НА ДИАГРАМИ</a:t>
            </a:r>
            <a:endParaRPr/>
          </a:p>
        </p:txBody>
      </p:sp>
      <p:sp>
        <p:nvSpPr>
          <p:cNvPr id="653" name="Google Shape;653;p4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 u="sng">
                <a:solidFill>
                  <a:schemeClr val="hlink"/>
                </a:solidFill>
                <a:hlinkClick r:id="rId3"/>
              </a:rPr>
              <a:t>https://draw.io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Tutorial : </a:t>
            </a:r>
            <a:r>
              <a:rPr lang="bg-BG" u="sng">
                <a:solidFill>
                  <a:schemeClr val="hlink"/>
                </a:solidFill>
                <a:hlinkClick r:id="rId4"/>
              </a:rPr>
              <a:t>https://drawio-app.com/entity-relationship-diagrams-with-draw-io/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 u="sng">
                <a:solidFill>
                  <a:schemeClr val="hlink"/>
                </a:solidFill>
                <a:hlinkClick r:id="rId5"/>
              </a:rPr>
              <a:t>https://mychartguide.com/best-entity-relationship-diagram-erd-tools/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 u="sng">
                <a:solidFill>
                  <a:schemeClr val="hlink"/>
                </a:solidFill>
                <a:hlinkClick r:id="rId6"/>
              </a:rPr>
              <a:t>https://creately.com/lp/er-diagram-tool-online/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 u="sng">
                <a:solidFill>
                  <a:schemeClr val="hlink"/>
                </a:solidFill>
                <a:hlinkClick r:id="rId7"/>
              </a:rPr>
              <a:t>https://www.smartdraw.com/entity-relationship-diagram/er-diagram-tool.htm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ВЪПРОСИ  Q&amp;A</a:t>
            </a:r>
            <a:endParaRPr/>
          </a:p>
        </p:txBody>
      </p:sp>
      <p:pic>
        <p:nvPicPr>
          <p:cNvPr descr="Er diagram Er diagrams everywhere - Consequences Toy Story | Meme Generator" id="659" name="Google Shape;659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3600" y="2529681"/>
            <a:ext cx="53816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 txBox="1"/>
          <p:nvPr>
            <p:ph type="title"/>
          </p:nvPr>
        </p:nvSpPr>
        <p:spPr>
          <a:xfrm>
            <a:off x="6569957" y="618518"/>
            <a:ext cx="4747088" cy="262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wentieth Century"/>
              <a:buNone/>
            </a:pPr>
            <a:r>
              <a:rPr lang="bg-BG" sz="3100"/>
              <a:t>ЦЕЛТА НА ER ДИАГРАМАТА Е ДА ВИЗУАЛИЗИРА СТРУКТУРАТА ОПИСАНА ОТ СЪЩНОСТИТЕ И ТЕХНИТЕ ВЗАИМООТНОШЕНИЯ</a:t>
            </a:r>
            <a:endParaRPr sz="3100"/>
          </a:p>
        </p:txBody>
      </p:sp>
      <p:sp>
        <p:nvSpPr>
          <p:cNvPr id="260" name="Google Shape;260;p5"/>
          <p:cNvSpPr/>
          <p:nvPr/>
        </p:nvSpPr>
        <p:spPr>
          <a:xfrm>
            <a:off x="798950" y="808057"/>
            <a:ext cx="5286376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https://www.guru99.com/images/1/100518_0621_ERDiagramTu1.png" id="261" name="Google Shape;2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1173024"/>
            <a:ext cx="4635583" cy="451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КАКВО Е ENTITY RELATIONSHIP MODEL?</a:t>
            </a:r>
            <a:endParaRPr/>
          </a:p>
        </p:txBody>
      </p:sp>
      <p:sp>
        <p:nvSpPr>
          <p:cNvPr id="267" name="Google Shape;267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ER Модел – модел на данни от високо ниво.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Спомага за изначалния анализ на данни и техните изисквания.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Предхожда създаването на база от данни.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Представлява същности от реалния свят и връзките между тях.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Създаването на ER модел се счита за </a:t>
            </a:r>
            <a:r>
              <a:rPr b="1" lang="bg-BG"/>
              <a:t>добра практика</a:t>
            </a:r>
            <a:r>
              <a:rPr lang="bg-BG"/>
              <a:t>, преди да имплементирате вашата база от данни.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ИСТОРИЯ НА ER МОДЕЛИТЕ</a:t>
            </a:r>
            <a:endParaRPr/>
          </a:p>
        </p:txBody>
      </p:sp>
      <p:sp>
        <p:nvSpPr>
          <p:cNvPr id="273" name="Google Shape;273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ER диаграмите са визуално пособие, което спомага за представянето на ER моделите.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Въведено от Peter Chen през 1971г. с цел създаване на единен набор от правила, за представянето на релационни бази от данни и мрежи.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Целта на Chen е била да използва това пособие като подход за създаване на идейни модели (conceptual models).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ЗАЩО ДА ИЗПОЛЗВАМЕ ER ДИАГРАМИ?</a:t>
            </a:r>
            <a:endParaRPr/>
          </a:p>
        </p:txBody>
      </p:sp>
      <p:sp>
        <p:nvSpPr>
          <p:cNvPr id="279" name="Google Shape;279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Спомагат дефинирането на термини отнасящи се до ER моделиране.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Предоставя изглед на това: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bg-BG"/>
              <a:t>как вашите таблици трябва да се свържат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bg-BG"/>
              <a:t>и кои полета ще се използват във всяка таблица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Спомага в описанието на същности, атрибути и отношения.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ER диаграмите лесно се превеждат в релационни таблици, което ги прави техен предшественик.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bg-BG"/>
              <a:t>ЗАЩО ДА ИЗПОЛЗВАМЕ ER ДИАГРАМИ?</a:t>
            </a:r>
            <a:endParaRPr/>
          </a:p>
        </p:txBody>
      </p:sp>
      <p:sp>
        <p:nvSpPr>
          <p:cNvPr id="285" name="Google Shape;285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ER диаграмите могат да бъдат използвани като план за въвеждането на данни в специфични софтуерни приложения.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Спомагат работния процес на разработващите бази от данни.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bg-BG"/>
              <a:t>Разрешава комуникацията на логическата структура на базата с клиенти.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2021-01-26T09:13:41Z</dcterms:created>
  <dc:creator>V Mat</dc:creator>
</cp:coreProperties>
</file>