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data-warehouse-vs-data-mart/" TargetMode="External"/><Relationship Id="rId2" Type="http://schemas.openxmlformats.org/officeDocument/2006/relationships/hyperlink" Target="https://panoply.io/data-warehouse-guide/the-difference-between-a-database-and-a-data-warehou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/blog/olap-vs-olt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E3687342-BCD9-49A3-B4DD-48A77225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4" r="5189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EA447-5377-C349-93C1-2514E185B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BG" sz="4800"/>
              <a:t>Database vs </a:t>
            </a:r>
            <a:br>
              <a:rPr lang="en-BG" sz="4800"/>
            </a:br>
            <a:r>
              <a:rPr lang="en-BG" sz="4800"/>
              <a:t>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49B7-C61C-4A47-A720-DF1D36ECA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bg-BG" sz="1600"/>
              <a:t>Какво е </a:t>
            </a:r>
            <a:r>
              <a:rPr lang="en-US" sz="1600"/>
              <a:t>Database?</a:t>
            </a:r>
          </a:p>
          <a:p>
            <a:r>
              <a:rPr lang="bg-BG" sz="1600"/>
              <a:t>Какво е </a:t>
            </a:r>
            <a:r>
              <a:rPr lang="en-US" sz="1600"/>
              <a:t>Data Warehouse?</a:t>
            </a:r>
            <a:endParaRPr lang="bg-BG" sz="1600"/>
          </a:p>
          <a:p>
            <a:r>
              <a:rPr lang="bg-BG" sz="1600"/>
              <a:t>Прилики и разлики</a:t>
            </a:r>
            <a:endParaRPr lang="en-US" sz="1600"/>
          </a:p>
          <a:p>
            <a:endParaRPr lang="en-BG" sz="16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6266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AABB-33CC-554F-858C-378C1E88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Database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888C-D890-534F-8CCF-EA22BD0E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bg-BG" dirty="0"/>
              <a:t>Предоставя сигурност и намаля претрупването.</a:t>
            </a:r>
          </a:p>
          <a:p>
            <a:r>
              <a:rPr lang="bg-BG" dirty="0"/>
              <a:t>Разрешава различни погледи над данните.</a:t>
            </a:r>
          </a:p>
          <a:p>
            <a:r>
              <a:rPr lang="bg-BG" dirty="0"/>
              <a:t>Следва </a:t>
            </a:r>
            <a:r>
              <a:rPr lang="en-US" dirty="0"/>
              <a:t>ACID (Atomicity, Consistency, Isolation, Durability)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Разрешава изолиране между програми и данни.</a:t>
            </a:r>
          </a:p>
          <a:p>
            <a:r>
              <a:rPr lang="bg-BG" dirty="0"/>
              <a:t>Споделя данни и транзакции между множество потребители.</a:t>
            </a:r>
          </a:p>
        </p:txBody>
      </p:sp>
    </p:spTree>
    <p:extLst>
      <p:ext uri="{BB962C8B-B14F-4D97-AF65-F5344CB8AC3E}">
        <p14:creationId xmlns:p14="http://schemas.microsoft.com/office/powerpoint/2010/main" val="225490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C3D8-16FC-A34A-B548-A34EF9F1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en-US" dirty="0"/>
              <a:t>Data Warehouse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43F0-FF8D-BD43-9F78-6CD43849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Субективно ориентиран, като предлага информация свързана с определена тема, вместо всички операции на системата.</a:t>
            </a:r>
          </a:p>
          <a:p>
            <a:r>
              <a:rPr lang="bg-BG" dirty="0"/>
              <a:t>Данните е нужно да бъдат съхранявани по общ и неанонимен начин.</a:t>
            </a:r>
          </a:p>
          <a:p>
            <a:r>
              <a:rPr lang="bg-BG" dirty="0"/>
              <a:t>Изграждането на подобна система е сравнително по-трудно и по-скъпо от стандартна такава.</a:t>
            </a:r>
          </a:p>
          <a:p>
            <a:r>
              <a:rPr lang="en-US" dirty="0"/>
              <a:t>DW </a:t>
            </a:r>
            <a:r>
              <a:rPr lang="bg-BG" dirty="0"/>
              <a:t>е </a:t>
            </a:r>
            <a:r>
              <a:rPr lang="en-US" dirty="0"/>
              <a:t>non-volatile, </a:t>
            </a:r>
            <a:r>
              <a:rPr lang="bg-BG" dirty="0"/>
              <a:t>което означава, че когато влезе нова информация, старата остава налична.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1706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02A248-D835-184F-B18E-6CA1C0F7D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56569"/>
              </p:ext>
            </p:extLst>
          </p:nvPr>
        </p:nvGraphicFramePr>
        <p:xfrm>
          <a:off x="646331" y="586740"/>
          <a:ext cx="8707876" cy="4899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5516">
                  <a:extLst>
                    <a:ext uri="{9D8B030D-6E8A-4147-A177-3AD203B41FA5}">
                      <a16:colId xmlns:a16="http://schemas.microsoft.com/office/drawing/2014/main" val="2018652229"/>
                    </a:ext>
                  </a:extLst>
                </a:gridCol>
                <a:gridCol w="3081180">
                  <a:extLst>
                    <a:ext uri="{9D8B030D-6E8A-4147-A177-3AD203B41FA5}">
                      <a16:colId xmlns:a16="http://schemas.microsoft.com/office/drawing/2014/main" val="3945787456"/>
                    </a:ext>
                  </a:extLst>
                </a:gridCol>
                <a:gridCol w="3081180">
                  <a:extLst>
                    <a:ext uri="{9D8B030D-6E8A-4147-A177-3AD203B41FA5}">
                      <a16:colId xmlns:a16="http://schemas.microsoft.com/office/drawing/2014/main" val="3592264889"/>
                    </a:ext>
                  </a:extLst>
                </a:gridCol>
              </a:tblGrid>
              <a:tr h="481393">
                <a:tc>
                  <a:txBody>
                    <a:bodyPr/>
                    <a:lstStyle/>
                    <a:p>
                      <a:r>
                        <a:rPr lang="bg-BG" dirty="0"/>
                        <a:t>Параметър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8058"/>
                  </a:ext>
                </a:extLst>
              </a:tr>
              <a:tr h="481393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Цел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Създадена да записва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Създадена да анализира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72247"/>
                  </a:ext>
                </a:extLst>
              </a:tr>
              <a:tr h="830898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Начин на обработка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Online Transactional Processing (OLTP)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Online Analytical Processing (OLAP)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84291"/>
                  </a:ext>
                </a:extLst>
              </a:tr>
              <a:tr h="830898">
                <a:tc>
                  <a:txBody>
                    <a:bodyPr/>
                    <a:lstStyle/>
                    <a:p>
                      <a:r>
                        <a:rPr lang="bg-BG" dirty="0" err="1">
                          <a:effectLst/>
                        </a:rPr>
                        <a:t>Употеба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Основни технически операции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Анализ на бизнес операции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8259"/>
                  </a:ext>
                </a:extLst>
              </a:tr>
              <a:tr h="481393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Таблици</a:t>
                      </a:r>
                      <a:r>
                        <a:rPr lang="en-GB" dirty="0">
                          <a:effectLst/>
                        </a:rPr>
                        <a:t> </a:t>
                      </a:r>
                      <a:r>
                        <a:rPr lang="bg-BG" dirty="0">
                          <a:effectLst/>
                        </a:rPr>
                        <a:t>и</a:t>
                      </a:r>
                      <a:r>
                        <a:rPr lang="en-GB" dirty="0">
                          <a:effectLst/>
                        </a:rPr>
                        <a:t>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Сложни</a:t>
                      </a:r>
                      <a:r>
                        <a:rPr lang="en-US" dirty="0">
                          <a:effectLst/>
                        </a:rPr>
                        <a:t> (normalized)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Лесни (</a:t>
                      </a:r>
                      <a:r>
                        <a:rPr lang="en-GB" dirty="0">
                          <a:effectLst/>
                        </a:rPr>
                        <a:t>denormalized)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28313"/>
                  </a:ext>
                </a:extLst>
              </a:tr>
              <a:tr h="481393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Ориентирани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application-oriented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subject-oriented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320846"/>
                  </a:ext>
                </a:extLst>
              </a:tr>
              <a:tr h="830898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Съхранява данни от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Обикновено едно приложение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Множество приложения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30802"/>
                  </a:ext>
                </a:extLst>
              </a:tr>
              <a:tr h="481393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Is designed to record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Is designed to </a:t>
                      </a:r>
                      <a:r>
                        <a:rPr lang="en-GB" dirty="0" err="1">
                          <a:effectLst/>
                        </a:rPr>
                        <a:t>analyze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49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9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02A248-D835-184F-B18E-6CA1C0F7D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134372"/>
              </p:ext>
            </p:extLst>
          </p:nvPr>
        </p:nvGraphicFramePr>
        <p:xfrm>
          <a:off x="646332" y="586740"/>
          <a:ext cx="8098154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0186522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94578745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59226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/>
                        <a:t>Параметър</a:t>
                      </a:r>
                      <a:endParaRPr lang="en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G" dirty="0"/>
                        <a:t>Data Warehouse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Достъпност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Данните са достъпни в реално време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Данните се извличат от източници на интервали от време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77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Техники за разработка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ER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Standard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8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Техника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Улавяне на данни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Анализ на данни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Up to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Not up to date (historical)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2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Storage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Standard (relational)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Dimensional &amp; Normalized </a:t>
                      </a:r>
                    </a:p>
                    <a:p>
                      <a:r>
                        <a:rPr lang="en-GB" dirty="0">
                          <a:effectLst/>
                        </a:rPr>
                        <a:t>Star and snowflake schema.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32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30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Data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Детайлни данни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Обобщени данни</a:t>
                      </a:r>
                      <a:endParaRPr lang="en-GB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49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75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01BC-DD1E-A847-A44B-B86B2BF3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 на </a:t>
            </a:r>
            <a:r>
              <a:rPr lang="en-US" dirty="0"/>
              <a:t>Databases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16BA5-8256-DD45-9466-EE12EF4B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Банкиране – потребителска информация, операции върху акаунти на потребители, плащания, депозити, заеми, кредитни карти.</a:t>
            </a:r>
          </a:p>
          <a:p>
            <a:r>
              <a:rPr lang="bg-BG" dirty="0"/>
              <a:t>Авиолинии – резервации и планиране на полети</a:t>
            </a:r>
          </a:p>
          <a:p>
            <a:r>
              <a:rPr lang="bg-BG" dirty="0"/>
              <a:t>Университети – съхраняване на лична информация, регистрации за дисциплини, оценки.</a:t>
            </a:r>
            <a:r>
              <a:rPr lang="en-GB" dirty="0"/>
              <a:t> </a:t>
            </a:r>
            <a:endParaRPr lang="bg-BG" dirty="0"/>
          </a:p>
          <a:p>
            <a:r>
              <a:rPr lang="bg-BG" dirty="0"/>
              <a:t>Телекомуникации – записи на разговори, месечни сметки, поддръжка</a:t>
            </a:r>
          </a:p>
          <a:p>
            <a:r>
              <a:rPr lang="bg-BG" dirty="0"/>
              <a:t>Финансиране – информация за борси, продажби, покупки на акции и облигации</a:t>
            </a:r>
          </a:p>
          <a:p>
            <a:r>
              <a:rPr lang="bg-BG" dirty="0"/>
              <a:t>Продажби – съхраняване на детайли за потребители, продукти и продажби/доставки.</a:t>
            </a:r>
          </a:p>
          <a:p>
            <a:r>
              <a:rPr lang="bg-BG" dirty="0"/>
              <a:t>Производство – организиране на веригата за доставки и следене на производство и инвентар.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4246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0734-B68B-DD4B-80C4-C4818D2D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 на </a:t>
            </a:r>
            <a:r>
              <a:rPr lang="en-US" dirty="0"/>
              <a:t>Data Warehouse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E3DE-3C1B-7749-B596-7B9CDA97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Авиолинии – използва се за системи за управление, като например определяне на екипаж, анализ на път, схеми за отстъпки на чести полети.</a:t>
            </a:r>
          </a:p>
          <a:p>
            <a:r>
              <a:rPr lang="bg-BG" dirty="0"/>
              <a:t>Банкиране – управление на ресурси.</a:t>
            </a:r>
          </a:p>
          <a:p>
            <a:r>
              <a:rPr lang="bg-BG" dirty="0"/>
              <a:t>Здравен сектор – създаване на стратегии и прогнози за здравето на пациентите. Напредналите </a:t>
            </a:r>
            <a:r>
              <a:rPr lang="en-US" dirty="0"/>
              <a:t>DW </a:t>
            </a:r>
            <a:r>
              <a:rPr lang="bg-BG" dirty="0"/>
              <a:t>системи, могат да създават рецепти.</a:t>
            </a:r>
          </a:p>
          <a:p>
            <a:r>
              <a:rPr lang="bg-BG" dirty="0"/>
              <a:t>Застрахователен сектор – анализ на модели, потребителски тенденции и движение на пазари.</a:t>
            </a:r>
            <a:endParaRPr lang="en-US" dirty="0"/>
          </a:p>
          <a:p>
            <a:r>
              <a:rPr lang="bg-BG" dirty="0"/>
              <a:t>Вериги за пазаруване – следене на стоки, намиране на модели в пазаруването на потребителите, създаване на промоции.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5923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ata Warehouse vs Database | Learn The 6 Most Useful Differences">
            <a:extLst>
              <a:ext uri="{FF2B5EF4-FFF2-40B4-BE49-F238E27FC236}">
                <a16:creationId xmlns:a16="http://schemas.microsoft.com/office/drawing/2014/main" id="{711043CC-B496-5C45-9F24-06876BB535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4953" y="1131994"/>
            <a:ext cx="9663970" cy="459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25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0EAF-C59A-C24D-A058-C5800B26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B206-0E32-E74D-8AB0-5DEDC9A2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9218" name="Picture 2" descr="dimensional modeling - Designing a Data Warehouse/ Star Schema - Choosing  facts - Stack Overflow">
            <a:extLst>
              <a:ext uri="{FF2B5EF4-FFF2-40B4-BE49-F238E27FC236}">
                <a16:creationId xmlns:a16="http://schemas.microsoft.com/office/drawing/2014/main" id="{932BA7DA-437D-3645-A332-14AEEC30B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0"/>
            <a:ext cx="10461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5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0527-D456-AC49-B66F-6F6CF18A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Допълнителна информация: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5161-5EB2-324F-B8EB-5A2E06CE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vs Data Warehouse</a:t>
            </a:r>
            <a:br>
              <a:rPr lang="en-GB" dirty="0"/>
            </a:br>
            <a:r>
              <a:rPr lang="en-GB" dirty="0">
                <a:hlinkClick r:id="rId2"/>
              </a:rPr>
              <a:t>https://panoply.io/data-warehouse-guide/the-difference-between-a-database-and-a-data-warehouse/</a:t>
            </a:r>
            <a:endParaRPr lang="bg-BG" dirty="0"/>
          </a:p>
          <a:p>
            <a:r>
              <a:rPr lang="en-US" dirty="0"/>
              <a:t>Data Warehouse vs Data Mart</a:t>
            </a:r>
            <a:br>
              <a:rPr lang="en-US" dirty="0"/>
            </a:br>
            <a:r>
              <a:rPr lang="en-US" dirty="0">
                <a:hlinkClick r:id="rId3"/>
              </a:rPr>
              <a:t>https://www.educba.com/data-warehouse-vs-data-mart/</a:t>
            </a:r>
            <a:endParaRPr lang="en-US" dirty="0"/>
          </a:p>
          <a:p>
            <a:r>
              <a:rPr lang="en-US" dirty="0"/>
              <a:t>OLAP vs OLTP</a:t>
            </a:r>
            <a:br>
              <a:rPr lang="en-US" dirty="0"/>
            </a:br>
            <a:r>
              <a:rPr lang="en-US" dirty="0">
                <a:hlinkClick r:id="rId4"/>
              </a:rPr>
              <a:t>https://www.ibm.com/cloud/blog/olap-vs-oltp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2546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DE39-CB86-5D49-97D8-1B5E8D40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A0C7-CDDA-9E46-B32B-0119EB3C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7170" name="Picture 2" descr="Rittmanmead | OBIEE.nl | Page 11">
            <a:extLst>
              <a:ext uri="{FF2B5EF4-FFF2-40B4-BE49-F238E27FC236}">
                <a16:creationId xmlns:a16="http://schemas.microsoft.com/office/drawing/2014/main" id="{880EDB88-94F6-3348-A46E-BC9394FE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47824"/>
            <a:ext cx="7666566" cy="478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30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ructure of the relational database &amp;quot;Mvsemdm&amp;quot; Each box on the figure... |  Download Scientific Diagram">
            <a:extLst>
              <a:ext uri="{FF2B5EF4-FFF2-40B4-BE49-F238E27FC236}">
                <a16:creationId xmlns:a16="http://schemas.microsoft.com/office/drawing/2014/main" id="{47974821-FFCA-274A-A533-EE455CC36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13450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09579-D673-D74B-99BB-7736FAD6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bg-BG"/>
              <a:t>Какво е </a:t>
            </a:r>
            <a:r>
              <a:rPr lang="en-US"/>
              <a:t>database?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E10B-CD32-4B44-B040-824B4C61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bg-BG" dirty="0"/>
              <a:t>Колекция от свързани данни, които представляват нещо от реалния свят. </a:t>
            </a:r>
          </a:p>
          <a:p>
            <a:r>
              <a:rPr lang="bg-BG" dirty="0"/>
              <a:t>Създадена е за да бъде пълна с данни за специфична задача.</a:t>
            </a:r>
          </a:p>
          <a:p>
            <a:r>
              <a:rPr lang="bg-BG" dirty="0"/>
              <a:t>Основа на всяко приложение.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51642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203-A329-A949-95BE-59D14D92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Data Warehouse?</a:t>
            </a:r>
            <a:endParaRPr lang="en-BG" dirty="0"/>
          </a:p>
        </p:txBody>
      </p:sp>
      <p:pic>
        <p:nvPicPr>
          <p:cNvPr id="5122" name="Picture 2" descr="Data Warehousing - Overview, Steps, Pros and Cons">
            <a:extLst>
              <a:ext uri="{FF2B5EF4-FFF2-40B4-BE49-F238E27FC236}">
                <a16:creationId xmlns:a16="http://schemas.microsoft.com/office/drawing/2014/main" id="{5C2373DC-31A8-FD4B-A2B7-98FE171A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6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1393-E917-8849-8F47-2DE0733F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bg-BG" dirty="0"/>
          </a:p>
          <a:p>
            <a:r>
              <a:rPr lang="en-GB" dirty="0"/>
              <a:t>DW </a:t>
            </a:r>
            <a:r>
              <a:rPr lang="bg-BG" dirty="0"/>
              <a:t>е информационна система, която съхранява исторически и нарастващи данни от един или повече източници на данни.</a:t>
            </a:r>
          </a:p>
          <a:p>
            <a:r>
              <a:rPr lang="en-GB" dirty="0"/>
              <a:t>DW </a:t>
            </a:r>
            <a:r>
              <a:rPr lang="bg-BG" dirty="0"/>
              <a:t>олекотява процесите на анализ и докладване в една организация. </a:t>
            </a:r>
          </a:p>
          <a:p>
            <a:r>
              <a:rPr lang="en-US" dirty="0"/>
              <a:t>DW </a:t>
            </a:r>
            <a:r>
              <a:rPr lang="bg-BG" dirty="0"/>
              <a:t>е единен източник на вярна информация за процесите на взимане на решения и предвиждане на бъдещето в една организация.</a:t>
            </a:r>
            <a:endParaRPr lang="en-GB" dirty="0"/>
          </a:p>
          <a:p>
            <a:endParaRPr lang="bg-BG" sz="1500" dirty="0"/>
          </a:p>
        </p:txBody>
      </p:sp>
    </p:spTree>
    <p:extLst>
      <p:ext uri="{BB962C8B-B14F-4D97-AF65-F5344CB8AC3E}">
        <p14:creationId xmlns:p14="http://schemas.microsoft.com/office/powerpoint/2010/main" val="232033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4876-7C8F-F04E-A543-97F14A98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G"/>
          </a:p>
        </p:txBody>
      </p:sp>
      <p:pic>
        <p:nvPicPr>
          <p:cNvPr id="5" name="Picture 4" descr="Schema Types In Data Warehouse Modeling - Star &amp;amp; SnowFlake Schema">
            <a:extLst>
              <a:ext uri="{FF2B5EF4-FFF2-40B4-BE49-F238E27FC236}">
                <a16:creationId xmlns:a16="http://schemas.microsoft.com/office/drawing/2014/main" id="{1CCCD06D-B716-E940-BA69-A42847929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918" y="615724"/>
            <a:ext cx="8915116" cy="558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C8A-495C-7946-AEAC-95174103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разлики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E5256-8D5E-564D-AFDE-7977D8538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G" dirty="0"/>
              <a:t>Database </a:t>
            </a:r>
            <a:r>
              <a:rPr lang="bg-BG" dirty="0"/>
              <a:t>е колекция от свързани данни, които представят някои елементи от реалния свят - </a:t>
            </a:r>
            <a:r>
              <a:rPr lang="en-US" dirty="0"/>
              <a:t>Data Warehouse </a:t>
            </a:r>
            <a:r>
              <a:rPr lang="bg-BG" dirty="0"/>
              <a:t>е информационна система, която съхранява данни от различни източници.</a:t>
            </a:r>
          </a:p>
          <a:p>
            <a:r>
              <a:rPr lang="en-US" dirty="0"/>
              <a:t>Database </a:t>
            </a:r>
            <a:r>
              <a:rPr lang="bg-BG" dirty="0"/>
              <a:t>е разработена, за да записва данни - </a:t>
            </a:r>
            <a:r>
              <a:rPr lang="en-US" dirty="0"/>
              <a:t>Data Warehouse </a:t>
            </a:r>
            <a:r>
              <a:rPr lang="bg-BG" dirty="0"/>
              <a:t>е създадена, за да анализира данни.</a:t>
            </a:r>
          </a:p>
          <a:p>
            <a:r>
              <a:rPr lang="en-US" dirty="0"/>
              <a:t>Database </a:t>
            </a:r>
            <a:r>
              <a:rPr lang="bg-BG" dirty="0"/>
              <a:t>съдържа данни ориентирани към дадено приложение, докато </a:t>
            </a:r>
            <a:r>
              <a:rPr lang="en-US" dirty="0"/>
              <a:t>Data Warehouse </a:t>
            </a:r>
            <a:r>
              <a:rPr lang="bg-BG" dirty="0"/>
              <a:t>съдържа данни с определена цел.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57446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D4C-F09A-2D4A-A8D6-E5D73523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Ключови разлики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8591-83D6-254A-A068-BE0B9F2CF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 </a:t>
            </a:r>
            <a:r>
              <a:rPr lang="bg-BG" dirty="0"/>
              <a:t>използва </a:t>
            </a:r>
            <a:r>
              <a:rPr lang="en-GB" dirty="0"/>
              <a:t>Online Transactional Processing (OLTP), </a:t>
            </a:r>
            <a:r>
              <a:rPr lang="bg-BG" dirty="0"/>
              <a:t>докато </a:t>
            </a:r>
            <a:r>
              <a:rPr lang="en-GB" dirty="0"/>
              <a:t>Data warehouse </a:t>
            </a:r>
            <a:r>
              <a:rPr lang="bg-BG" dirty="0"/>
              <a:t>използва</a:t>
            </a:r>
            <a:r>
              <a:rPr lang="en-GB" dirty="0"/>
              <a:t> Online Analytical Processing (OLAP).</a:t>
            </a:r>
            <a:endParaRPr lang="bg-BG" dirty="0"/>
          </a:p>
          <a:p>
            <a:r>
              <a:rPr lang="bg-BG" dirty="0"/>
              <a:t>Таблиците и операциите в една </a:t>
            </a:r>
            <a:r>
              <a:rPr lang="en-US" dirty="0"/>
              <a:t>Database</a:t>
            </a:r>
            <a:r>
              <a:rPr lang="en-GB" dirty="0"/>
              <a:t> </a:t>
            </a:r>
            <a:r>
              <a:rPr lang="bg-BG" dirty="0"/>
              <a:t>са сложни, тъй като са нормализирани, докато същите операции в една </a:t>
            </a:r>
            <a:r>
              <a:rPr lang="en-US" dirty="0"/>
              <a:t>DW</a:t>
            </a:r>
            <a:r>
              <a:rPr lang="bg-BG" dirty="0"/>
              <a:t> не са, тъй като информацията е </a:t>
            </a:r>
            <a:r>
              <a:rPr lang="bg-BG" dirty="0" err="1"/>
              <a:t>денормализирана</a:t>
            </a:r>
            <a:r>
              <a:rPr lang="bg-BG" dirty="0"/>
              <a:t>.</a:t>
            </a:r>
          </a:p>
          <a:p>
            <a:r>
              <a:rPr lang="en-GB" dirty="0"/>
              <a:t>ER </a:t>
            </a:r>
            <a:r>
              <a:rPr lang="bg-BG" dirty="0"/>
              <a:t>моделиране се използва за дизайн на </a:t>
            </a:r>
            <a:r>
              <a:rPr lang="en-US" dirty="0"/>
              <a:t>Database, </a:t>
            </a:r>
            <a:r>
              <a:rPr lang="bg-BG" dirty="0"/>
              <a:t>докато обикновено моделиране се използва за </a:t>
            </a:r>
            <a:r>
              <a:rPr lang="en-US" dirty="0"/>
              <a:t>DW.</a:t>
            </a:r>
            <a:endParaRPr lang="en-GB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67480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F816-6014-7141-BEB0-3EF93E8D5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</a:t>
            </a:r>
            <a:r>
              <a:rPr lang="en-US" dirty="0"/>
              <a:t>Database?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C900D-1ABB-3042-94A4-617FC4C5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Предлага сигурност за данните и техния достъп.</a:t>
            </a:r>
            <a:r>
              <a:rPr lang="en-GB" dirty="0"/>
              <a:t> </a:t>
            </a:r>
            <a:endParaRPr lang="bg-BG" dirty="0"/>
          </a:p>
          <a:p>
            <a:r>
              <a:rPr lang="bg-BG" dirty="0"/>
              <a:t>Предлага различни техники за съхранение и работа с данните.</a:t>
            </a:r>
          </a:p>
          <a:p>
            <a:r>
              <a:rPr lang="bg-BG" dirty="0"/>
              <a:t>Работи като ефикасен инструмент в балансирането на изискванията на множество приложения, използващи едни и същи данни.</a:t>
            </a:r>
          </a:p>
          <a:p>
            <a:r>
              <a:rPr lang="en-GB" dirty="0"/>
              <a:t>DBMS </a:t>
            </a:r>
            <a:r>
              <a:rPr lang="bg-BG" dirty="0"/>
              <a:t>предлага ограничение на входящите данни.</a:t>
            </a:r>
          </a:p>
          <a:p>
            <a:r>
              <a:rPr lang="bg-BG" dirty="0"/>
              <a:t>Разрешава едновременност (</a:t>
            </a:r>
            <a:r>
              <a:rPr lang="en-US" dirty="0"/>
              <a:t>concurrency)</a:t>
            </a:r>
            <a:r>
              <a:rPr lang="bg-BG" dirty="0"/>
              <a:t>, така че само един потребител да може да достъпи определени данни в даден момент.</a:t>
            </a:r>
            <a:endParaRPr lang="en-GB" dirty="0"/>
          </a:p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415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2E51-1581-2742-AD1B-CE86DC66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</a:t>
            </a:r>
            <a:r>
              <a:rPr lang="en-US" dirty="0"/>
              <a:t>Data Warehouse?</a:t>
            </a:r>
            <a:endParaRPr lang="en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F92E-6C7F-AA4C-9286-8EABD891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DW </a:t>
            </a:r>
            <a:r>
              <a:rPr lang="bg-BG" dirty="0"/>
              <a:t>разрешава на бизнес потребителите да достъпват критични данни, за множество източници, от едно място.</a:t>
            </a:r>
          </a:p>
          <a:p>
            <a:r>
              <a:rPr lang="bg-BG" dirty="0"/>
              <a:t>Предоставя консистентна информация за различни </a:t>
            </a:r>
            <a:r>
              <a:rPr lang="bg-BG" dirty="0" err="1"/>
              <a:t>междуфункционални</a:t>
            </a:r>
            <a:r>
              <a:rPr lang="bg-BG" dirty="0"/>
              <a:t> дейности.</a:t>
            </a:r>
          </a:p>
          <a:p>
            <a:r>
              <a:rPr lang="bg-BG" dirty="0"/>
              <a:t>Спомага с интеграцията на множество източници на данни и сваля напрежението от основната </a:t>
            </a:r>
            <a:r>
              <a:rPr lang="en-US" dirty="0"/>
              <a:t>production </a:t>
            </a:r>
            <a:r>
              <a:rPr lang="bg-BG" dirty="0"/>
              <a:t>система.</a:t>
            </a:r>
          </a:p>
          <a:p>
            <a:r>
              <a:rPr lang="bg-BG" dirty="0"/>
              <a:t>Намаля </a:t>
            </a:r>
            <a:r>
              <a:rPr lang="en-US" dirty="0"/>
              <a:t>TAT (total turnaround time) </a:t>
            </a:r>
            <a:r>
              <a:rPr lang="bg-BG" dirty="0"/>
              <a:t>за анализ и доклади.</a:t>
            </a:r>
            <a:br>
              <a:rPr lang="en-GB" dirty="0"/>
            </a:b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261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4656-48F8-C841-AD01-EFF4F8DB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използваме </a:t>
            </a:r>
            <a:r>
              <a:rPr lang="en-BG" dirty="0"/>
              <a:t>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E4F6-074E-2447-8A79-C017AC7F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Разрешава съхраняването на огромно количество исторически данни, използвани за анализ на различни периоди, с цел бъдещи прогнози.</a:t>
            </a:r>
          </a:p>
          <a:p>
            <a:r>
              <a:rPr lang="bg-BG" dirty="0"/>
              <a:t>Подобрява стойността на бизнес приложенията и системите за поддръжка на потребители.</a:t>
            </a:r>
          </a:p>
          <a:p>
            <a:r>
              <a:rPr lang="bg-BG" dirty="0"/>
              <a:t>Разделя аналитичната обработка от транзакционната база данни, подобрявайки и двете системи.</a:t>
            </a:r>
            <a:endParaRPr lang="en-GB" dirty="0"/>
          </a:p>
          <a:p>
            <a:r>
              <a:rPr lang="bg-BG" dirty="0"/>
              <a:t>Собствениците на една система може да надценяват или подценяват качеството на данните в бази. </a:t>
            </a:r>
            <a:r>
              <a:rPr lang="en-US" dirty="0"/>
              <a:t>DW </a:t>
            </a:r>
            <a:r>
              <a:rPr lang="bg-BG" dirty="0"/>
              <a:t>предоставя по-точни данни.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45546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916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Database vs  Data Warehouse</vt:lpstr>
      <vt:lpstr>Какво е database?</vt:lpstr>
      <vt:lpstr>Какво е Data Warehouse?</vt:lpstr>
      <vt:lpstr>PowerPoint Presentation</vt:lpstr>
      <vt:lpstr>Ключови разлики</vt:lpstr>
      <vt:lpstr>Ключови разлики</vt:lpstr>
      <vt:lpstr>Защо да използваме Database?</vt:lpstr>
      <vt:lpstr>Защо да използваме Data Warehouse?</vt:lpstr>
      <vt:lpstr>Защо да използваме Data Warehouse?</vt:lpstr>
      <vt:lpstr>Характеристики на Database</vt:lpstr>
      <vt:lpstr>Характеристики на Data Warehouse</vt:lpstr>
      <vt:lpstr>PowerPoint Presentation</vt:lpstr>
      <vt:lpstr>PowerPoint Presentation</vt:lpstr>
      <vt:lpstr>Приложение на Databases</vt:lpstr>
      <vt:lpstr>Приложение на Data Warehouse</vt:lpstr>
      <vt:lpstr>PowerPoint Presentation</vt:lpstr>
      <vt:lpstr>PowerPoint Presentation</vt:lpstr>
      <vt:lpstr>Допълнителна информация: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vs  Data Warehouse</dc:title>
  <dc:creator>V Mat</dc:creator>
  <cp:lastModifiedBy>V Mat</cp:lastModifiedBy>
  <cp:revision>1</cp:revision>
  <dcterms:created xsi:type="dcterms:W3CDTF">2022-02-22T11:39:03Z</dcterms:created>
  <dcterms:modified xsi:type="dcterms:W3CDTF">2022-02-22T16:54:00Z</dcterms:modified>
</cp:coreProperties>
</file>