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84" r:id="rId5"/>
    <p:sldId id="285" r:id="rId6"/>
    <p:sldId id="286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87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microsoft.com/en-us/power-bi/create-reports/sample-retail-analysi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toWu2A8Ufs" TargetMode="External"/><Relationship Id="rId2" Type="http://schemas.openxmlformats.org/officeDocument/2006/relationships/hyperlink" Target="https://www.sqlshack.com/things-you-should-avoid-when-designing-a-data-warehou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mhQCQr_DCA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D1ED-87AB-014B-ABB7-5CA0D6AA4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Повече за </a:t>
            </a:r>
            <a:br>
              <a:rPr lang="bg-BG" dirty="0"/>
            </a:br>
            <a:r>
              <a:rPr lang="en-BG" dirty="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B2E2-704F-C349-A5A0-F98A249F4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Основи</a:t>
            </a:r>
          </a:p>
          <a:p>
            <a:r>
              <a:rPr lang="bg-BG" dirty="0"/>
              <a:t>Похвати</a:t>
            </a:r>
            <a:br>
              <a:rPr lang="bg-BG" dirty="0"/>
            </a:br>
            <a:r>
              <a:rPr lang="en-US" dirty="0"/>
              <a:t>Data Mining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987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Isosceles Triangle 152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 Reporting – Build Powerful Business Intelligence Reports">
            <a:extLst>
              <a:ext uri="{FF2B5EF4-FFF2-40B4-BE49-F238E27FC236}">
                <a16:creationId xmlns:a16="http://schemas.microsoft.com/office/drawing/2014/main" id="{2A8E2F5A-546A-0C42-93FC-2E991BB38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4" b="14612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6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3" name="Rectangle 8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8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55" name="Rectangle 9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E299BF-FFAD-6143-B273-2656B14253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0" r="1" b="1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5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6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CB00B8-6EE0-124C-9214-A7946F7E12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8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Retail Analysis sample for Power BI: Take a tour - Power BI | Microsoft Docs">
            <a:hlinkClick r:id="rId2"/>
            <a:extLst>
              <a:ext uri="{FF2B5EF4-FFF2-40B4-BE49-F238E27FC236}">
                <a16:creationId xmlns:a16="http://schemas.microsoft.com/office/drawing/2014/main" id="{70A5681B-4D69-7346-ACEC-4429EF9CA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0" r="1" b="8739"/>
          <a:stretch/>
        </p:blipFill>
        <p:spPr bwMode="auto">
          <a:xfrm>
            <a:off x="568452" y="571500"/>
            <a:ext cx="1105509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113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4E9D-1734-8C40-B628-488670F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обработка на информация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29B7-AA34-CB4A-B3EE-274B10EB3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Tools – </a:t>
            </a:r>
            <a:r>
              <a:rPr lang="bg-BG" dirty="0"/>
              <a:t>стартират се единични или множество заявки върху данните, за да се създаде резултат във формата на доклади или графики.</a:t>
            </a:r>
          </a:p>
          <a:p>
            <a:r>
              <a:rPr lang="en-US" dirty="0"/>
              <a:t>Reporting Tools – </a:t>
            </a:r>
            <a:r>
              <a:rPr lang="bg-BG" dirty="0"/>
              <a:t>ако бизнеса желае да получи резултатите под формата на специфичен формат или на времева база (края на всеки ден, седмица, месец).</a:t>
            </a:r>
          </a:p>
          <a:p>
            <a:r>
              <a:rPr lang="en-US" dirty="0"/>
              <a:t>Statistical Tools – </a:t>
            </a:r>
            <a:r>
              <a:rPr lang="bg-BG" dirty="0"/>
              <a:t>ако бизнеса желае да направи анализ на широк спектър от данните, тогава се използват статистически пособия. Чрез тях може да се направят изводи и предсказания, като се приложат стратегически похвати.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49283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12F6-889A-EA4A-9AED-69DEBBFE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</a:t>
            </a:r>
            <a:r>
              <a:rPr lang="en-BG" dirty="0"/>
              <a:t>Data Warehouse</a:t>
            </a:r>
            <a:r>
              <a:rPr lang="bg-BG" dirty="0"/>
              <a:t> приложения</a:t>
            </a:r>
            <a:br>
              <a:rPr lang="en-BG" dirty="0"/>
            </a:br>
            <a:r>
              <a:rPr lang="en-BG" dirty="0"/>
              <a:t>Analytical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1607-CD80-1749-B43B-86351A2D8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Това е вид приложение, в което </a:t>
            </a:r>
            <a:r>
              <a:rPr lang="en-US" dirty="0"/>
              <a:t>DW </a:t>
            </a:r>
            <a:r>
              <a:rPr lang="bg-BG" dirty="0"/>
              <a:t>разрешава аналитичната обработка на данните съхранени в него. </a:t>
            </a:r>
          </a:p>
          <a:p>
            <a:r>
              <a:rPr lang="bg-BG" dirty="0"/>
              <a:t>Това се случва чрез операции като:</a:t>
            </a:r>
          </a:p>
          <a:p>
            <a:pPr lvl="1"/>
            <a:r>
              <a:rPr lang="en-US" dirty="0"/>
              <a:t>Slice-and-Dice</a:t>
            </a:r>
          </a:p>
          <a:p>
            <a:pPr lvl="1"/>
            <a:r>
              <a:rPr lang="en-US" dirty="0"/>
              <a:t>Drill Down</a:t>
            </a:r>
          </a:p>
          <a:p>
            <a:pPr lvl="1"/>
            <a:r>
              <a:rPr lang="en-US" dirty="0"/>
              <a:t>Roll Up</a:t>
            </a:r>
          </a:p>
          <a:p>
            <a:pPr lvl="1"/>
            <a:r>
              <a:rPr lang="en-US" dirty="0"/>
              <a:t>Pivoting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5766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E77A-1F35-A44B-9B28-494B20C3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Analytical Processing</a:t>
            </a:r>
            <a:br>
              <a:rPr lang="en-BG" dirty="0"/>
            </a:br>
            <a:r>
              <a:rPr lang="en-BG" dirty="0"/>
              <a:t>Slice-and-Dice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1EE28-93CE-4342-8ED6-835BF7D8C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DW </a:t>
            </a:r>
            <a:r>
              <a:rPr lang="bg-BG" dirty="0"/>
              <a:t>разрешава </a:t>
            </a:r>
            <a:r>
              <a:rPr lang="en-US" dirty="0"/>
              <a:t>S&amp;D </a:t>
            </a:r>
            <a:r>
              <a:rPr lang="bg-BG" dirty="0"/>
              <a:t>операции, за да анализира данните достъпни от множество различни нива, като комбинация от различни перспективи. </a:t>
            </a:r>
          </a:p>
          <a:p>
            <a:r>
              <a:rPr lang="bg-BG" dirty="0"/>
              <a:t>Вътре в себе си, </a:t>
            </a:r>
            <a:r>
              <a:rPr lang="en-US" dirty="0"/>
              <a:t>S&amp;D </a:t>
            </a:r>
            <a:r>
              <a:rPr lang="bg-BG" dirty="0"/>
              <a:t>операцията използва </a:t>
            </a:r>
            <a:r>
              <a:rPr lang="en-US" dirty="0"/>
              <a:t>Drill </a:t>
            </a:r>
            <a:r>
              <a:rPr lang="bg-BG" dirty="0"/>
              <a:t>механизма, а </a:t>
            </a:r>
            <a:r>
              <a:rPr lang="en-US" dirty="0"/>
              <a:t>Slicing </a:t>
            </a:r>
            <a:r>
              <a:rPr lang="bg-BG" dirty="0"/>
              <a:t>работи специфично върху измеренията на данните.</a:t>
            </a:r>
          </a:p>
          <a:p>
            <a:r>
              <a:rPr lang="bg-BG" dirty="0"/>
              <a:t>В зависимост от бизнес изискванията, ако се фокусираме върху едно измерение, </a:t>
            </a:r>
            <a:r>
              <a:rPr lang="en-US" dirty="0"/>
              <a:t>slicing </a:t>
            </a:r>
            <a:r>
              <a:rPr lang="bg-BG" dirty="0"/>
              <a:t>анализира само него и дава информация.</a:t>
            </a:r>
          </a:p>
          <a:p>
            <a:r>
              <a:rPr lang="en-US" dirty="0"/>
              <a:t>Dicing </a:t>
            </a:r>
            <a:r>
              <a:rPr lang="bg-BG" dirty="0"/>
              <a:t>работи върху аналитични операции, като приближава и се фокусира върху определен списък с атрибути измежду всички измерения. Записите е нужно да бъдат последователни.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7531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D761-5AA6-374F-8E29-1D555D0E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Analytical Processing</a:t>
            </a:r>
            <a:br>
              <a:rPr lang="en-BG" dirty="0"/>
            </a:br>
            <a:r>
              <a:rPr lang="en-US" dirty="0"/>
              <a:t>Drill down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E236-8767-0147-84A8-18C466A08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663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Ако бизнеса желае да създаде по-подробен</a:t>
            </a:r>
            <a:r>
              <a:rPr lang="en-US" dirty="0"/>
              <a:t> </a:t>
            </a:r>
            <a:r>
              <a:rPr lang="bg-BG" dirty="0"/>
              <a:t>и специфичен доклад, на които и да са данни, се използва </a:t>
            </a:r>
            <a:r>
              <a:rPr lang="en-US" dirty="0"/>
              <a:t>Drill Down </a:t>
            </a:r>
            <a:r>
              <a:rPr lang="bg-BG" dirty="0"/>
              <a:t>подход, за </a:t>
            </a:r>
            <a:r>
              <a:rPr lang="bg-BG" dirty="0" err="1"/>
              <a:t>навигиране</a:t>
            </a:r>
            <a:r>
              <a:rPr lang="bg-BG" dirty="0"/>
              <a:t> към специфични данни.</a:t>
            </a:r>
          </a:p>
          <a:p>
            <a:r>
              <a:rPr lang="en-US" dirty="0"/>
              <a:t>Drill Down </a:t>
            </a:r>
            <a:r>
              <a:rPr lang="bg-BG" dirty="0"/>
              <a:t>дава идея, точно какво се случва в бизнеса и върху,</a:t>
            </a:r>
            <a:r>
              <a:rPr lang="en-US" dirty="0"/>
              <a:t> </a:t>
            </a:r>
            <a:r>
              <a:rPr lang="bg-BG" dirty="0"/>
              <a:t>какво трябва да се фокусира.</a:t>
            </a:r>
          </a:p>
          <a:p>
            <a:r>
              <a:rPr lang="en-US" dirty="0"/>
              <a:t>Drill Down </a:t>
            </a:r>
            <a:r>
              <a:rPr lang="bg-BG" dirty="0"/>
              <a:t>следи по йерархично ниво, всички аспекти на данните.</a:t>
            </a:r>
          </a:p>
          <a:p>
            <a:r>
              <a:rPr lang="bg-BG" dirty="0"/>
              <a:t>Пример с продажби:</a:t>
            </a:r>
          </a:p>
          <a:p>
            <a:pPr lvl="1"/>
            <a:r>
              <a:rPr lang="bg-BG" dirty="0"/>
              <a:t>Ниво държава - България</a:t>
            </a:r>
          </a:p>
          <a:p>
            <a:pPr lvl="1"/>
            <a:r>
              <a:rPr lang="bg-BG" dirty="0"/>
              <a:t>Ниво област - Пловдив</a:t>
            </a:r>
          </a:p>
          <a:p>
            <a:pPr lvl="1"/>
            <a:r>
              <a:rPr lang="bg-BG" dirty="0"/>
              <a:t>Ниво населено място - Пловдив</a:t>
            </a:r>
          </a:p>
          <a:p>
            <a:pPr lvl="1"/>
            <a:r>
              <a:rPr lang="bg-BG" dirty="0"/>
              <a:t>Ниво квартал - Каменица</a:t>
            </a:r>
          </a:p>
          <a:p>
            <a:pPr lvl="1"/>
            <a:r>
              <a:rPr lang="bg-BG" dirty="0"/>
              <a:t>Ниво магазин – Тото 1</a:t>
            </a:r>
          </a:p>
        </p:txBody>
      </p:sp>
    </p:spTree>
    <p:extLst>
      <p:ext uri="{BB962C8B-B14F-4D97-AF65-F5344CB8AC3E}">
        <p14:creationId xmlns:p14="http://schemas.microsoft.com/office/powerpoint/2010/main" val="47285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308E-43A2-6C48-BA68-17C8DFC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Analytical Processing</a:t>
            </a:r>
            <a:br>
              <a:rPr lang="en-BG" dirty="0"/>
            </a:br>
            <a:r>
              <a:rPr lang="en-BG" dirty="0"/>
              <a:t>Roll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9B8D-8F6F-E043-8BAB-50A7431D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Работи обратно на </a:t>
            </a:r>
            <a:r>
              <a:rPr lang="en-US" dirty="0"/>
              <a:t>Drill Down - </a:t>
            </a:r>
            <a:r>
              <a:rPr lang="bg-BG" dirty="0"/>
              <a:t>тръгва от детайл към обща картина. </a:t>
            </a:r>
          </a:p>
          <a:p>
            <a:r>
              <a:rPr lang="bg-BG" dirty="0"/>
              <a:t>Ако бизнеса желае обобщена информация, тогава се използва </a:t>
            </a:r>
            <a:r>
              <a:rPr lang="en-US" dirty="0"/>
              <a:t>Roll Up.</a:t>
            </a:r>
          </a:p>
          <a:p>
            <a:r>
              <a:rPr lang="bg-BG" dirty="0"/>
              <a:t>Този подход събира информация от най-ниско ниво и отива нагоре в йерархията.</a:t>
            </a:r>
          </a:p>
          <a:p>
            <a:r>
              <a:rPr lang="en-US" dirty="0"/>
              <a:t>Roll Up </a:t>
            </a:r>
            <a:r>
              <a:rPr lang="bg-BG" dirty="0"/>
              <a:t>се използва за анализ на разработката и производителността на системата.</a:t>
            </a:r>
            <a:endParaRPr lang="en-US" dirty="0"/>
          </a:p>
          <a:p>
            <a:r>
              <a:rPr lang="bg-BG" dirty="0"/>
              <a:t>Пример продажби: Град -&gt; Област -&gt; Държава 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3463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945-2804-E341-839D-949494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Analytical Processing</a:t>
            </a:r>
            <a:br>
              <a:rPr lang="en-BG" dirty="0"/>
            </a:br>
            <a:r>
              <a:rPr lang="en-BG" dirty="0"/>
              <a:t>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FC74-2837-3F41-8697-807F90F7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 </a:t>
            </a:r>
            <a:r>
              <a:rPr lang="bg-BG" dirty="0"/>
              <a:t>представлява видове приложения, които разрешават откриване на познание за данните.</a:t>
            </a:r>
          </a:p>
          <a:p>
            <a:r>
              <a:rPr lang="bg-BG" dirty="0"/>
              <a:t>При предходните подходи, данните се движат от потребителите.</a:t>
            </a:r>
          </a:p>
          <a:p>
            <a:r>
              <a:rPr lang="bg-BG" dirty="0"/>
              <a:t>Когато се съберат огромно количество данни е трудно да се правят индивидуални заявки, </a:t>
            </a:r>
            <a:r>
              <a:rPr lang="en-US" dirty="0"/>
              <a:t>drill down </a:t>
            </a:r>
            <a:r>
              <a:rPr lang="bg-BG" dirty="0"/>
              <a:t>и т.н., за да се вникне добре.</a:t>
            </a:r>
          </a:p>
          <a:p>
            <a:r>
              <a:rPr lang="en-US" dirty="0"/>
              <a:t>DM </a:t>
            </a:r>
            <a:r>
              <a:rPr lang="bg-BG" dirty="0"/>
              <a:t>използва всичките данни – стари асоциации, резултати и т.н. и предсказва бъдещето. Следователно, тук подхода е </a:t>
            </a:r>
            <a:r>
              <a:rPr lang="en-US" dirty="0"/>
              <a:t>data driven, </a:t>
            </a:r>
            <a:r>
              <a:rPr lang="bg-BG" dirty="0"/>
              <a:t>вместо </a:t>
            </a:r>
            <a:r>
              <a:rPr lang="en-US" dirty="0"/>
              <a:t>user driven.</a:t>
            </a:r>
          </a:p>
          <a:p>
            <a:r>
              <a:rPr lang="en-US" dirty="0"/>
              <a:t>DM </a:t>
            </a:r>
            <a:r>
              <a:rPr lang="bg-BG" dirty="0"/>
              <a:t>отива стъпка по-напред, за да предскаже бъдещи събития.</a:t>
            </a:r>
          </a:p>
          <a:p>
            <a:r>
              <a:rPr lang="bg-BG" dirty="0"/>
              <a:t>Освен това, дава и предложения за действие.</a:t>
            </a:r>
          </a:p>
        </p:txBody>
      </p:sp>
    </p:spTree>
    <p:extLst>
      <p:ext uri="{BB962C8B-B14F-4D97-AF65-F5344CB8AC3E}">
        <p14:creationId xmlns:p14="http://schemas.microsoft.com/office/powerpoint/2010/main" val="114473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C8A-495C-7946-AEAC-95174103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Data Warehouse?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5256-8D5E-564D-AFDE-7977D853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Данните в </a:t>
            </a:r>
            <a:r>
              <a:rPr lang="en-US" dirty="0"/>
              <a:t>DW </a:t>
            </a:r>
            <a:r>
              <a:rPr lang="bg-BG" dirty="0"/>
              <a:t>са </a:t>
            </a:r>
            <a:r>
              <a:rPr lang="bg-BG" b="1" dirty="0"/>
              <a:t>изолирани</a:t>
            </a:r>
            <a:r>
              <a:rPr lang="bg-BG" dirty="0"/>
              <a:t> и </a:t>
            </a:r>
            <a:r>
              <a:rPr lang="bg-BG" b="1" dirty="0"/>
              <a:t>оптимизирани</a:t>
            </a:r>
            <a:r>
              <a:rPr lang="bg-BG" dirty="0"/>
              <a:t> от основните данни в стандартните </a:t>
            </a:r>
            <a:r>
              <a:rPr lang="en-US" dirty="0"/>
              <a:t>DB</a:t>
            </a:r>
            <a:r>
              <a:rPr lang="bg-BG" dirty="0"/>
              <a:t>, като нямат влияние върху основния бизнес.</a:t>
            </a:r>
          </a:p>
          <a:p>
            <a:r>
              <a:rPr lang="bg-BG" dirty="0"/>
              <a:t>Ако една компания направи промяна в своите операции, то </a:t>
            </a:r>
            <a:r>
              <a:rPr lang="en-US" dirty="0"/>
              <a:t>DW </a:t>
            </a:r>
            <a:r>
              <a:rPr lang="bg-BG" dirty="0"/>
              <a:t>се използва, за да анализира резултатите от тази промяна.</a:t>
            </a:r>
          </a:p>
          <a:p>
            <a:r>
              <a:rPr lang="bg-BG" dirty="0"/>
              <a:t>Следователно </a:t>
            </a:r>
            <a:r>
              <a:rPr lang="en-US" dirty="0"/>
              <a:t>DW </a:t>
            </a:r>
            <a:r>
              <a:rPr lang="bg-BG" dirty="0"/>
              <a:t>може да се използва, за да следи и не вземането на решения.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21282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9B1E-2EFB-5941-9C0C-5ADF3FD4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Analytical Processing</a:t>
            </a:r>
            <a:br>
              <a:rPr lang="en-BG" dirty="0"/>
            </a:br>
            <a:r>
              <a:rPr lang="en-BG" dirty="0"/>
              <a:t>Data Mining</a:t>
            </a:r>
            <a:r>
              <a:rPr lang="bg-BG" dirty="0"/>
              <a:t> 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37D-04DD-2F44-A3F1-DCBFE5B2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– DM </a:t>
            </a:r>
            <a:r>
              <a:rPr lang="bg-BG" dirty="0"/>
              <a:t>открива структури/модели/шаблони, които се случват в </a:t>
            </a:r>
            <a:r>
              <a:rPr lang="en-US" dirty="0"/>
              <a:t>DB.</a:t>
            </a:r>
            <a:endParaRPr lang="bg-BG" dirty="0"/>
          </a:p>
          <a:p>
            <a:r>
              <a:rPr lang="en-US" dirty="0"/>
              <a:t>Associations/Relationships – DM </a:t>
            </a:r>
            <a:r>
              <a:rPr lang="bg-BG" dirty="0"/>
              <a:t>открива връзки между обектите и честотата на тяхното случване. Връзката може да бъде между два или повече обекта, както и може да се определят връзки между атрибутите на дадени обекти.</a:t>
            </a:r>
          </a:p>
          <a:p>
            <a:r>
              <a:rPr lang="en-US" dirty="0"/>
              <a:t>Classification – DM </a:t>
            </a:r>
            <a:r>
              <a:rPr lang="bg-BG" dirty="0"/>
              <a:t>организира данните в структури от предефинирани класове. Така, че ако някой обект се вземе от данните, класификацията му задава специфичен </a:t>
            </a:r>
            <a:r>
              <a:rPr lang="en-US" dirty="0"/>
              <a:t>label.</a:t>
            </a:r>
          </a:p>
          <a:p>
            <a:r>
              <a:rPr lang="en-US" dirty="0"/>
              <a:t>Prediction – DM </a:t>
            </a:r>
            <a:r>
              <a:rPr lang="bg-BG" dirty="0"/>
              <a:t>сравнява структури от съществуващи стойности, за да намери най-добрите бъдещи стойности за бизнеса в бъдещето.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0769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1795168-6017-324E-8076-1DCC5F0F38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308" y="1883282"/>
            <a:ext cx="10391383" cy="309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48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A2E1-E71D-8842-BBC7-28067E4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#1 Subject Oriented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B13D-C386-1E40-A87E-73F96329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определим </a:t>
            </a:r>
            <a:r>
              <a:rPr lang="en-US" dirty="0"/>
              <a:t>DW </a:t>
            </a:r>
            <a:r>
              <a:rPr lang="bg-BG" dirty="0"/>
              <a:t>като субективно ориентирана, тъй като идеята е да се анализират данни в отношение на специфична, предварително определена сфера. </a:t>
            </a:r>
          </a:p>
          <a:p>
            <a:r>
              <a:rPr lang="bg-BG" dirty="0"/>
              <a:t>Това предоставя резултати, които са повече дефинирани и разрешават лесно взимане на решения.</a:t>
            </a:r>
          </a:p>
          <a:p>
            <a:r>
              <a:rPr lang="bg-BG" dirty="0"/>
              <a:t>Пример с образователна система: </a:t>
            </a:r>
          </a:p>
          <a:p>
            <a:pPr lvl="1"/>
            <a:r>
              <a:rPr lang="bg-BG" dirty="0"/>
              <a:t>Субекти на системата могат да бъдат</a:t>
            </a:r>
          </a:p>
          <a:p>
            <a:pPr lvl="2"/>
            <a:r>
              <a:rPr lang="bg-BG" dirty="0"/>
              <a:t>Ученици</a:t>
            </a:r>
          </a:p>
          <a:p>
            <a:pPr lvl="2"/>
            <a:r>
              <a:rPr lang="bg-BG" dirty="0"/>
              <a:t>Предмети</a:t>
            </a:r>
          </a:p>
          <a:p>
            <a:pPr lvl="2"/>
            <a:r>
              <a:rPr lang="bg-BG" dirty="0"/>
              <a:t>Оценки</a:t>
            </a:r>
          </a:p>
          <a:p>
            <a:pPr lvl="2"/>
            <a:r>
              <a:rPr lang="bg-BG" dirty="0"/>
              <a:t>Учители</a:t>
            </a:r>
          </a:p>
        </p:txBody>
      </p:sp>
    </p:spTree>
    <p:extLst>
      <p:ext uri="{BB962C8B-B14F-4D97-AF65-F5344CB8AC3E}">
        <p14:creationId xmlns:p14="http://schemas.microsoft.com/office/powerpoint/2010/main" val="60363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55C5-9FC6-0146-9B86-2F565492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#2 Integrated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7DEB0-5DFC-754F-ACE3-2DAD9A2F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Данните в </a:t>
            </a:r>
            <a:r>
              <a:rPr lang="en-US" dirty="0"/>
              <a:t>DW </a:t>
            </a:r>
            <a:r>
              <a:rPr lang="bg-BG" dirty="0"/>
              <a:t>са интегрирани от множество различни източници</a:t>
            </a:r>
          </a:p>
          <a:p>
            <a:pPr lvl="1"/>
            <a:r>
              <a:rPr lang="en-US" dirty="0"/>
              <a:t>Relational Databases</a:t>
            </a:r>
          </a:p>
          <a:p>
            <a:pPr lvl="1"/>
            <a:r>
              <a:rPr lang="en-US" dirty="0"/>
              <a:t>Excel Spreadsheets, Files, </a:t>
            </a:r>
            <a:r>
              <a:rPr lang="en-US" dirty="0" err="1"/>
              <a:t>etc</a:t>
            </a:r>
            <a:br>
              <a:rPr lang="en-US" dirty="0"/>
            </a:br>
            <a:endParaRPr lang="en-US" dirty="0"/>
          </a:p>
          <a:p>
            <a:r>
              <a:rPr lang="bg-BG" dirty="0"/>
              <a:t>Обработва се огромен ресурс от данни с една цел.</a:t>
            </a:r>
          </a:p>
          <a:p>
            <a:r>
              <a:rPr lang="bg-BG" dirty="0"/>
              <a:t>Възможен е конфликт на данни, тъй като различните източници могат да съхраняват едни и същи записи, по различен начин/формат. </a:t>
            </a:r>
          </a:p>
          <a:p>
            <a:r>
              <a:rPr lang="en-US" dirty="0"/>
              <a:t>DW </a:t>
            </a:r>
            <a:r>
              <a:rPr lang="bg-BG" dirty="0"/>
              <a:t>представя всичките данни в един и същи формат, за цялата система.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51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259E-C4DC-084A-99D0-A2D501A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#3 Non-volatile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2A35-DDAE-6844-BFF3-30880B8D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След като данните се заредят в </a:t>
            </a:r>
            <a:r>
              <a:rPr lang="en-US" dirty="0"/>
              <a:t>DW, </a:t>
            </a:r>
            <a:r>
              <a:rPr lang="bg-BG" dirty="0"/>
              <a:t>те не бива да бъдат променяни. </a:t>
            </a:r>
          </a:p>
          <a:p>
            <a:r>
              <a:rPr lang="bg-BG" dirty="0"/>
              <a:t>По принцип това е приемливо, тъй като ако постоянно се променят данните, то вече създадените доклади няма да са адекватни.</a:t>
            </a:r>
          </a:p>
          <a:p>
            <a:r>
              <a:rPr lang="bg-BG" dirty="0"/>
              <a:t>Новите промени в системната </a:t>
            </a:r>
            <a:r>
              <a:rPr lang="en-US" dirty="0"/>
              <a:t>DB </a:t>
            </a:r>
            <a:r>
              <a:rPr lang="bg-BG" dirty="0"/>
              <a:t>могат да бъдат адресирани и заредени в </a:t>
            </a:r>
            <a:r>
              <a:rPr lang="en-US" dirty="0"/>
              <a:t>DW,</a:t>
            </a:r>
            <a:r>
              <a:rPr lang="bg-BG" dirty="0"/>
              <a:t> според специфични задания /като времеви период/, но старите данни не се изтриват и остават като история в </a:t>
            </a:r>
            <a:r>
              <a:rPr lang="en-US" dirty="0"/>
              <a:t>DW.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64994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849A-1AC3-0B44-986D-61C2AFEE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 Warehouse</a:t>
            </a:r>
            <a:br>
              <a:rPr lang="en-US" dirty="0"/>
            </a:br>
            <a:r>
              <a:rPr lang="en-US" dirty="0"/>
              <a:t>#4 Time-Variant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183B-E972-224B-8241-D7AE4C2E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Всичките исторически данни, заедно с по-новите такива, играят важна роля в извличането на данни.</a:t>
            </a:r>
          </a:p>
          <a:p>
            <a:r>
              <a:rPr lang="bg-BG" dirty="0"/>
              <a:t>Ако бизнеса изисква доклади, графики и т.н. за сравнение с текущи резултати, то всичките данни и информация от създаването на </a:t>
            </a:r>
            <a:r>
              <a:rPr lang="en-US" dirty="0"/>
              <a:t>DW </a:t>
            </a:r>
            <a:r>
              <a:rPr lang="bg-BG" dirty="0"/>
              <a:t>са нужни.</a:t>
            </a:r>
          </a:p>
          <a:p>
            <a:r>
              <a:rPr lang="bg-BG" dirty="0"/>
              <a:t>Ако трябва да се изследват тенденциите в определени сектори (напр. продажби), са нужни данните за месеци и години назад.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22194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6E9-62EA-9940-9C12-9D1DDF6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на </a:t>
            </a:r>
            <a:r>
              <a:rPr lang="en-US" dirty="0"/>
              <a:t>Data Warehouse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1532-7B4D-6E44-8E06-0139B311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Когато една </a:t>
            </a:r>
            <a:r>
              <a:rPr lang="en-BG" dirty="0"/>
              <a:t>DW </a:t>
            </a:r>
            <a:r>
              <a:rPr lang="bg-BG" dirty="0"/>
              <a:t>е продуктивна, бизнеса се възползва от следните предимства:</a:t>
            </a:r>
          </a:p>
          <a:p>
            <a:pPr lvl="1"/>
            <a:r>
              <a:rPr lang="bg-BG" dirty="0"/>
              <a:t>По-добър бизнес анализ</a:t>
            </a:r>
          </a:p>
          <a:p>
            <a:pPr lvl="1"/>
            <a:r>
              <a:rPr lang="bg-BG" dirty="0"/>
              <a:t>Повишена производителност на системата</a:t>
            </a:r>
          </a:p>
          <a:p>
            <a:pPr lvl="1"/>
            <a:r>
              <a:rPr lang="bg-BG" dirty="0"/>
              <a:t>Анализ от различни източници</a:t>
            </a:r>
          </a:p>
          <a:p>
            <a:pPr lvl="1"/>
            <a:r>
              <a:rPr lang="bg-BG" dirty="0"/>
              <a:t>Бърз достъп до данните</a:t>
            </a:r>
          </a:p>
          <a:p>
            <a:pPr lvl="1"/>
            <a:r>
              <a:rPr lang="bg-BG" dirty="0"/>
              <a:t>По-добро качество и последователност на данните</a:t>
            </a:r>
          </a:p>
          <a:p>
            <a:pPr lvl="1"/>
            <a:r>
              <a:rPr lang="bg-BG" dirty="0"/>
              <a:t>Исторически анализ</a:t>
            </a:r>
          </a:p>
          <a:p>
            <a:pPr lvl="1"/>
            <a:r>
              <a:rPr lang="bg-BG" dirty="0"/>
              <a:t>Висока възвращаемост на инвестициите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28600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7C5F-F528-B646-9C36-BD6F5A48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Недостатъци на </a:t>
            </a:r>
            <a:r>
              <a:rPr lang="en-US" dirty="0"/>
              <a:t>Data Warehouse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B3-C171-CE43-8056-6C6693C5D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Въпреки, че това е доста добра система, тя все пак има недостатъци:</a:t>
            </a:r>
          </a:p>
          <a:p>
            <a:pPr lvl="1"/>
            <a:r>
              <a:rPr lang="bg-BG" dirty="0"/>
              <a:t>Трудна е за разработка и представлява сложен процес.</a:t>
            </a:r>
          </a:p>
          <a:p>
            <a:pPr lvl="1"/>
            <a:r>
              <a:rPr lang="bg-BG" dirty="0"/>
              <a:t>Поддръжката изисква огромен ресурс, тъй като системата е нужно постоянно да се обновява. Освен това, може да стане огромна, ако не се използва правилно.</a:t>
            </a:r>
          </a:p>
          <a:p>
            <a:pPr lvl="1"/>
            <a:r>
              <a:rPr lang="bg-BG" dirty="0"/>
              <a:t>Нужно е обучение на разработчиците, тестерите и потребителите, за да разберат самата система и да знаят как да я използват.</a:t>
            </a:r>
          </a:p>
          <a:p>
            <a:pPr lvl="1"/>
            <a:r>
              <a:rPr lang="bg-BG" dirty="0"/>
              <a:t>Може да съдържа чувствителна информация, която да не трябва да се използва за взимане на решения от бизнеса (потребителски данни).</a:t>
            </a:r>
          </a:p>
          <a:p>
            <a:pPr lvl="1"/>
            <a:r>
              <a:rPr lang="bg-BG" dirty="0"/>
              <a:t>Промяната на бизнес процесите или системните такива, има огромен ефект върху вече съществуващата </a:t>
            </a:r>
            <a:r>
              <a:rPr lang="en-US" dirty="0"/>
              <a:t>DW.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429167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3BCE-CD06-AD49-B500-7187C1A4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ресурси: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445-79CF-2D4D-BF5C-269CAC71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you should avoid when designing a Data Warehouse </a:t>
            </a:r>
            <a:r>
              <a:rPr lang="en-GB" dirty="0">
                <a:hlinkClick r:id="rId2"/>
              </a:rPr>
              <a:t>https://www.sqlshack.com/things-you-should-avoid-when-designing-a-data-warehouse/</a:t>
            </a:r>
            <a:endParaRPr lang="en-GB" dirty="0"/>
          </a:p>
          <a:p>
            <a:r>
              <a:rPr lang="en-GB" dirty="0"/>
              <a:t>Implementing a Data Warehouse with SQL Server (video)</a:t>
            </a:r>
            <a:br>
              <a:rPr lang="en-GB" dirty="0"/>
            </a:br>
            <a:r>
              <a:rPr lang="en-GB" dirty="0">
                <a:hlinkClick r:id="rId3"/>
              </a:rPr>
              <a:t>https://www.youtube.com/watch?v=StoWu2A8Ufs</a:t>
            </a:r>
            <a:endParaRPr lang="en-GB" dirty="0"/>
          </a:p>
          <a:p>
            <a:r>
              <a:rPr lang="en-GB" dirty="0"/>
              <a:t>How to use </a:t>
            </a:r>
            <a:r>
              <a:rPr lang="en-GB" dirty="0" err="1"/>
              <a:t>PowerBI</a:t>
            </a:r>
            <a:r>
              <a:rPr lang="en-GB" dirty="0"/>
              <a:t> (video)</a:t>
            </a:r>
            <a:br>
              <a:rPr lang="en-GB" dirty="0"/>
            </a:br>
            <a:r>
              <a:rPr lang="en-GB" dirty="0">
                <a:hlinkClick r:id="rId4"/>
              </a:rPr>
              <a:t>https://www.youtube.com/watch?v=TmhQCQr_DCA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64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AEC0EC-53BD-204D-B6D2-24CA3347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6146" name="Picture 2" descr="Dilbert&amp;#39;s 20 funniest cartoons on Big Data">
            <a:extLst>
              <a:ext uri="{FF2B5EF4-FFF2-40B4-BE49-F238E27FC236}">
                <a16:creationId xmlns:a16="http://schemas.microsoft.com/office/drawing/2014/main" id="{E9520CA8-464E-4247-B6EA-5B95DE06F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968" y="1627546"/>
            <a:ext cx="8288033" cy="260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1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1ACE-B326-B74A-8B24-220D9F27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Data Warehouse?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0D36-930E-D14F-BD17-623A3982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DW </a:t>
            </a:r>
            <a:r>
              <a:rPr lang="bg-BG" dirty="0"/>
              <a:t>е основно </a:t>
            </a:r>
            <a:r>
              <a:rPr lang="en-US" dirty="0"/>
              <a:t>read-only </a:t>
            </a:r>
            <a:r>
              <a:rPr lang="bg-BG" dirty="0"/>
              <a:t>система, тъй като техническите/операционни данни от </a:t>
            </a:r>
            <a:r>
              <a:rPr lang="en-US" dirty="0"/>
              <a:t>DB</a:t>
            </a:r>
            <a:r>
              <a:rPr lang="bg-BG" dirty="0"/>
              <a:t>, не са включени в нея.</a:t>
            </a:r>
          </a:p>
          <a:p>
            <a:r>
              <a:rPr lang="en-US" dirty="0"/>
              <a:t>DW </a:t>
            </a:r>
            <a:r>
              <a:rPr lang="bg-BG" dirty="0"/>
              <a:t>представлява среда за извличане на огромно количество данни, лесни за заявяване (</a:t>
            </a:r>
            <a:r>
              <a:rPr lang="en-US" dirty="0"/>
              <a:t>easy to query)</a:t>
            </a:r>
            <a:r>
              <a:rPr lang="bg-BG" dirty="0"/>
              <a:t>.</a:t>
            </a:r>
            <a:endParaRPr lang="en-US" dirty="0"/>
          </a:p>
          <a:p>
            <a:r>
              <a:rPr lang="en-BG" dirty="0"/>
              <a:t>DW </a:t>
            </a:r>
            <a:r>
              <a:rPr lang="bg-BG" dirty="0"/>
              <a:t>работи като </a:t>
            </a:r>
            <a:r>
              <a:rPr lang="en-US" dirty="0"/>
              <a:t>backend </a:t>
            </a:r>
            <a:r>
              <a:rPr lang="bg-BG" dirty="0"/>
              <a:t>за </a:t>
            </a:r>
            <a:r>
              <a:rPr lang="en-US" dirty="0"/>
              <a:t>Business Intelligence </a:t>
            </a:r>
            <a:r>
              <a:rPr lang="bg-BG" dirty="0"/>
              <a:t>програми, които показват </a:t>
            </a:r>
            <a:r>
              <a:rPr lang="en-US" dirty="0"/>
              <a:t>reports, dashboards </a:t>
            </a:r>
            <a:r>
              <a:rPr lang="bg-BG" dirty="0"/>
              <a:t>за бизнес потребителите.</a:t>
            </a:r>
          </a:p>
          <a:p>
            <a:r>
              <a:rPr lang="en-US" dirty="0"/>
              <a:t>DW </a:t>
            </a:r>
            <a:r>
              <a:rPr lang="bg-BG" dirty="0"/>
              <a:t>се използва широко в банкиране, </a:t>
            </a:r>
            <a:r>
              <a:rPr lang="en-US" dirty="0"/>
              <a:t>fintech, wholesale </a:t>
            </a:r>
            <a:r>
              <a:rPr lang="bg-BG" dirty="0"/>
              <a:t>и т.н.</a:t>
            </a:r>
            <a:endParaRPr lang="en-US" dirty="0"/>
          </a:p>
          <a:p>
            <a:pPr marL="0" indent="0">
              <a:buNone/>
            </a:pP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4241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CDC15-223F-5C46-BB4A-DF1A5D55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rgbClr val="FFFFFF"/>
                </a:solidFill>
              </a:rPr>
              <a:t>От какви таблици се състой </a:t>
            </a:r>
            <a:r>
              <a:rPr lang="en-US" dirty="0">
                <a:solidFill>
                  <a:srgbClr val="FFFFFF"/>
                </a:solidFill>
              </a:rPr>
              <a:t>Data Warehouse?</a:t>
            </a:r>
            <a:endParaRPr lang="en-BG" dirty="0">
              <a:solidFill>
                <a:srgbClr val="FFFFFF"/>
              </a:solidFill>
            </a:endParaRPr>
          </a:p>
        </p:txBody>
      </p:sp>
      <p:pic>
        <p:nvPicPr>
          <p:cNvPr id="8194" name="Picture 2" descr="Diagram&#10;&#10;Description automatically generated">
            <a:extLst>
              <a:ext uri="{FF2B5EF4-FFF2-40B4-BE49-F238E27FC236}">
                <a16:creationId xmlns:a16="http://schemas.microsoft.com/office/drawing/2014/main" id="{E0A72026-28A5-1742-A895-D12E6114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15" y="874566"/>
            <a:ext cx="6552863" cy="426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7D1-8B2D-0944-B565-60B8CAA27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Facts</a:t>
            </a:r>
            <a:r>
              <a:rPr lang="bg-BG" sz="1500" dirty="0">
                <a:solidFill>
                  <a:srgbClr val="FFFFFF"/>
                </a:solidFill>
              </a:rPr>
              <a:t> – съхраняват събития. Всеки ред в таблица с факти, се отнася за измеримо събитие.</a:t>
            </a:r>
          </a:p>
          <a:p>
            <a:pPr lvl="1">
              <a:lnSpc>
                <a:spcPct val="90000"/>
              </a:lnSpc>
            </a:pPr>
            <a:r>
              <a:rPr lang="bg-BG" sz="1500" dirty="0">
                <a:solidFill>
                  <a:srgbClr val="FFFFFF"/>
                </a:solidFill>
              </a:rPr>
              <a:t>Фактите представляват продължителни стойности – всяка следваща продажба.</a:t>
            </a:r>
          </a:p>
          <a:p>
            <a:pPr lvl="1">
              <a:lnSpc>
                <a:spcPct val="90000"/>
              </a:lnSpc>
            </a:pPr>
            <a:r>
              <a:rPr lang="bg-BG" sz="1500" dirty="0">
                <a:solidFill>
                  <a:srgbClr val="FFFFFF"/>
                </a:solidFill>
              </a:rPr>
              <a:t>Имат повече от един </a:t>
            </a:r>
            <a:r>
              <a:rPr lang="en-US" sz="1500" dirty="0">
                <a:solidFill>
                  <a:srgbClr val="FFFFFF"/>
                </a:solidFill>
              </a:rPr>
              <a:t>foreign key</a:t>
            </a:r>
            <a:r>
              <a:rPr lang="bg-BG" sz="1500" dirty="0">
                <a:solidFill>
                  <a:srgbClr val="FFFFFF"/>
                </a:solidFill>
              </a:rPr>
              <a:t>, водещ към техните измерения.</a:t>
            </a:r>
          </a:p>
          <a:p>
            <a:pPr>
              <a:lnSpc>
                <a:spcPct val="90000"/>
              </a:lnSpc>
            </a:pPr>
            <a:endParaRPr lang="en-BG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0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7B95F-1AC9-9F4A-BDFA-14BA1BB0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bg-BG">
                <a:solidFill>
                  <a:srgbClr val="FFFFFF"/>
                </a:solidFill>
              </a:rPr>
              <a:t>От какви таблици се състой </a:t>
            </a:r>
            <a:r>
              <a:rPr lang="en-US">
                <a:solidFill>
                  <a:srgbClr val="FFFFFF"/>
                </a:solidFill>
              </a:rPr>
              <a:t>Data Warehouse?</a:t>
            </a:r>
            <a:endParaRPr lang="en-BG">
              <a:solidFill>
                <a:srgbClr val="FFFFFF"/>
              </a:solidFill>
            </a:endParaRPr>
          </a:p>
        </p:txBody>
      </p:sp>
      <p:pic>
        <p:nvPicPr>
          <p:cNvPr id="921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855F06C-9C8C-E24A-9DA8-68D1A936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04" y="853965"/>
            <a:ext cx="6889726" cy="515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DEBA-CF5B-494C-A793-9E668339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Dimensions – </a:t>
            </a:r>
            <a:r>
              <a:rPr lang="bg-BG">
                <a:solidFill>
                  <a:srgbClr val="FFFFFF"/>
                </a:solidFill>
              </a:rPr>
              <a:t>интегрални партньори на таблиците с факти, съдържащи данни за определени бизнес събития. </a:t>
            </a:r>
          </a:p>
          <a:p>
            <a:pPr lvl="1"/>
            <a:r>
              <a:rPr lang="bg-BG">
                <a:solidFill>
                  <a:srgbClr val="FFFFFF"/>
                </a:solidFill>
              </a:rPr>
              <a:t>Описват: кой, кога, какво, как и защо?</a:t>
            </a:r>
          </a:p>
          <a:p>
            <a:pPr lvl="1"/>
            <a:r>
              <a:rPr lang="bg-BG">
                <a:solidFill>
                  <a:srgbClr val="FFFFFF"/>
                </a:solidFill>
              </a:rPr>
              <a:t>Имат по-малко редове от таблиците с факти, но повече колони.</a:t>
            </a:r>
            <a:endParaRPr lang="en-BG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1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atabase - Difference between Fact table and Dimension table? - Stack  Overflow">
            <a:extLst>
              <a:ext uri="{FF2B5EF4-FFF2-40B4-BE49-F238E27FC236}">
                <a16:creationId xmlns:a16="http://schemas.microsoft.com/office/drawing/2014/main" id="{BA3CF177-B094-7C4A-A0B1-2AAD5B9FE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799" y="650675"/>
            <a:ext cx="8412693" cy="546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652E-2B6B-F041-9B16-DBB048F8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е важно съществуването на</a:t>
            </a:r>
            <a:br>
              <a:rPr lang="bg-BG" dirty="0"/>
            </a:br>
            <a:r>
              <a:rPr lang="en-US" dirty="0"/>
              <a:t>Data </a:t>
            </a:r>
            <a:r>
              <a:rPr lang="en-US" dirty="0" err="1"/>
              <a:t>Warehous</a:t>
            </a:r>
            <a:r>
              <a:rPr lang="bg-BG" dirty="0"/>
              <a:t>е</a:t>
            </a:r>
            <a:r>
              <a:rPr lang="en-US" dirty="0"/>
              <a:t>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EFA9-6C70-014E-AFAF-270C1823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BG" dirty="0"/>
              <a:t>DW </a:t>
            </a:r>
            <a:r>
              <a:rPr lang="bg-BG" dirty="0"/>
              <a:t>събира операционни данни от няколко хетерогенни (различни) източника, използващи различни формати за съхранение и чрез процеса на </a:t>
            </a:r>
            <a:r>
              <a:rPr lang="en-US" b="1" dirty="0"/>
              <a:t>extract, transform and load (ETL)</a:t>
            </a:r>
            <a:r>
              <a:rPr lang="bg-BG" dirty="0"/>
              <a:t>, зарежда данните в себе си, като ги стандартизира/уеднаквява.</a:t>
            </a:r>
          </a:p>
          <a:p>
            <a:pPr>
              <a:buFont typeface="+mj-lt"/>
              <a:buAutoNum type="arabicPeriod"/>
            </a:pPr>
            <a:r>
              <a:rPr lang="en-US" dirty="0"/>
              <a:t>DW </a:t>
            </a:r>
            <a:r>
              <a:rPr lang="bg-BG" dirty="0"/>
              <a:t>съхранява, както последните данни, така и исторически данни, използвани за аналитични доклади и взимане на решения базирани на факти.</a:t>
            </a:r>
          </a:p>
          <a:p>
            <a:pPr>
              <a:buFont typeface="+mj-lt"/>
              <a:buAutoNum type="arabicPeriod"/>
            </a:pPr>
            <a:r>
              <a:rPr lang="en-BG" dirty="0"/>
              <a:t>DW </a:t>
            </a:r>
            <a:r>
              <a:rPr lang="bg-BG" dirty="0"/>
              <a:t>помага на организациите да взимат адекватни и бързи решения, като например намаляването на разходи и увеличаването на приходи, сравнявайки данни във времето (месечни, </a:t>
            </a:r>
            <a:r>
              <a:rPr lang="en-US" dirty="0"/>
              <a:t>Q1/2/3/4, </a:t>
            </a:r>
            <a:r>
              <a:rPr lang="bg-BG" dirty="0"/>
              <a:t>годишни доклади).</a:t>
            </a:r>
          </a:p>
        </p:txBody>
      </p:sp>
    </p:spTree>
    <p:extLst>
      <p:ext uri="{BB962C8B-B14F-4D97-AF65-F5344CB8AC3E}">
        <p14:creationId xmlns:p14="http://schemas.microsoft.com/office/powerpoint/2010/main" val="35573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D23E-DB4D-1F47-BDEF-CF69DF05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Warehouse </a:t>
            </a:r>
            <a:r>
              <a:rPr lang="en-US" dirty="0" err="1"/>
              <a:t>п</a:t>
            </a:r>
            <a:r>
              <a:rPr lang="bg-BG" dirty="0" err="1"/>
              <a:t>риложения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0254-A33D-964D-B380-CA0B7563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Business Intelligence (BI) </a:t>
            </a:r>
            <a:r>
              <a:rPr lang="bg-BG" dirty="0"/>
              <a:t>е клон на </a:t>
            </a:r>
            <a:r>
              <a:rPr lang="en-US" dirty="0"/>
              <a:t>DW</a:t>
            </a:r>
            <a:r>
              <a:rPr lang="bg-BG" dirty="0"/>
              <a:t>, разработен за взимане на решения. </a:t>
            </a:r>
          </a:p>
          <a:p>
            <a:r>
              <a:rPr lang="bg-BG" dirty="0"/>
              <a:t>Веднъж след като данните в </a:t>
            </a:r>
            <a:r>
              <a:rPr lang="en-US" dirty="0"/>
              <a:t>DW </a:t>
            </a:r>
            <a:r>
              <a:rPr lang="bg-BG" dirty="0"/>
              <a:t>са заредени, </a:t>
            </a:r>
            <a:r>
              <a:rPr lang="en-US" dirty="0"/>
              <a:t>BI </a:t>
            </a:r>
            <a:r>
              <a:rPr lang="bg-BG" dirty="0"/>
              <a:t>играе основна роля в анализирането на данните и представянето им пред бизнес потребителите.</a:t>
            </a:r>
          </a:p>
          <a:p>
            <a:r>
              <a:rPr lang="bg-BG" dirty="0"/>
              <a:t>Терминът </a:t>
            </a:r>
            <a:r>
              <a:rPr lang="en-US" dirty="0"/>
              <a:t>”data warehouse applications” </a:t>
            </a:r>
            <a:r>
              <a:rPr lang="bg-BG" dirty="0"/>
              <a:t>се отнася за това, по колко различни начина, данните в една система, могат да бъдат обработени и използвани. </a:t>
            </a:r>
            <a:br>
              <a:rPr lang="bg-BG" dirty="0"/>
            </a:br>
            <a:endParaRPr lang="bg-BG" dirty="0"/>
          </a:p>
          <a:p>
            <a:pPr>
              <a:buAutoNum type="arabicPeriod"/>
            </a:pPr>
            <a:r>
              <a:rPr lang="en-US" dirty="0"/>
              <a:t>Information processing</a:t>
            </a:r>
          </a:p>
          <a:p>
            <a:pPr>
              <a:buAutoNum type="arabicPeriod"/>
            </a:pPr>
            <a:r>
              <a:rPr lang="en-US" dirty="0"/>
              <a:t>Analytical processing</a:t>
            </a:r>
          </a:p>
          <a:p>
            <a:pPr>
              <a:buAutoNum type="arabicPeriod"/>
            </a:pPr>
            <a:r>
              <a:rPr lang="en-US" dirty="0"/>
              <a:t>Data mining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523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7D0-F826-1646-912C-9674A39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</a:t>
            </a:r>
            <a:r>
              <a:rPr lang="en-BG" dirty="0"/>
              <a:t>Data Warehouse</a:t>
            </a:r>
            <a:r>
              <a:rPr lang="bg-BG" dirty="0"/>
              <a:t> приложения</a:t>
            </a:r>
            <a:br>
              <a:rPr lang="en-BG" dirty="0"/>
            </a:br>
            <a:r>
              <a:rPr lang="en-BG" dirty="0"/>
              <a:t>Information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F0591-6C96-6E4A-B1E2-3E9F7EF7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Този тип приложения, разрешават директния достъп </a:t>
            </a:r>
            <a:r>
              <a:rPr lang="en-US" dirty="0"/>
              <a:t>one-one </a:t>
            </a:r>
            <a:r>
              <a:rPr lang="bg-BG" dirty="0"/>
              <a:t>до данните съхранявани в тях.</a:t>
            </a:r>
          </a:p>
          <a:p>
            <a:r>
              <a:rPr lang="bg-BG" dirty="0"/>
              <a:t>Данните в тях могат да бъдат обработени:</a:t>
            </a:r>
          </a:p>
          <a:p>
            <a:pPr lvl="1"/>
            <a:r>
              <a:rPr lang="bg-BG" dirty="0"/>
              <a:t>чрез писането на директни заявки върху тях</a:t>
            </a:r>
          </a:p>
          <a:p>
            <a:pPr lvl="1"/>
            <a:r>
              <a:rPr lang="bg-BG" dirty="0"/>
              <a:t>чрез базов статистически анализ</a:t>
            </a:r>
          </a:p>
          <a:p>
            <a:r>
              <a:rPr lang="bg-BG" dirty="0"/>
              <a:t>Крайните резултати от тази обработка се докладват на бизнес потребителите (според техните изисквания), под формата на:</a:t>
            </a:r>
          </a:p>
          <a:p>
            <a:pPr lvl="1"/>
            <a:r>
              <a:rPr lang="bg-BG" dirty="0"/>
              <a:t>Доклади</a:t>
            </a:r>
          </a:p>
          <a:p>
            <a:pPr lvl="1"/>
            <a:r>
              <a:rPr lang="bg-BG" dirty="0"/>
              <a:t>Таблици</a:t>
            </a:r>
          </a:p>
          <a:p>
            <a:pPr lvl="1"/>
            <a:r>
              <a:rPr lang="bg-BG" dirty="0"/>
              <a:t>Диаграми</a:t>
            </a:r>
          </a:p>
          <a:p>
            <a:pPr lvl="1"/>
            <a:r>
              <a:rPr lang="bg-BG" dirty="0"/>
              <a:t>Графики </a:t>
            </a:r>
          </a:p>
          <a:p>
            <a:pPr lvl="1"/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190226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1626</Words>
  <Application>Microsoft Macintosh PowerPoint</Application>
  <PresentationFormat>Widescreen</PresentationFormat>
  <Paragraphs>130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Facet</vt:lpstr>
      <vt:lpstr>Повече за  Data Warehouse</vt:lpstr>
      <vt:lpstr>Какво е Data Warehouse?</vt:lpstr>
      <vt:lpstr>Какво е Data Warehouse?</vt:lpstr>
      <vt:lpstr>От какви таблици се състой Data Warehouse?</vt:lpstr>
      <vt:lpstr>От какви таблици се състой Data Warehouse?</vt:lpstr>
      <vt:lpstr>PowerPoint Presentation</vt:lpstr>
      <vt:lpstr>Защо е важно съществуването на Data Warehousе?</vt:lpstr>
      <vt:lpstr>Видове Data Warehouse приложения</vt:lpstr>
      <vt:lpstr>Типове Data Warehouse приложения Information Processing</vt:lpstr>
      <vt:lpstr>PowerPoint Presentation</vt:lpstr>
      <vt:lpstr>PowerPoint Presentation</vt:lpstr>
      <vt:lpstr>PowerPoint Presentation</vt:lpstr>
      <vt:lpstr>PowerPoint Presentation</vt:lpstr>
      <vt:lpstr>Инструменти за обработка на информация</vt:lpstr>
      <vt:lpstr>Типове Data Warehouse приложения Analytical Processing</vt:lpstr>
      <vt:lpstr>Analytical Processing Slice-and-Dice</vt:lpstr>
      <vt:lpstr>Analytical Processing Drill down</vt:lpstr>
      <vt:lpstr>Analytical Processing Roll Up</vt:lpstr>
      <vt:lpstr>Analytical Processing Data Mining</vt:lpstr>
      <vt:lpstr>Analytical Processing Data Mining </vt:lpstr>
      <vt:lpstr>PowerPoint Presentation</vt:lpstr>
      <vt:lpstr>Характеристики на Data Warehouse #1 Subject Oriented</vt:lpstr>
      <vt:lpstr>Характеристики на Data Warehouse #2 Integrated</vt:lpstr>
      <vt:lpstr>Характеристики на Data Warehouse #3 Non-volatile</vt:lpstr>
      <vt:lpstr>Характеристики на Data Warehouse #4 Time-Variant</vt:lpstr>
      <vt:lpstr>Предимства на Data Warehouse</vt:lpstr>
      <vt:lpstr>Недостатъци на Data Warehouse</vt:lpstr>
      <vt:lpstr>Допълнителни ресурси: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V Mat</dc:creator>
  <cp:lastModifiedBy>V Mat</cp:lastModifiedBy>
  <cp:revision>2</cp:revision>
  <dcterms:created xsi:type="dcterms:W3CDTF">2022-02-22T11:17:38Z</dcterms:created>
  <dcterms:modified xsi:type="dcterms:W3CDTF">2022-02-22T11:38:43Z</dcterms:modified>
</cp:coreProperties>
</file>