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3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23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34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34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560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4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816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36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3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4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44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38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76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4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CBC3-BFCC-4F80-8238-4625DEE45E29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3BE-3BE0-4BDB-81AB-77090630A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053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3D8041-0DB1-CA97-97AF-5A0BABAA9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8000" b="1" i="1" u="sng" dirty="0"/>
              <a:t>Линеен </a:t>
            </a:r>
            <a:r>
              <a:rPr lang="bg-BG" sz="8000" b="1" i="1" u="sng" dirty="0" err="1"/>
              <a:t>Сплайн</a:t>
            </a:r>
            <a:endParaRPr lang="bg-BG" sz="8000" b="1" i="1" u="sn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9348EB3-17A3-8B4A-15EA-3071B655E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				         Изготвил: Емил Григоров </a:t>
            </a:r>
            <a:r>
              <a:rPr lang="bg-BG" dirty="0" err="1"/>
              <a:t>Медаров</a:t>
            </a:r>
            <a:endParaRPr lang="bg-BG" dirty="0"/>
          </a:p>
          <a:p>
            <a:pPr algn="r"/>
            <a:r>
              <a:rPr lang="bg-BG" dirty="0"/>
              <a:t>						                  ФН: 2001262013</a:t>
            </a:r>
          </a:p>
        </p:txBody>
      </p:sp>
    </p:spTree>
    <p:extLst>
      <p:ext uri="{BB962C8B-B14F-4D97-AF65-F5344CB8AC3E}">
        <p14:creationId xmlns:p14="http://schemas.microsoft.com/office/powerpoint/2010/main" val="174903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44C7E3-A1CC-94BE-55EC-AE26C418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211088-996A-C9FB-059C-D347605C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348"/>
            <a:ext cx="12192000" cy="5471652"/>
          </a:xfrm>
        </p:spPr>
        <p:txBody>
          <a:bodyPr>
            <a:normAutofit/>
          </a:bodyPr>
          <a:lstStyle/>
          <a:p>
            <a:r>
              <a:rPr lang="ru-RU" sz="2000" dirty="0"/>
              <a:t>В заключение, </a:t>
            </a:r>
            <a:r>
              <a:rPr lang="ru-RU" sz="2000" dirty="0" err="1"/>
              <a:t>линейният</a:t>
            </a:r>
            <a:r>
              <a:rPr lang="ru-RU" sz="2000" dirty="0"/>
              <a:t> сплайн е важен метод за </a:t>
            </a:r>
            <a:r>
              <a:rPr lang="ru-RU" sz="2000" dirty="0" err="1"/>
              <a:t>апроксимация</a:t>
            </a:r>
            <a:r>
              <a:rPr lang="ru-RU" sz="2000" dirty="0"/>
              <a:t> и </a:t>
            </a:r>
            <a:r>
              <a:rPr lang="ru-RU" sz="2000" dirty="0" err="1"/>
              <a:t>интерполация</a:t>
            </a:r>
            <a:r>
              <a:rPr lang="ru-RU" sz="2000" dirty="0"/>
              <a:t>, </a:t>
            </a:r>
            <a:r>
              <a:rPr lang="ru-RU" sz="2000" dirty="0" err="1"/>
              <a:t>който</a:t>
            </a:r>
            <a:r>
              <a:rPr lang="ru-RU" sz="2000" dirty="0"/>
              <a:t> </a:t>
            </a:r>
            <a:r>
              <a:rPr lang="ru-RU" sz="2000" dirty="0" err="1"/>
              <a:t>намира</a:t>
            </a:r>
            <a:r>
              <a:rPr lang="ru-RU" sz="2000" dirty="0"/>
              <a:t> приложение в </a:t>
            </a:r>
            <a:r>
              <a:rPr lang="ru-RU" sz="2000" dirty="0" err="1"/>
              <a:t>различни</a:t>
            </a:r>
            <a:r>
              <a:rPr lang="ru-RU" sz="2000" dirty="0"/>
              <a:t> области на </a:t>
            </a:r>
            <a:r>
              <a:rPr lang="ru-RU" sz="2000" dirty="0" err="1"/>
              <a:t>компютърните</a:t>
            </a:r>
            <a:r>
              <a:rPr lang="ru-RU" sz="2000" dirty="0"/>
              <a:t> науки, </a:t>
            </a:r>
            <a:r>
              <a:rPr lang="ru-RU" sz="2000" dirty="0" err="1"/>
              <a:t>инженерията</a:t>
            </a:r>
            <a:r>
              <a:rPr lang="ru-RU" sz="2000" dirty="0"/>
              <a:t> и </a:t>
            </a:r>
            <a:r>
              <a:rPr lang="ru-RU" sz="2000" dirty="0" err="1"/>
              <a:t>математиката</a:t>
            </a:r>
            <a:r>
              <a:rPr lang="ru-RU" sz="2000" dirty="0"/>
              <a:t>. </a:t>
            </a:r>
            <a:r>
              <a:rPr lang="ru-RU" sz="2000" dirty="0" err="1"/>
              <a:t>Въпреки</a:t>
            </a:r>
            <a:r>
              <a:rPr lang="ru-RU" sz="2000" dirty="0"/>
              <a:t> че той </a:t>
            </a:r>
            <a:r>
              <a:rPr lang="ru-RU" sz="2000" dirty="0" err="1"/>
              <a:t>може</a:t>
            </a:r>
            <a:r>
              <a:rPr lang="ru-RU" sz="2000" dirty="0"/>
              <a:t> да се </a:t>
            </a:r>
            <a:r>
              <a:rPr lang="ru-RU" sz="2000" dirty="0" err="1"/>
              <a:t>счита</a:t>
            </a:r>
            <a:r>
              <a:rPr lang="ru-RU" sz="2000" dirty="0"/>
              <a:t> за </a:t>
            </a:r>
            <a:r>
              <a:rPr lang="ru-RU" sz="2000" dirty="0" err="1"/>
              <a:t>по-прост</a:t>
            </a:r>
            <a:r>
              <a:rPr lang="ru-RU" sz="2000" dirty="0"/>
              <a:t> и </a:t>
            </a:r>
            <a:r>
              <a:rPr lang="ru-RU" sz="2000" dirty="0" err="1"/>
              <a:t>по-ограничен</a:t>
            </a:r>
            <a:r>
              <a:rPr lang="ru-RU" sz="2000" dirty="0"/>
              <a:t> </a:t>
            </a:r>
            <a:r>
              <a:rPr lang="ru-RU" sz="2000" dirty="0" err="1"/>
              <a:t>спрямо</a:t>
            </a:r>
            <a:r>
              <a:rPr lang="ru-RU" sz="2000" dirty="0"/>
              <a:t> </a:t>
            </a:r>
            <a:r>
              <a:rPr lang="ru-RU" sz="2000" dirty="0" err="1"/>
              <a:t>по-сложните</a:t>
            </a:r>
            <a:r>
              <a:rPr lang="ru-RU" sz="2000" dirty="0"/>
              <a:t> сплайн </a:t>
            </a:r>
            <a:r>
              <a:rPr lang="ru-RU" sz="2000" dirty="0" err="1"/>
              <a:t>методи</a:t>
            </a:r>
            <a:r>
              <a:rPr lang="ru-RU" sz="2000" dirty="0"/>
              <a:t>, </a:t>
            </a:r>
            <a:r>
              <a:rPr lang="ru-RU" sz="2000" dirty="0" err="1"/>
              <a:t>линейният</a:t>
            </a:r>
            <a:r>
              <a:rPr lang="ru-RU" sz="2000" dirty="0"/>
              <a:t> сплайн </a:t>
            </a:r>
            <a:r>
              <a:rPr lang="ru-RU" sz="2000" dirty="0" err="1"/>
              <a:t>има</a:t>
            </a:r>
            <a:r>
              <a:rPr lang="ru-RU" sz="2000" dirty="0"/>
              <a:t> </a:t>
            </a:r>
            <a:r>
              <a:rPr lang="ru-RU" sz="2000" dirty="0" err="1"/>
              <a:t>своето</a:t>
            </a:r>
            <a:r>
              <a:rPr lang="ru-RU" sz="2000" dirty="0"/>
              <a:t> </a:t>
            </a:r>
            <a:r>
              <a:rPr lang="ru-RU" sz="2000" dirty="0" err="1"/>
              <a:t>място</a:t>
            </a:r>
            <a:r>
              <a:rPr lang="ru-RU" sz="2000" dirty="0"/>
              <a:t>, </a:t>
            </a:r>
            <a:r>
              <a:rPr lang="ru-RU" sz="2000" dirty="0" err="1"/>
              <a:t>особено</a:t>
            </a:r>
            <a:r>
              <a:rPr lang="ru-RU" sz="2000" dirty="0"/>
              <a:t> при ситуации, </a:t>
            </a:r>
            <a:r>
              <a:rPr lang="ru-RU" sz="2000" dirty="0" err="1"/>
              <a:t>изискващи</a:t>
            </a:r>
            <a:r>
              <a:rPr lang="ru-RU" sz="2000" dirty="0"/>
              <a:t> </a:t>
            </a:r>
            <a:r>
              <a:rPr lang="ru-RU" sz="2000" dirty="0" err="1"/>
              <a:t>бърза</a:t>
            </a:r>
            <a:r>
              <a:rPr lang="ru-RU" sz="2000" dirty="0"/>
              <a:t> и </a:t>
            </a:r>
            <a:r>
              <a:rPr lang="ru-RU" sz="2000" dirty="0" err="1"/>
              <a:t>ефективна</a:t>
            </a:r>
            <a:r>
              <a:rPr lang="ru-RU" sz="2000" dirty="0"/>
              <a:t> </a:t>
            </a:r>
            <a:r>
              <a:rPr lang="ru-RU" sz="2000" dirty="0" err="1"/>
              <a:t>апроксимация</a:t>
            </a:r>
            <a:r>
              <a:rPr lang="ru-RU" sz="2000" dirty="0"/>
              <a:t> на </a:t>
            </a:r>
            <a:r>
              <a:rPr lang="ru-RU" sz="2000" dirty="0" err="1"/>
              <a:t>данни</a:t>
            </a:r>
            <a:r>
              <a:rPr lang="ru-RU" sz="2000" dirty="0"/>
              <a:t>.</a:t>
            </a:r>
          </a:p>
          <a:p>
            <a:r>
              <a:rPr lang="ru-RU" sz="2000" dirty="0"/>
              <a:t>Важно е да се </a:t>
            </a:r>
            <a:r>
              <a:rPr lang="ru-RU" sz="2000" dirty="0" err="1"/>
              <a:t>има</a:t>
            </a:r>
            <a:r>
              <a:rPr lang="ru-RU" sz="2000" dirty="0"/>
              <a:t> </a:t>
            </a:r>
            <a:r>
              <a:rPr lang="ru-RU" sz="2000" dirty="0" err="1"/>
              <a:t>предвид</a:t>
            </a:r>
            <a:r>
              <a:rPr lang="ru-RU" sz="2000" dirty="0"/>
              <a:t>, че </a:t>
            </a:r>
            <a:r>
              <a:rPr lang="ru-RU" sz="2000" dirty="0" err="1"/>
              <a:t>линейният</a:t>
            </a:r>
            <a:r>
              <a:rPr lang="ru-RU" sz="2000" dirty="0"/>
              <a:t> сплайн не </a:t>
            </a:r>
            <a:r>
              <a:rPr lang="ru-RU" sz="2000" dirty="0" err="1"/>
              <a:t>винаги</a:t>
            </a:r>
            <a:r>
              <a:rPr lang="ru-RU" sz="2000" dirty="0"/>
              <a:t> е най-</a:t>
            </a:r>
            <a:r>
              <a:rPr lang="ru-RU" sz="2000" dirty="0" err="1"/>
              <a:t>подходящият</a:t>
            </a:r>
            <a:r>
              <a:rPr lang="ru-RU" sz="2000" dirty="0"/>
              <a:t> </a:t>
            </a:r>
            <a:r>
              <a:rPr lang="ru-RU" sz="2000" dirty="0" err="1"/>
              <a:t>избор</a:t>
            </a:r>
            <a:r>
              <a:rPr lang="ru-RU" sz="2000" dirty="0"/>
              <a:t>, и </a:t>
            </a:r>
            <a:r>
              <a:rPr lang="ru-RU" sz="2000" dirty="0" err="1"/>
              <a:t>приложението</a:t>
            </a:r>
            <a:r>
              <a:rPr lang="ru-RU" sz="2000" dirty="0"/>
              <a:t> </a:t>
            </a:r>
            <a:r>
              <a:rPr lang="ru-RU" sz="2000" dirty="0" err="1"/>
              <a:t>му</a:t>
            </a:r>
            <a:r>
              <a:rPr lang="ru-RU" sz="2000" dirty="0"/>
              <a:t> </a:t>
            </a:r>
            <a:r>
              <a:rPr lang="ru-RU" sz="2000" dirty="0" err="1"/>
              <a:t>зависи</a:t>
            </a:r>
            <a:r>
              <a:rPr lang="ru-RU" sz="2000" dirty="0"/>
              <a:t> от </a:t>
            </a:r>
            <a:r>
              <a:rPr lang="ru-RU" sz="2000" dirty="0" err="1"/>
              <a:t>конкретната</a:t>
            </a:r>
            <a:r>
              <a:rPr lang="ru-RU" sz="2000" dirty="0"/>
              <a:t> задача и целите на анализа. За </a:t>
            </a:r>
            <a:r>
              <a:rPr lang="ru-RU" sz="2000" dirty="0" err="1"/>
              <a:t>по-сложни</a:t>
            </a:r>
            <a:r>
              <a:rPr lang="ru-RU" sz="2000" dirty="0"/>
              <a:t> функции и </a:t>
            </a:r>
            <a:r>
              <a:rPr lang="ru-RU" sz="2000" dirty="0" err="1"/>
              <a:t>данни</a:t>
            </a:r>
            <a:r>
              <a:rPr lang="ru-RU" sz="2000" dirty="0"/>
              <a:t> </a:t>
            </a:r>
            <a:r>
              <a:rPr lang="ru-RU" sz="2000" dirty="0" err="1"/>
              <a:t>със</a:t>
            </a:r>
            <a:r>
              <a:rPr lang="ru-RU" sz="2000" dirty="0"/>
              <a:t> </a:t>
            </a:r>
            <a:r>
              <a:rPr lang="ru-RU" sz="2000" dirty="0" err="1"/>
              <a:t>значителни</a:t>
            </a:r>
            <a:r>
              <a:rPr lang="ru-RU" sz="2000" dirty="0"/>
              <a:t> </a:t>
            </a:r>
            <a:r>
              <a:rPr lang="ru-RU" sz="2000" dirty="0" err="1"/>
              <a:t>промени</a:t>
            </a:r>
            <a:r>
              <a:rPr lang="ru-RU" sz="2000" dirty="0"/>
              <a:t> в </a:t>
            </a:r>
            <a:r>
              <a:rPr lang="ru-RU" sz="2000" dirty="0" err="1"/>
              <a:t>кривизната</a:t>
            </a:r>
            <a:r>
              <a:rPr lang="ru-RU" sz="2000" dirty="0"/>
              <a:t>, </a:t>
            </a:r>
            <a:r>
              <a:rPr lang="ru-RU" sz="2000" dirty="0" err="1"/>
              <a:t>по-сложни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кубичните</a:t>
            </a:r>
            <a:r>
              <a:rPr lang="ru-RU" sz="2000" dirty="0"/>
              <a:t> </a:t>
            </a:r>
            <a:r>
              <a:rPr lang="ru-RU" sz="2000" dirty="0" err="1"/>
              <a:t>сплайнове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по-подходящи</a:t>
            </a:r>
            <a:r>
              <a:rPr lang="ru-RU" sz="2000" dirty="0"/>
              <a:t>.</a:t>
            </a:r>
          </a:p>
          <a:p>
            <a:r>
              <a:rPr lang="ru-RU" sz="2000" dirty="0"/>
              <a:t>В </a:t>
            </a:r>
            <a:r>
              <a:rPr lang="ru-RU" sz="2000" dirty="0" err="1"/>
              <a:t>съвременния</a:t>
            </a:r>
            <a:r>
              <a:rPr lang="ru-RU" sz="2000" dirty="0"/>
              <a:t> свят на </a:t>
            </a:r>
            <a:r>
              <a:rPr lang="ru-RU" sz="2000" dirty="0" err="1"/>
              <a:t>компютърните</a:t>
            </a:r>
            <a:r>
              <a:rPr lang="ru-RU" sz="2000" dirty="0"/>
              <a:t> науки, </a:t>
            </a:r>
            <a:r>
              <a:rPr lang="ru-RU" sz="2000" dirty="0" err="1"/>
              <a:t>линейните</a:t>
            </a:r>
            <a:r>
              <a:rPr lang="ru-RU" sz="2000" dirty="0"/>
              <a:t> </a:t>
            </a:r>
            <a:r>
              <a:rPr lang="ru-RU" sz="2000" dirty="0" err="1"/>
              <a:t>сплайнове</a:t>
            </a:r>
            <a:r>
              <a:rPr lang="ru-RU" sz="2000" dirty="0"/>
              <a:t> </a:t>
            </a:r>
            <a:r>
              <a:rPr lang="ru-RU" sz="2000" dirty="0" err="1"/>
              <a:t>остават</a:t>
            </a:r>
            <a:r>
              <a:rPr lang="ru-RU" sz="2000" dirty="0"/>
              <a:t> полезен инструмент и </a:t>
            </a:r>
            <a:r>
              <a:rPr lang="ru-RU" sz="2000" dirty="0" err="1"/>
              <a:t>начална</a:t>
            </a:r>
            <a:r>
              <a:rPr lang="ru-RU" sz="2000" dirty="0"/>
              <a:t> </a:t>
            </a:r>
            <a:r>
              <a:rPr lang="ru-RU" sz="2000" dirty="0" err="1"/>
              <a:t>стъпка</a:t>
            </a:r>
            <a:r>
              <a:rPr lang="ru-RU" sz="2000" dirty="0"/>
              <a:t> за </a:t>
            </a:r>
            <a:r>
              <a:rPr lang="ru-RU" sz="2000" dirty="0" err="1"/>
              <a:t>апроксимация</a:t>
            </a:r>
            <a:r>
              <a:rPr lang="ru-RU" sz="2000" dirty="0"/>
              <a:t> и </a:t>
            </a:r>
            <a:r>
              <a:rPr lang="ru-RU" sz="2000" dirty="0" err="1"/>
              <a:t>интерполация</a:t>
            </a:r>
            <a:r>
              <a:rPr lang="ru-RU" sz="2000" dirty="0"/>
              <a:t> на </a:t>
            </a:r>
            <a:r>
              <a:rPr lang="ru-RU" sz="2000" dirty="0" err="1"/>
              <a:t>данни</a:t>
            </a:r>
            <a:r>
              <a:rPr lang="ru-RU" sz="2000" dirty="0"/>
              <a:t>. </a:t>
            </a:r>
            <a:r>
              <a:rPr lang="ru-RU" sz="2000" dirty="0" err="1"/>
              <a:t>Този</a:t>
            </a:r>
            <a:r>
              <a:rPr lang="ru-RU" sz="2000" dirty="0"/>
              <a:t> метод ни </a:t>
            </a:r>
            <a:r>
              <a:rPr lang="ru-RU" sz="2000" dirty="0" err="1"/>
              <a:t>помага</a:t>
            </a:r>
            <a:r>
              <a:rPr lang="ru-RU" sz="2000" dirty="0"/>
              <a:t> да разберем </a:t>
            </a:r>
            <a:r>
              <a:rPr lang="ru-RU" sz="2000" dirty="0" err="1"/>
              <a:t>основните</a:t>
            </a:r>
            <a:r>
              <a:rPr lang="ru-RU" sz="2000" dirty="0"/>
              <a:t> концепции и </a:t>
            </a:r>
            <a:r>
              <a:rPr lang="ru-RU" sz="2000" dirty="0" err="1"/>
              <a:t>изчислителни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, </a:t>
            </a:r>
            <a:r>
              <a:rPr lang="ru-RU" sz="2000" dirty="0" err="1"/>
              <a:t>необходими</a:t>
            </a:r>
            <a:r>
              <a:rPr lang="ru-RU" sz="2000" dirty="0"/>
              <a:t> за работа </a:t>
            </a:r>
            <a:r>
              <a:rPr lang="ru-RU" sz="2000" dirty="0" err="1"/>
              <a:t>със</a:t>
            </a:r>
            <a:r>
              <a:rPr lang="ru-RU" sz="2000" dirty="0"/>
              <a:t> </a:t>
            </a:r>
            <a:r>
              <a:rPr lang="ru-RU" sz="2000" dirty="0" err="1"/>
              <a:t>сплайнове</a:t>
            </a:r>
            <a:r>
              <a:rPr lang="ru-RU" sz="2000" dirty="0"/>
              <a:t>, и </a:t>
            </a:r>
            <a:r>
              <a:rPr lang="ru-RU" sz="2000" dirty="0" err="1"/>
              <a:t>представлява</a:t>
            </a:r>
            <a:r>
              <a:rPr lang="ru-RU" sz="2000" dirty="0"/>
              <a:t> </a:t>
            </a:r>
            <a:r>
              <a:rPr lang="ru-RU" sz="2000" dirty="0" err="1"/>
              <a:t>стъпка</a:t>
            </a:r>
            <a:r>
              <a:rPr lang="ru-RU" sz="2000" dirty="0"/>
              <a:t> </a:t>
            </a:r>
            <a:r>
              <a:rPr lang="ru-RU" sz="2000" dirty="0" err="1"/>
              <a:t>към</a:t>
            </a:r>
            <a:r>
              <a:rPr lang="ru-RU" sz="2000" dirty="0"/>
              <a:t> </a:t>
            </a:r>
            <a:r>
              <a:rPr lang="ru-RU" sz="2000" dirty="0" err="1"/>
              <a:t>разбиране</a:t>
            </a:r>
            <a:r>
              <a:rPr lang="ru-RU" sz="2000" dirty="0"/>
              <a:t> на </a:t>
            </a:r>
            <a:r>
              <a:rPr lang="ru-RU" sz="2000" dirty="0" err="1"/>
              <a:t>по-сложни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за анализ и обработка на </a:t>
            </a:r>
            <a:r>
              <a:rPr lang="ru-RU" sz="2000" dirty="0" err="1"/>
              <a:t>данни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9143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CCD2472-E650-85FC-77A5-81C763BC4220}"/>
              </a:ext>
            </a:extLst>
          </p:cNvPr>
          <p:cNvSpPr txBox="1"/>
          <p:nvPr/>
        </p:nvSpPr>
        <p:spPr>
          <a:xfrm>
            <a:off x="879987" y="2505670"/>
            <a:ext cx="1043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Благодаря Ви за вниманието! </a:t>
            </a:r>
            <a:r>
              <a:rPr lang="bg-B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☺</a:t>
            </a:r>
          </a:p>
        </p:txBody>
      </p:sp>
    </p:spTree>
    <p:extLst>
      <p:ext uri="{BB962C8B-B14F-4D97-AF65-F5344CB8AC3E}">
        <p14:creationId xmlns:p14="http://schemas.microsoft.com/office/powerpoint/2010/main" val="17944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58796E-E8A2-2EE9-7F88-4A1C90A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Увод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9298638-D586-7386-8737-B043135A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510"/>
            <a:ext cx="12192000" cy="5422490"/>
          </a:xfrm>
        </p:spPr>
        <p:txBody>
          <a:bodyPr/>
          <a:lstStyle/>
          <a:p>
            <a:r>
              <a:rPr lang="ru-RU" sz="2000" dirty="0" err="1"/>
              <a:t>Линейният</a:t>
            </a:r>
            <a:r>
              <a:rPr lang="ru-RU" sz="2000" dirty="0"/>
              <a:t> сплайн е метод от </a:t>
            </a:r>
            <a:r>
              <a:rPr lang="ru-RU" sz="2000" dirty="0" err="1"/>
              <a:t>сферата</a:t>
            </a:r>
            <a:r>
              <a:rPr lang="ru-RU" sz="2000" dirty="0"/>
              <a:t> на </a:t>
            </a:r>
            <a:r>
              <a:rPr lang="ru-RU" sz="2000" dirty="0" err="1"/>
              <a:t>компютърните</a:t>
            </a:r>
            <a:r>
              <a:rPr lang="ru-RU" sz="2000" dirty="0"/>
              <a:t> </a:t>
            </a:r>
            <a:r>
              <a:rPr lang="ru-RU" sz="2000" dirty="0" err="1"/>
              <a:t>числени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, </a:t>
            </a:r>
            <a:r>
              <a:rPr lang="ru-RU" sz="2000" dirty="0" err="1"/>
              <a:t>използван</a:t>
            </a:r>
            <a:r>
              <a:rPr lang="ru-RU" sz="2000" dirty="0"/>
              <a:t> за </a:t>
            </a:r>
            <a:r>
              <a:rPr lang="ru-RU" sz="2000" dirty="0" err="1"/>
              <a:t>апроксимация</a:t>
            </a:r>
            <a:r>
              <a:rPr lang="ru-RU" sz="2000" dirty="0"/>
              <a:t> на функции чрез набор от </a:t>
            </a:r>
            <a:r>
              <a:rPr lang="ru-RU" sz="2000" dirty="0" err="1"/>
              <a:t>линейни</a:t>
            </a:r>
            <a:r>
              <a:rPr lang="ru-RU" sz="2000" dirty="0"/>
              <a:t> </a:t>
            </a:r>
            <a:r>
              <a:rPr lang="ru-RU" sz="2000" dirty="0" err="1"/>
              <a:t>сегменти</a:t>
            </a:r>
            <a:r>
              <a:rPr lang="ru-RU" sz="2000" dirty="0"/>
              <a:t> (отсечки) между точки. </a:t>
            </a:r>
            <a:r>
              <a:rPr lang="ru-RU" sz="2000" dirty="0" err="1"/>
              <a:t>Този</a:t>
            </a:r>
            <a:r>
              <a:rPr lang="ru-RU" sz="2000" dirty="0"/>
              <a:t> метод се </a:t>
            </a:r>
            <a:r>
              <a:rPr lang="ru-RU" sz="2000" dirty="0" err="1"/>
              <a:t>използва</a:t>
            </a:r>
            <a:r>
              <a:rPr lang="ru-RU" sz="2000" dirty="0"/>
              <a:t> за </a:t>
            </a:r>
            <a:r>
              <a:rPr lang="ru-RU" sz="2000" dirty="0" err="1"/>
              <a:t>интерполация</a:t>
            </a:r>
            <a:r>
              <a:rPr lang="ru-RU" sz="2000" dirty="0"/>
              <a:t> на </a:t>
            </a:r>
            <a:r>
              <a:rPr lang="ru-RU" sz="2000" dirty="0" err="1"/>
              <a:t>данни</a:t>
            </a:r>
            <a:r>
              <a:rPr lang="ru-RU" sz="2000" dirty="0"/>
              <a:t> в </a:t>
            </a:r>
            <a:r>
              <a:rPr lang="ru-RU" sz="2000" dirty="0" err="1"/>
              <a:t>числени</a:t>
            </a:r>
            <a:r>
              <a:rPr lang="ru-RU" sz="2000" dirty="0"/>
              <a:t> приложения и графики, </a:t>
            </a:r>
            <a:r>
              <a:rPr lang="ru-RU" sz="2000" dirty="0" err="1"/>
              <a:t>където</a:t>
            </a:r>
            <a:r>
              <a:rPr lang="ru-RU" sz="2000" dirty="0"/>
              <a:t> </a:t>
            </a:r>
            <a:r>
              <a:rPr lang="ru-RU" sz="2000" dirty="0" err="1"/>
              <a:t>трябва</a:t>
            </a:r>
            <a:r>
              <a:rPr lang="ru-RU" sz="2000" dirty="0"/>
              <a:t> да се </a:t>
            </a:r>
            <a:r>
              <a:rPr lang="ru-RU" sz="2000" dirty="0" err="1"/>
              <a:t>намери</a:t>
            </a:r>
            <a:r>
              <a:rPr lang="ru-RU" sz="2000" dirty="0"/>
              <a:t> приближена </a:t>
            </a:r>
            <a:r>
              <a:rPr lang="ru-RU" sz="2000" dirty="0" err="1"/>
              <a:t>функционална</a:t>
            </a:r>
            <a:r>
              <a:rPr lang="ru-RU" sz="2000" dirty="0"/>
              <a:t> </a:t>
            </a:r>
            <a:r>
              <a:rPr lang="ru-RU" sz="2000" dirty="0" err="1"/>
              <a:t>зависимост</a:t>
            </a:r>
            <a:r>
              <a:rPr lang="ru-RU" sz="2000" dirty="0"/>
              <a:t> между точки с </a:t>
            </a:r>
            <a:r>
              <a:rPr lang="ru-RU" sz="2000" dirty="0" err="1"/>
              <a:t>известни</a:t>
            </a:r>
            <a:r>
              <a:rPr lang="ru-RU" sz="2000" dirty="0"/>
              <a:t> </a:t>
            </a:r>
            <a:r>
              <a:rPr lang="ru-RU" sz="2000" dirty="0" err="1"/>
              <a:t>стойности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Основната</a:t>
            </a:r>
            <a:r>
              <a:rPr lang="ru-RU" sz="2000" dirty="0"/>
              <a:t> идея на </a:t>
            </a:r>
            <a:r>
              <a:rPr lang="ru-RU" sz="2000" dirty="0" err="1"/>
              <a:t>линейния</a:t>
            </a:r>
            <a:r>
              <a:rPr lang="ru-RU" sz="2000" dirty="0"/>
              <a:t> сплайн е да се раздели интервала между две </a:t>
            </a:r>
            <a:r>
              <a:rPr lang="ru-RU" sz="2000" dirty="0" err="1"/>
              <a:t>съседни</a:t>
            </a:r>
            <a:r>
              <a:rPr lang="ru-RU" sz="2000" dirty="0"/>
              <a:t> точки с линейна функция (отсечка). </a:t>
            </a:r>
            <a:r>
              <a:rPr lang="ru-RU" sz="2000" dirty="0" err="1"/>
              <a:t>Този</a:t>
            </a:r>
            <a:r>
              <a:rPr lang="ru-RU" sz="2000" dirty="0"/>
              <a:t> метод е прост за </a:t>
            </a:r>
            <a:r>
              <a:rPr lang="ru-RU" sz="2000" dirty="0" err="1"/>
              <a:t>разбиране</a:t>
            </a:r>
            <a:r>
              <a:rPr lang="ru-RU" sz="2000" dirty="0"/>
              <a:t> и </a:t>
            </a:r>
            <a:r>
              <a:rPr lang="ru-RU" sz="2000" dirty="0" err="1"/>
              <a:t>изчисление</a:t>
            </a:r>
            <a:r>
              <a:rPr lang="ru-RU" sz="2000" dirty="0"/>
              <a:t>, но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бъде</a:t>
            </a:r>
            <a:r>
              <a:rPr lang="ru-RU" sz="2000" dirty="0"/>
              <a:t> </a:t>
            </a:r>
            <a:r>
              <a:rPr lang="ru-RU" sz="2000" dirty="0" err="1"/>
              <a:t>по-груб</a:t>
            </a:r>
            <a:r>
              <a:rPr lang="ru-RU" sz="2000" dirty="0"/>
              <a:t> от </a:t>
            </a:r>
            <a:r>
              <a:rPr lang="ru-RU" sz="2000" dirty="0" err="1"/>
              <a:t>по-сложни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кубичните</a:t>
            </a:r>
            <a:r>
              <a:rPr lang="ru-RU" sz="2000" dirty="0"/>
              <a:t> </a:t>
            </a:r>
            <a:r>
              <a:rPr lang="ru-RU" sz="2000" dirty="0" err="1"/>
              <a:t>сплайнове</a:t>
            </a:r>
            <a:r>
              <a:rPr lang="ru-RU" sz="2000" dirty="0"/>
              <a:t>, </a:t>
            </a:r>
            <a:r>
              <a:rPr lang="ru-RU" sz="2000" dirty="0" err="1"/>
              <a:t>особено</a:t>
            </a:r>
            <a:r>
              <a:rPr lang="ru-RU" sz="2000" dirty="0"/>
              <a:t> при </a:t>
            </a:r>
            <a:r>
              <a:rPr lang="ru-RU" sz="2000" dirty="0" err="1"/>
              <a:t>апроксимация</a:t>
            </a:r>
            <a:r>
              <a:rPr lang="ru-RU" sz="2000" dirty="0"/>
              <a:t> на функции </a:t>
            </a:r>
            <a:r>
              <a:rPr lang="ru-RU" sz="2000" dirty="0" err="1"/>
              <a:t>със</a:t>
            </a:r>
            <a:r>
              <a:rPr lang="ru-RU" sz="2000" dirty="0"/>
              <a:t> </a:t>
            </a:r>
            <a:r>
              <a:rPr lang="ru-RU" sz="2000" dirty="0" err="1"/>
              <a:t>значителни</a:t>
            </a:r>
            <a:r>
              <a:rPr lang="ru-RU" sz="2000" dirty="0"/>
              <a:t> </a:t>
            </a:r>
            <a:r>
              <a:rPr lang="ru-RU" sz="2000" dirty="0" err="1"/>
              <a:t>промени</a:t>
            </a:r>
            <a:r>
              <a:rPr lang="ru-RU" sz="2000" dirty="0"/>
              <a:t> в </a:t>
            </a:r>
            <a:r>
              <a:rPr lang="ru-RU" sz="2000" dirty="0" err="1"/>
              <a:t>първата</a:t>
            </a:r>
            <a:r>
              <a:rPr lang="ru-RU" sz="2000" dirty="0"/>
              <a:t> производна.</a:t>
            </a:r>
          </a:p>
          <a:p>
            <a:r>
              <a:rPr lang="ru-RU" sz="2000" dirty="0"/>
              <a:t>За да </a:t>
            </a:r>
            <a:r>
              <a:rPr lang="ru-RU" sz="2000" dirty="0" err="1"/>
              <a:t>създадете</a:t>
            </a:r>
            <a:r>
              <a:rPr lang="ru-RU" sz="2000" dirty="0"/>
              <a:t> линеен сплайн, </a:t>
            </a:r>
            <a:r>
              <a:rPr lang="ru-RU" sz="2000" dirty="0" err="1"/>
              <a:t>трябва</a:t>
            </a:r>
            <a:r>
              <a:rPr lang="ru-RU" sz="2000" dirty="0"/>
              <a:t> да </a:t>
            </a:r>
            <a:r>
              <a:rPr lang="ru-RU" sz="2000" dirty="0" err="1"/>
              <a:t>разбиете</a:t>
            </a:r>
            <a:r>
              <a:rPr lang="ru-RU" sz="2000" dirty="0"/>
              <a:t> интервала между </a:t>
            </a:r>
            <a:r>
              <a:rPr lang="ru-RU" sz="2000" dirty="0" err="1"/>
              <a:t>точките</a:t>
            </a:r>
            <a:r>
              <a:rPr lang="ru-RU" sz="2000" dirty="0"/>
              <a:t> на </a:t>
            </a:r>
            <a:r>
              <a:rPr lang="ru-RU" sz="2000" dirty="0" err="1"/>
              <a:t>равни</a:t>
            </a:r>
            <a:r>
              <a:rPr lang="ru-RU" sz="2000" dirty="0"/>
              <a:t> части и да </a:t>
            </a:r>
            <a:r>
              <a:rPr lang="ru-RU" sz="2000" dirty="0" err="1"/>
              <a:t>изчислите</a:t>
            </a:r>
            <a:r>
              <a:rPr lang="ru-RU" sz="2000" dirty="0"/>
              <a:t> </a:t>
            </a:r>
            <a:r>
              <a:rPr lang="ru-RU" sz="2000" dirty="0" err="1"/>
              <a:t>уравнението</a:t>
            </a:r>
            <a:r>
              <a:rPr lang="ru-RU" sz="2000" dirty="0"/>
              <a:t> на </a:t>
            </a:r>
            <a:r>
              <a:rPr lang="ru-RU" sz="2000" dirty="0" err="1"/>
              <a:t>линейната</a:t>
            </a:r>
            <a:r>
              <a:rPr lang="ru-RU" sz="2000" dirty="0"/>
              <a:t> функция (y = </a:t>
            </a:r>
            <a:r>
              <a:rPr lang="ru-RU" sz="2000" dirty="0" err="1"/>
              <a:t>mx</a:t>
            </a:r>
            <a:r>
              <a:rPr lang="ru-RU" sz="2000" dirty="0"/>
              <a:t> + b) за всяка отсечка,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използвате</a:t>
            </a:r>
            <a:r>
              <a:rPr lang="ru-RU" sz="2000" dirty="0"/>
              <a:t> </a:t>
            </a:r>
            <a:r>
              <a:rPr lang="ru-RU" sz="2000" dirty="0" err="1"/>
              <a:t>стойностите</a:t>
            </a:r>
            <a:r>
              <a:rPr lang="ru-RU" sz="2000" dirty="0"/>
              <a:t> на </a:t>
            </a:r>
            <a:r>
              <a:rPr lang="ru-RU" sz="2000" dirty="0" err="1"/>
              <a:t>функцията</a:t>
            </a:r>
            <a:r>
              <a:rPr lang="ru-RU" sz="2000" dirty="0"/>
              <a:t> в </a:t>
            </a:r>
            <a:r>
              <a:rPr lang="ru-RU" sz="2000" dirty="0" err="1"/>
              <a:t>двата</a:t>
            </a:r>
            <a:r>
              <a:rPr lang="ru-RU" sz="2000" dirty="0"/>
              <a:t> края на </a:t>
            </a:r>
            <a:r>
              <a:rPr lang="ru-RU" sz="2000" dirty="0" err="1"/>
              <a:t>отсечката</a:t>
            </a:r>
            <a:r>
              <a:rPr lang="ru-RU" sz="2000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5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DE3636-2032-A889-8D81-8486B405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108156"/>
            <a:ext cx="11965858" cy="958643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Формули за линеен </a:t>
            </a:r>
            <a:r>
              <a:rPr lang="bg-BG" sz="4000" b="1" i="1" u="sng" dirty="0" err="1"/>
              <a:t>сплайн</a:t>
            </a:r>
            <a:endParaRPr lang="bg-BG" sz="40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81079E36-476C-F5FB-4FCC-C8B2F0FCD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066798"/>
                <a:ext cx="11877368" cy="56830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err="1"/>
                  <a:t>Във</a:t>
                </a:r>
                <a:r>
                  <a:rPr lang="ru-RU" dirty="0"/>
                  <a:t> </a:t>
                </a:r>
                <a:r>
                  <a:rPr lang="ru-RU" dirty="0" err="1"/>
                  <a:t>всеки</a:t>
                </a:r>
                <a:r>
                  <a:rPr lang="ru-RU" dirty="0"/>
                  <a:t> </a:t>
                </a:r>
                <a:r>
                  <a:rPr lang="ru-RU" dirty="0" err="1"/>
                  <a:t>подинтервал</a:t>
                </a:r>
                <a:r>
                  <a:rPr lang="ru-RU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− </a:t>
                </a:r>
                <a:r>
                  <a:rPr lang="ru-RU" dirty="0" err="1"/>
                  <a:t>търсим</a:t>
                </a:r>
                <a:r>
                  <a:rPr lang="ru-RU" dirty="0"/>
                  <a:t> сплайна </a:t>
                </a:r>
                <a:r>
                  <a:rPr lang="ru-RU" dirty="0" err="1"/>
                  <a:t>като</a:t>
                </a:r>
                <a:r>
                  <a:rPr lang="ru-RU" dirty="0"/>
                  <a:t> </a:t>
                </a:r>
                <a:r>
                  <a:rPr lang="ru-RU" dirty="0" err="1"/>
                  <a:t>интерполационен</a:t>
                </a:r>
                <a:r>
                  <a:rPr lang="ru-RU" dirty="0"/>
                  <a:t> полином от 1-ва степен по x </a:t>
                </a:r>
                <a:r>
                  <a:rPr lang="ru-RU" dirty="0" err="1"/>
                  <a:t>във</a:t>
                </a:r>
                <a:r>
                  <a:rPr lang="ru-RU" dirty="0"/>
                  <a:t> вида: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bg-BG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bg-BG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bg-BG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bg-BG" b="1" i="1" dirty="0"/>
              </a:p>
              <a:p>
                <a:pPr marL="0" indent="0">
                  <a:buNone/>
                </a:pPr>
                <a:r>
                  <a:rPr lang="ru-RU" dirty="0"/>
                  <a:t>От условие 2) </a:t>
                </a:r>
                <a:r>
                  <a:rPr lang="ru-RU" dirty="0" err="1"/>
                  <a:t>трябва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bg-BG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1" i="1" dirty="0"/>
                  <a:t> </a:t>
                </a:r>
                <a:r>
                  <a:rPr lang="bg-BG" b="1" i="1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bg-BG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bg-BG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bg-BG" b="1" i="1" dirty="0"/>
              </a:p>
              <a:p>
                <a:pPr marL="0" indent="0" algn="ctr">
                  <a:buNone/>
                </a:pPr>
                <a:endParaRPr lang="bg-BG" b="1" i="1" dirty="0"/>
              </a:p>
              <a:p>
                <a:pPr marL="0" indent="0">
                  <a:buNone/>
                </a:pPr>
                <a:endParaRPr lang="bg-BG" b="1" i="1" dirty="0"/>
              </a:p>
              <a:p>
                <a:pPr marL="0" indent="0">
                  <a:buNone/>
                </a:pPr>
                <a:endParaRPr lang="bg-BG" b="1" i="1" dirty="0"/>
              </a:p>
              <a:p>
                <a:pPr marL="0" indent="0">
                  <a:buNone/>
                </a:pPr>
                <a:endParaRPr lang="bg-BG" b="1" i="1" dirty="0"/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81079E36-476C-F5FB-4FCC-C8B2F0FCD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066798"/>
                <a:ext cx="11877368" cy="5683045"/>
              </a:xfrm>
              <a:blipFill>
                <a:blip r:embed="rId2"/>
                <a:stretch>
                  <a:fillRect l="-821" t="-2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4238752-D78C-9A2E-39A0-61CC3AB9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22" y="3429000"/>
            <a:ext cx="9647756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217284-E12F-943E-1BCC-98E7B55B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Исторически произход на линейния </a:t>
            </a:r>
            <a:r>
              <a:rPr lang="bg-BG" sz="4000" b="1" i="1" u="sng" dirty="0" err="1"/>
              <a:t>сплайн</a:t>
            </a:r>
            <a:endParaRPr lang="bg-BG" sz="4000" b="1" i="1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0BE429-357E-D2F8-9F76-696379D2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8528"/>
            <a:ext cx="12192000" cy="55994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Линейните </a:t>
            </a:r>
            <a:r>
              <a:rPr lang="ru-RU" dirty="0" err="1"/>
              <a:t>сплайнове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дълга</a:t>
            </a:r>
            <a:r>
              <a:rPr lang="ru-RU" dirty="0"/>
              <a:t> история и </a:t>
            </a:r>
            <a:r>
              <a:rPr lang="ru-RU" dirty="0" err="1"/>
              <a:t>са</a:t>
            </a:r>
            <a:r>
              <a:rPr lang="ru-RU" dirty="0"/>
              <a:t> един от </a:t>
            </a:r>
            <a:r>
              <a:rPr lang="ru-RU" dirty="0" err="1"/>
              <a:t>първите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интерполация</a:t>
            </a:r>
            <a:r>
              <a:rPr lang="ru-RU" dirty="0"/>
              <a:t>. </a:t>
            </a:r>
            <a:r>
              <a:rPr lang="ru-RU" dirty="0" err="1"/>
              <a:t>Техният</a:t>
            </a:r>
            <a:r>
              <a:rPr lang="ru-RU" dirty="0"/>
              <a:t> </a:t>
            </a:r>
            <a:r>
              <a:rPr lang="ru-RU" dirty="0" err="1"/>
              <a:t>произход</a:t>
            </a:r>
            <a:r>
              <a:rPr lang="ru-RU" dirty="0"/>
              <a:t> се </a:t>
            </a:r>
            <a:r>
              <a:rPr lang="ru-RU" dirty="0" err="1"/>
              <a:t>свързва</a:t>
            </a:r>
            <a:r>
              <a:rPr lang="ru-RU" dirty="0"/>
              <a:t> с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английския</a:t>
            </a:r>
            <a:r>
              <a:rPr lang="ru-RU" dirty="0"/>
              <a:t> математик Исак </a:t>
            </a:r>
            <a:r>
              <a:rPr lang="ru-RU" dirty="0" err="1"/>
              <a:t>Нютон</a:t>
            </a:r>
            <a:r>
              <a:rPr lang="ru-RU" dirty="0"/>
              <a:t> и френския математик </a:t>
            </a:r>
            <a:r>
              <a:rPr lang="ru-RU" dirty="0" err="1"/>
              <a:t>Пиер</a:t>
            </a:r>
            <a:r>
              <a:rPr lang="ru-RU" dirty="0"/>
              <a:t>-Симон Лаплас </a:t>
            </a:r>
            <a:r>
              <a:rPr lang="ru-RU" dirty="0" err="1"/>
              <a:t>през</a:t>
            </a:r>
            <a:r>
              <a:rPr lang="ru-RU" dirty="0"/>
              <a:t> 18-ти век.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13C68A5-DDD2-4C34-9F1B-E2B7F16B1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79" y="3428999"/>
            <a:ext cx="1953086" cy="2669459"/>
          </a:xfrm>
          <a:prstGeom prst="ellipse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B327FEC-225E-67E2-8582-13F9AFE43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7" y="3428999"/>
            <a:ext cx="1953086" cy="2669459"/>
          </a:xfrm>
          <a:prstGeom prst="ellipse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F3D85BF-43E0-E24E-441A-E3C88F0C2029}"/>
              </a:ext>
            </a:extLst>
          </p:cNvPr>
          <p:cNvSpPr txBox="1"/>
          <p:nvPr/>
        </p:nvSpPr>
        <p:spPr>
          <a:xfrm>
            <a:off x="2218811" y="4394396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Исак Нютон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367D242-51ED-F0AF-3C41-11E20D7BB2C5}"/>
              </a:ext>
            </a:extLst>
          </p:cNvPr>
          <p:cNvSpPr txBox="1"/>
          <p:nvPr/>
        </p:nvSpPr>
        <p:spPr>
          <a:xfrm>
            <a:off x="8491230" y="4341564"/>
            <a:ext cx="235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Пиер-Симон Лаплас</a:t>
            </a:r>
          </a:p>
        </p:txBody>
      </p:sp>
    </p:spTree>
    <p:extLst>
      <p:ext uri="{BB962C8B-B14F-4D97-AF65-F5344CB8AC3E}">
        <p14:creationId xmlns:p14="http://schemas.microsoft.com/office/powerpoint/2010/main" val="249634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EC9849-EA4B-7EBC-008D-7660637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Приложения на линейния </a:t>
            </a:r>
            <a:r>
              <a:rPr lang="bg-BG" sz="4000" b="1" i="1" u="sng" dirty="0" err="1"/>
              <a:t>сплайн</a:t>
            </a:r>
            <a:endParaRPr lang="bg-BG" sz="4000" b="1" i="1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427E90-0DC0-D421-DE68-7E31B56E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7858"/>
            <a:ext cx="12192000" cy="5560142"/>
          </a:xfrm>
        </p:spPr>
        <p:txBody>
          <a:bodyPr>
            <a:normAutofit/>
          </a:bodyPr>
          <a:lstStyle/>
          <a:p>
            <a:r>
              <a:rPr lang="ru-RU" sz="2000" dirty="0"/>
              <a:t>Линейните </a:t>
            </a:r>
            <a:r>
              <a:rPr lang="ru-RU" sz="2000" dirty="0" err="1"/>
              <a:t>сплайнове</a:t>
            </a:r>
            <a:r>
              <a:rPr lang="ru-RU" sz="2000" dirty="0"/>
              <a:t> се </a:t>
            </a:r>
            <a:r>
              <a:rPr lang="ru-RU" sz="2000" dirty="0" err="1"/>
              <a:t>използват</a:t>
            </a:r>
            <a:r>
              <a:rPr lang="ru-RU" sz="2000" dirty="0"/>
              <a:t> в </a:t>
            </a:r>
            <a:r>
              <a:rPr lang="ru-RU" sz="2000" dirty="0" err="1"/>
              <a:t>различни</a:t>
            </a:r>
            <a:r>
              <a:rPr lang="ru-RU" sz="2000" dirty="0"/>
              <a:t> области на </a:t>
            </a:r>
            <a:r>
              <a:rPr lang="ru-RU" sz="2000" dirty="0" err="1"/>
              <a:t>компютърните</a:t>
            </a:r>
            <a:r>
              <a:rPr lang="ru-RU" sz="2000" dirty="0"/>
              <a:t> науки и инженерия, </a:t>
            </a:r>
            <a:r>
              <a:rPr lang="ru-RU" sz="2000" dirty="0" err="1"/>
              <a:t>включително</a:t>
            </a:r>
            <a:r>
              <a:rPr lang="ru-RU" sz="2000" dirty="0"/>
              <a:t> </a:t>
            </a:r>
            <a:r>
              <a:rPr lang="ru-RU" sz="2000" b="1" dirty="0" err="1"/>
              <a:t>компютърна</a:t>
            </a:r>
            <a:r>
              <a:rPr lang="ru-RU" sz="2000" b="1" dirty="0"/>
              <a:t> графика</a:t>
            </a:r>
            <a:r>
              <a:rPr lang="ru-RU" sz="2000" dirty="0"/>
              <a:t>, </a:t>
            </a:r>
            <a:r>
              <a:rPr lang="ru-RU" sz="2000" b="1" dirty="0"/>
              <a:t>числен анализ</a:t>
            </a:r>
            <a:r>
              <a:rPr lang="ru-RU" sz="2000" dirty="0"/>
              <a:t>, </a:t>
            </a:r>
            <a:r>
              <a:rPr lang="ru-RU" sz="2000" b="1" dirty="0"/>
              <a:t>обработка на </a:t>
            </a:r>
            <a:r>
              <a:rPr lang="ru-RU" sz="2000" b="1" dirty="0" err="1"/>
              <a:t>сигнали</a:t>
            </a:r>
            <a:r>
              <a:rPr lang="ru-RU" sz="2000" b="1" dirty="0"/>
              <a:t> </a:t>
            </a:r>
            <a:r>
              <a:rPr lang="ru-RU" sz="2000" dirty="0"/>
              <a:t>и много </a:t>
            </a:r>
            <a:r>
              <a:rPr lang="ru-RU" sz="2000" dirty="0" err="1"/>
              <a:t>други</a:t>
            </a:r>
            <a:r>
              <a:rPr lang="ru-RU" sz="2000" dirty="0"/>
              <a:t>. </a:t>
            </a:r>
            <a:r>
              <a:rPr lang="ru-RU" sz="2000" dirty="0" err="1"/>
              <a:t>Този</a:t>
            </a:r>
            <a:r>
              <a:rPr lang="ru-RU" sz="2000" dirty="0"/>
              <a:t> метод е </a:t>
            </a:r>
            <a:r>
              <a:rPr lang="ru-RU" sz="2000" dirty="0" err="1"/>
              <a:t>особено</a:t>
            </a:r>
            <a:r>
              <a:rPr lang="ru-RU" sz="2000" dirty="0"/>
              <a:t> полезен, </a:t>
            </a:r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искате</a:t>
            </a:r>
            <a:r>
              <a:rPr lang="ru-RU" sz="2000" dirty="0"/>
              <a:t> </a:t>
            </a:r>
            <a:r>
              <a:rPr lang="ru-RU" sz="2000" dirty="0" err="1"/>
              <a:t>бърза</a:t>
            </a:r>
            <a:r>
              <a:rPr lang="ru-RU" sz="2000" dirty="0"/>
              <a:t> и </a:t>
            </a:r>
            <a:r>
              <a:rPr lang="ru-RU" sz="2000" dirty="0" err="1"/>
              <a:t>сравнително</a:t>
            </a:r>
            <a:r>
              <a:rPr lang="ru-RU" sz="2000" dirty="0"/>
              <a:t> проста </a:t>
            </a:r>
            <a:r>
              <a:rPr lang="ru-RU" sz="2000" b="1" dirty="0" err="1"/>
              <a:t>апроксимация</a:t>
            </a:r>
            <a:r>
              <a:rPr lang="ru-RU" sz="2000" b="1" dirty="0"/>
              <a:t> на </a:t>
            </a:r>
            <a:r>
              <a:rPr lang="ru-RU" sz="2000" b="1" dirty="0" err="1"/>
              <a:t>данни</a:t>
            </a:r>
            <a:r>
              <a:rPr lang="ru-RU" sz="2000" dirty="0"/>
              <a:t>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8125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8CD9AE-3F92-B9D2-D5B8-372FA12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Компютърна графика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46EE45-C381-7F64-8410-13F7D2C0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534"/>
            <a:ext cx="12192000" cy="5658465"/>
          </a:xfrm>
        </p:spPr>
        <p:txBody>
          <a:bodyPr>
            <a:normAutofit/>
          </a:bodyPr>
          <a:lstStyle/>
          <a:p>
            <a:r>
              <a:rPr lang="ru-RU" dirty="0"/>
              <a:t>Линейните </a:t>
            </a:r>
            <a:r>
              <a:rPr lang="ru-RU" dirty="0" err="1"/>
              <a:t>сплайнове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били широко </a:t>
            </a:r>
            <a:r>
              <a:rPr lang="ru-RU" dirty="0" err="1"/>
              <a:t>използвани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компютърната</a:t>
            </a:r>
            <a:r>
              <a:rPr lang="ru-RU" dirty="0"/>
              <a:t> графика, </a:t>
            </a:r>
            <a:r>
              <a:rPr lang="ru-RU" dirty="0" err="1"/>
              <a:t>особено</a:t>
            </a:r>
            <a:r>
              <a:rPr lang="ru-RU" dirty="0"/>
              <a:t> в </a:t>
            </a:r>
            <a:r>
              <a:rPr lang="ru-RU" dirty="0" err="1"/>
              <a:t>средата</a:t>
            </a:r>
            <a:r>
              <a:rPr lang="ru-RU" dirty="0"/>
              <a:t> на 20-ти век. Те се </a:t>
            </a:r>
            <a:r>
              <a:rPr lang="ru-RU" dirty="0" err="1"/>
              <a:t>използвали</a:t>
            </a:r>
            <a:r>
              <a:rPr lang="ru-RU" dirty="0"/>
              <a:t> за </a:t>
            </a:r>
            <a:r>
              <a:rPr lang="ru-RU" dirty="0" err="1"/>
              <a:t>рендериране</a:t>
            </a:r>
            <a:r>
              <a:rPr lang="ru-RU" dirty="0"/>
              <a:t> на криви и </a:t>
            </a:r>
            <a:r>
              <a:rPr lang="ru-RU" dirty="0" err="1"/>
              <a:t>повърхности</a:t>
            </a:r>
            <a:r>
              <a:rPr lang="ru-RU" dirty="0"/>
              <a:t> в </a:t>
            </a:r>
            <a:r>
              <a:rPr lang="ru-RU" dirty="0" err="1"/>
              <a:t>компютърни</a:t>
            </a:r>
            <a:r>
              <a:rPr lang="ru-RU" dirty="0"/>
              <a:t> приложения и </a:t>
            </a:r>
            <a:r>
              <a:rPr lang="ru-RU" dirty="0" err="1"/>
              <a:t>видеоигри</a:t>
            </a:r>
            <a:r>
              <a:rPr lang="ru-RU" dirty="0"/>
              <a:t>.</a:t>
            </a:r>
          </a:p>
          <a:p>
            <a:r>
              <a:rPr lang="ru-RU" b="0" i="0" dirty="0" err="1">
                <a:effectLst/>
                <a:latin typeface="Arial" panose="020B0604020202020204" pitchFamily="34" charset="0"/>
              </a:rPr>
              <a:t>Линейният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сплайн 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имал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 своя роля в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развитието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компютърната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графика и анимация.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През</a:t>
            </a:r>
            <a:r>
              <a:rPr lang="ru-RU" b="0" i="0" dirty="0">
                <a:effectLst/>
                <a:latin typeface="Arial" panose="020B0604020202020204" pitchFamily="34" charset="0"/>
              </a:rPr>
              <a:t> 1963 г. Иван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Съдърланд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смятан</a:t>
            </a:r>
            <a:r>
              <a:rPr lang="ru-RU" b="0" i="0" dirty="0">
                <a:effectLst/>
                <a:latin typeface="Arial" panose="020B0604020202020204" pitchFamily="34" charset="0"/>
              </a:rPr>
              <a:t> 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бащата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компютърната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графика, 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разработил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първата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интерактивна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рисуване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компютър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наречена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Sketchpad</a:t>
            </a:r>
            <a:r>
              <a:rPr lang="ru-RU" b="0" i="0" dirty="0"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Тази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позволявала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потребителя да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рисува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различни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фигури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помощта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мишката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 да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ги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променя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различни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операции.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Една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от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тези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операции е била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интерполацията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точки с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линейни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сплайнове</a:t>
            </a:r>
            <a:r>
              <a:rPr lang="ru-RU" b="0" i="0" dirty="0"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Този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метод е бил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използван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 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създаване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плавни движения на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анимирани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обекти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като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например лица или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ръце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662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173BD7-0FC5-9B22-D3D6-3B4E06C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50374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Апроксимация на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9F163-5D6C-2F7E-57A1-FFF03325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516"/>
            <a:ext cx="12192000" cy="5481483"/>
          </a:xfrm>
        </p:spPr>
        <p:txBody>
          <a:bodyPr>
            <a:normAutofit/>
          </a:bodyPr>
          <a:lstStyle/>
          <a:p>
            <a:r>
              <a:rPr lang="ru-RU" dirty="0"/>
              <a:t>Линейните </a:t>
            </a:r>
            <a:r>
              <a:rPr lang="ru-RU" dirty="0" err="1"/>
              <a:t>сплайнове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се </a:t>
            </a:r>
            <a:r>
              <a:rPr lang="ru-RU" dirty="0" err="1"/>
              <a:t>използвали</a:t>
            </a:r>
            <a:r>
              <a:rPr lang="ru-RU" dirty="0"/>
              <a:t> в </a:t>
            </a:r>
            <a:r>
              <a:rPr lang="ru-RU" dirty="0" err="1"/>
              <a:t>икономиката</a:t>
            </a:r>
            <a:r>
              <a:rPr lang="ru-RU" dirty="0"/>
              <a:t> и </a:t>
            </a:r>
            <a:r>
              <a:rPr lang="ru-RU" dirty="0" err="1"/>
              <a:t>статистиката</a:t>
            </a:r>
            <a:r>
              <a:rPr lang="ru-RU" dirty="0"/>
              <a:t> за </a:t>
            </a:r>
            <a:r>
              <a:rPr lang="ru-RU" dirty="0" err="1"/>
              <a:t>апроксимация</a:t>
            </a:r>
            <a:r>
              <a:rPr lang="ru-RU" dirty="0"/>
              <a:t> на </a:t>
            </a:r>
            <a:r>
              <a:rPr lang="ru-RU" dirty="0" err="1"/>
              <a:t>икономически</a:t>
            </a:r>
            <a:r>
              <a:rPr lang="ru-RU" dirty="0"/>
              <a:t> и </a:t>
            </a:r>
            <a:r>
              <a:rPr lang="ru-RU" dirty="0" err="1"/>
              <a:t>финансови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 Те </a:t>
            </a:r>
            <a:r>
              <a:rPr lang="ru-RU" dirty="0" err="1"/>
              <a:t>могат</a:t>
            </a:r>
            <a:r>
              <a:rPr lang="ru-RU" dirty="0"/>
              <a:t> да предоставят </a:t>
            </a:r>
            <a:r>
              <a:rPr lang="ru-RU" dirty="0" err="1"/>
              <a:t>бързи</a:t>
            </a:r>
            <a:r>
              <a:rPr lang="ru-RU" dirty="0"/>
              <a:t> и </a:t>
            </a:r>
            <a:r>
              <a:rPr lang="ru-RU" dirty="0" err="1"/>
              <a:t>опростени</a:t>
            </a:r>
            <a:r>
              <a:rPr lang="ru-RU" dirty="0"/>
              <a:t> модели за </a:t>
            </a:r>
            <a:r>
              <a:rPr lang="ru-RU" dirty="0" err="1"/>
              <a:t>прогнозиране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091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644690-DA0E-D954-2C6F-80FFA5D7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1548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Предимства и ограничения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394FB0B-CABE-3125-4D46-A8DE7F69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5846"/>
            <a:ext cx="12192000" cy="5442154"/>
          </a:xfrm>
        </p:spPr>
        <p:txBody>
          <a:bodyPr>
            <a:normAutofit/>
          </a:bodyPr>
          <a:lstStyle/>
          <a:p>
            <a:r>
              <a:rPr lang="ru-RU" dirty="0"/>
              <a:t>Линейните </a:t>
            </a:r>
            <a:r>
              <a:rPr lang="ru-RU" dirty="0" err="1"/>
              <a:t>сплайнове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лесни</a:t>
            </a:r>
            <a:r>
              <a:rPr lang="ru-RU" dirty="0"/>
              <a:t> за </a:t>
            </a:r>
            <a:r>
              <a:rPr lang="ru-RU" dirty="0" err="1"/>
              <a:t>изчисление</a:t>
            </a:r>
            <a:r>
              <a:rPr lang="ru-RU" dirty="0"/>
              <a:t> и </a:t>
            </a:r>
            <a:r>
              <a:rPr lang="ru-RU" dirty="0" err="1"/>
              <a:t>разбиране</a:t>
            </a:r>
            <a:r>
              <a:rPr lang="ru-RU" dirty="0"/>
              <a:t>, но </a:t>
            </a:r>
            <a:r>
              <a:rPr lang="ru-RU" dirty="0" err="1"/>
              <a:t>имат</a:t>
            </a:r>
            <a:r>
              <a:rPr lang="ru-RU" dirty="0"/>
              <a:t> ограничения при </a:t>
            </a:r>
            <a:r>
              <a:rPr lang="ru-RU" dirty="0" err="1"/>
              <a:t>апроксимация</a:t>
            </a:r>
            <a:r>
              <a:rPr lang="ru-RU" dirty="0"/>
              <a:t> на функции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значителни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 в </a:t>
            </a:r>
            <a:r>
              <a:rPr lang="ru-RU" dirty="0" err="1"/>
              <a:t>кривизната</a:t>
            </a:r>
            <a:r>
              <a:rPr lang="ru-RU" dirty="0"/>
              <a:t>. </a:t>
            </a:r>
            <a:r>
              <a:rPr lang="ru-RU" dirty="0" err="1"/>
              <a:t>По-сложни</a:t>
            </a:r>
            <a:r>
              <a:rPr lang="ru-RU" dirty="0"/>
              <a:t> сплайн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кубични</a:t>
            </a:r>
            <a:r>
              <a:rPr lang="ru-RU" dirty="0"/>
              <a:t> </a:t>
            </a:r>
            <a:r>
              <a:rPr lang="ru-RU" dirty="0" err="1"/>
              <a:t>сплайнове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е необходима </a:t>
            </a:r>
            <a:r>
              <a:rPr lang="ru-RU" dirty="0" err="1"/>
              <a:t>по-голяма</a:t>
            </a:r>
            <a:r>
              <a:rPr lang="ru-RU" dirty="0"/>
              <a:t> </a:t>
            </a:r>
            <a:r>
              <a:rPr lang="ru-RU" dirty="0" err="1"/>
              <a:t>точност</a:t>
            </a:r>
            <a:r>
              <a:rPr lang="ru-RU" dirty="0"/>
              <a:t>.</a:t>
            </a:r>
          </a:p>
          <a:p>
            <a:r>
              <a:rPr lang="ru-RU" b="0" i="0" dirty="0" err="1">
                <a:effectLst/>
                <a:latin typeface="Arial" panose="020B0604020202020204" pitchFamily="34" charset="0"/>
              </a:rPr>
              <a:t>Линейният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сплайн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има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своите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недостатъци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 Той не е много точен за функции,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които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имат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големи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извивки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или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осцилации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тъй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като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може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да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създава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изкуствени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пикове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или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долини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интерполационната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функция. Той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също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така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не 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диференцируем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крайните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точки </a:t>
            </a:r>
            <a:r>
              <a:rPr lang="ru-RU" b="0" i="0">
                <a:effectLst/>
                <a:latin typeface="Arial" panose="020B0604020202020204" pitchFamily="34" charset="0"/>
              </a:rPr>
              <a:t>на интервала,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което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може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да е проблем при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някои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приложения.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48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1A2115-88B7-B564-41BA-18BEFBF4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>
            <a:normAutofit/>
          </a:bodyPr>
          <a:lstStyle/>
          <a:p>
            <a:pPr algn="ctr"/>
            <a:r>
              <a:rPr lang="bg-BG" sz="4000" b="1" i="1" u="sng" dirty="0"/>
              <a:t>Забавен факт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6FE615-4593-85DD-EDB4-0D312D2AA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7690"/>
            <a:ext cx="12192000" cy="555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Линейният </a:t>
            </a:r>
            <a:r>
              <a:rPr lang="bg-BG" dirty="0" err="1"/>
              <a:t>сплайн</a:t>
            </a:r>
            <a:r>
              <a:rPr lang="bg-BG" dirty="0"/>
              <a:t> има и своята забавна </a:t>
            </a:r>
            <a:r>
              <a:rPr lang="bg-BG" dirty="0" err="1"/>
              <a:t>страна.Например</a:t>
            </a:r>
            <a:r>
              <a:rPr lang="bg-BG" dirty="0"/>
              <a:t>, има любопитна информация за възглавниците, които се правят от бамбукови </a:t>
            </a:r>
            <a:r>
              <a:rPr lang="bg-BG" dirty="0" err="1"/>
              <a:t>влакна.Тези</a:t>
            </a:r>
            <a:r>
              <a:rPr lang="bg-BG" dirty="0"/>
              <a:t> влакна се получават от бамбукови издънки, които се </a:t>
            </a:r>
            <a:r>
              <a:rPr lang="bg-BG" dirty="0" err="1"/>
              <a:t>интерполират</a:t>
            </a:r>
            <a:r>
              <a:rPr lang="bg-BG" dirty="0"/>
              <a:t> с линейни </a:t>
            </a:r>
            <a:r>
              <a:rPr lang="bg-BG" dirty="0" err="1"/>
              <a:t>сплайнове</a:t>
            </a:r>
            <a:r>
              <a:rPr lang="bg-BG" dirty="0"/>
              <a:t>, за да се получи мек и еластичен пълнител.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FC7CDD9-5C17-B5DC-2B5E-0DE5F2E98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21" y="3254477"/>
            <a:ext cx="3329448" cy="3097162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84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87</TotalTime>
  <Words>788</Words>
  <Application>Microsoft Office PowerPoint</Application>
  <PresentationFormat>Широк екран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Верига</vt:lpstr>
      <vt:lpstr>Линеен Сплайн</vt:lpstr>
      <vt:lpstr>Увод</vt:lpstr>
      <vt:lpstr>Формули за линеен сплайн</vt:lpstr>
      <vt:lpstr>Исторически произход на линейния сплайн</vt:lpstr>
      <vt:lpstr>Приложения на линейния сплайн</vt:lpstr>
      <vt:lpstr>Компютърна графика</vt:lpstr>
      <vt:lpstr>Апроксимация на данни</vt:lpstr>
      <vt:lpstr>Предимства и ограничения</vt:lpstr>
      <vt:lpstr>Забавен факт</vt:lpstr>
      <vt:lpstr>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Линеен Сплайн</dc:title>
  <dc:creator>grigor medarov</dc:creator>
  <cp:lastModifiedBy>grigor medarov</cp:lastModifiedBy>
  <cp:revision>12</cp:revision>
  <dcterms:created xsi:type="dcterms:W3CDTF">2023-10-16T18:00:31Z</dcterms:created>
  <dcterms:modified xsi:type="dcterms:W3CDTF">2023-10-31T09:11:41Z</dcterms:modified>
</cp:coreProperties>
</file>