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642-FB0A-5106-F91B-90ADC734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2528-E780-4A27-59A0-795018B2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9940-B64A-7CFB-947C-3B177B7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8791-18F3-3807-CD2F-BDAD2DF0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800D-4315-A23F-5B0B-BE2141A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F818-98C9-1CF0-683C-6AAC2B0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3514-887D-F367-9AC5-4844272A3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8052-7200-7F3C-04B9-2BB5A85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62B2-4D5E-8C54-EA15-43212230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24E4-9CE6-158A-9A1A-4559892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E4354-7D4F-B530-801F-B937C4AF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987DA-85FB-E5F1-9746-EB0AA347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2B8A-E311-3FF8-78D8-4A116D9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B8C-4071-82C3-36EF-4A09220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0CD5-EB07-6B3C-256F-3FC0693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B00-A0BC-8E36-C65D-2ED493D0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F10-F6FE-7F4B-D515-A191D8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CC0F-5980-D367-06D8-C9E6B7D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9E61-0F26-19F7-D694-46E8FDE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6710-1B6C-9566-7159-0A2B048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277A-9B88-A653-BBA0-80EEE86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9F44-9FE1-5B59-540B-6E6A2310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41CC-63E0-8358-CBC6-16C32D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B51-D772-0559-5737-4BBE033D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C302-041F-D9A8-A4BF-8D6CD90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68C1-8A5B-FA6A-629B-6AE77E4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1C9B-0DE4-2FB5-61D8-919D18B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246D-AF22-A98C-86A9-58588BE6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A8CC-F711-E78B-C575-99E9FEC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8F05-093F-DD8B-0A9C-5256641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0E4B-C902-4AD1-E6F4-E3B4B6F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67D-A849-6693-7D00-83BBAE8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2553-E4A3-318D-0AB9-F20EB4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90E9-0AB8-30DE-7130-51B67EB7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F3044-45FF-6502-DA4D-6A89295E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821D-19ED-157A-6EAF-F3B17638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E775-D556-879A-827A-CFD92102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B17A-EDED-7E09-3261-D586643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301-6493-136D-880C-E8484E98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F87-E4B4-D3B2-8EA2-61C347F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970D-BE18-7675-3794-E2E53D6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AC1B-0B5F-1BA2-47AE-41AE0AA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1DDBE-B0A9-33C5-5D33-D77FE32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93AB-2C9B-F471-2404-3B06E8F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5A539-4ACE-6C82-143A-380AC9F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2704-C164-7D38-EB15-389A375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23C-FAE0-4615-8894-A128F21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0E7-AE77-D512-8416-1BCCB8D4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9FD0-1DAA-0E1B-C460-FBA047CC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7CDC-0888-DDAE-4FAE-5DED061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B084-77FA-AE2F-A60E-BF138319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6588-0838-16DB-2077-B47DB047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C18-F78D-1FAC-B253-D1B58FDC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1AF79-074E-2CAB-2A0E-69FA290F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5D63-F23B-6351-1C8D-10A00D1C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D290-FE5F-B060-399F-9357FCE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FA3-4AF0-B975-93DD-E23D5FE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BF1-DDFC-AB29-EB65-B104B48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5F7D-AE3C-A573-9CB9-8C7DCFE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D04B-0EE8-5B6A-2191-D4A4FB3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0C-327A-5858-2F51-B7DE012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91E78-4D18-4D45-B649-677413846CF6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C2D3-CFF5-E53C-BAAC-851B26C6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23F-5D06-AB44-E727-CF60D572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machine in a room&#10;&#10;AI-generated content may be incorrect.">
            <a:extLst>
              <a:ext uri="{FF2B5EF4-FFF2-40B4-BE49-F238E27FC236}">
                <a16:creationId xmlns:a16="http://schemas.microsoft.com/office/drawing/2014/main" id="{F0669E39-936E-4209-D640-1737DB2A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20D68A-E7A3-3130-6D34-D8E6C550B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0245" y="4463844"/>
            <a:ext cx="8858865" cy="2261267"/>
          </a:xfr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Model-Based Design for Load-Independent Motion Control in Hydraulic Systems</a:t>
            </a:r>
          </a:p>
        </p:txBody>
      </p:sp>
    </p:spTree>
    <p:extLst>
      <p:ext uri="{BB962C8B-B14F-4D97-AF65-F5344CB8AC3E}">
        <p14:creationId xmlns:p14="http://schemas.microsoft.com/office/powerpoint/2010/main" val="153624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8EB-B543-E272-4126-48C9850C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Fjerne trykkompensatoren fra det hydrauliske systemet med formålet å fjerne oscillering fra systemet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nb-NO" dirty="0"/>
              </a:p>
              <a:p>
                <a:r>
                  <a:rPr lang="nb-NO" noProof="0" dirty="0"/>
                  <a:t>Ved bruk av trykkompensator får man et bestemt </a:t>
                </a:r>
                <a:r>
                  <a:rPr lang="nb-NO" noProof="0" dirty="0" err="1"/>
                  <a:t>flow</a:t>
                </a:r>
                <a:r>
                  <a:rPr lang="nb-NO" noProof="0" dirty="0"/>
                  <a:t> til en bestemt åpning av retningsventilen.</a:t>
                </a:r>
              </a:p>
              <a:p>
                <a:r>
                  <a:rPr lang="nb-NO" noProof="0" dirty="0"/>
                  <a:t>Siden trykkompensatoren fjernes trenger man å måle trykkene på hver side av ventilen, og bruke strupningsformelen til å regne ut flow gjennom ventilen.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850-8BAD-F92B-4963-5E63F49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Kontrollsystem</a:t>
            </a:r>
            <a:endParaRPr lang="en-GB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404942-9BCD-EF90-C83B-B477BFB9B32E}"/>
              </a:ext>
            </a:extLst>
          </p:cNvPr>
          <p:cNvGrpSpPr/>
          <p:nvPr/>
        </p:nvGrpSpPr>
        <p:grpSpPr>
          <a:xfrm>
            <a:off x="162615" y="2252753"/>
            <a:ext cx="5291404" cy="3818482"/>
            <a:chOff x="162615" y="2003833"/>
            <a:chExt cx="5291404" cy="3818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01CB67-F019-D97C-59C9-B0A035DA3FD5}"/>
                </a:ext>
              </a:extLst>
            </p:cNvPr>
            <p:cNvSpPr/>
            <p:nvPr/>
          </p:nvSpPr>
          <p:spPr>
            <a:xfrm>
              <a:off x="3227240" y="2003833"/>
              <a:ext cx="1232213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 Forward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071B50-F41A-EE9D-CDEC-C1EC8ABA3403}"/>
                </a:ext>
              </a:extLst>
            </p:cNvPr>
            <p:cNvSpPr/>
            <p:nvPr/>
          </p:nvSpPr>
          <p:spPr>
            <a:xfrm>
              <a:off x="2960541" y="4920124"/>
              <a:ext cx="950210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System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6BF87-5F9E-6A7F-A24D-7A22FC051C85}"/>
                </a:ext>
              </a:extLst>
            </p:cNvPr>
            <p:cNvSpPr/>
            <p:nvPr/>
          </p:nvSpPr>
          <p:spPr>
            <a:xfrm>
              <a:off x="4547671" y="4920124"/>
              <a:ext cx="893478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DCV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B1C8AA-AFAC-9D4B-7E36-CC83AE7B5360}"/>
                </a:ext>
              </a:extLst>
            </p:cNvPr>
            <p:cNvSpPr/>
            <p:nvPr/>
          </p:nvSpPr>
          <p:spPr>
            <a:xfrm>
              <a:off x="3604090" y="3386535"/>
              <a:ext cx="849992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PID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9C7E47-CAC0-4AC5-34CE-C32825CAB0C2}"/>
                </a:ext>
              </a:extLst>
            </p:cNvPr>
            <p:cNvSpPr/>
            <p:nvPr/>
          </p:nvSpPr>
          <p:spPr>
            <a:xfrm>
              <a:off x="4814410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35C08D-3E8D-089F-543E-07D99E6E21DC}"/>
                </a:ext>
              </a:extLst>
            </p:cNvPr>
            <p:cNvSpPr/>
            <p:nvPr/>
          </p:nvSpPr>
          <p:spPr>
            <a:xfrm>
              <a:off x="2342803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1ED42D-20E2-2645-0363-28E8F74E0675}"/>
                </a:ext>
              </a:extLst>
            </p:cNvPr>
            <p:cNvCxnSpPr/>
            <p:nvPr/>
          </p:nvCxnSpPr>
          <p:spPr>
            <a:xfrm>
              <a:off x="4703695" y="3590459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6CE380-FE0A-C93F-87A2-7659D06754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04653" y="3593943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718451-1138-9200-2E9B-64291E7120D6}"/>
                </a:ext>
              </a:extLst>
            </p:cNvPr>
            <p:cNvCxnSpPr/>
            <p:nvPr/>
          </p:nvCxnSpPr>
          <p:spPr>
            <a:xfrm>
              <a:off x="4697509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D9BEB5-1AAC-6C15-3DAD-958191D553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6465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1B4B7-7899-224E-39DC-F8D3BBC5E248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4454082" y="3837630"/>
              <a:ext cx="3603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456985-7972-4A55-A0C9-E3C7B507E7D2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994410" y="4017630"/>
              <a:ext cx="0" cy="902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37948-BAC5-BC12-C11E-16C6948B5A1B}"/>
                </a:ext>
              </a:extLst>
            </p:cNvPr>
            <p:cNvCxnSpPr>
              <a:cxnSpLocks/>
              <a:stCxn id="9" idx="6"/>
              <a:endCxn id="7" idx="1"/>
            </p:cNvCxnSpPr>
            <p:nvPr/>
          </p:nvCxnSpPr>
          <p:spPr>
            <a:xfrm>
              <a:off x="2702803" y="3837630"/>
              <a:ext cx="90128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C6CFB9-29C3-E3FB-CD43-D78F072885A6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910751" y="5371220"/>
              <a:ext cx="6369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0D5B81-8DC6-E3EA-B33A-C10905CABE01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4459453" y="2454929"/>
              <a:ext cx="534957" cy="120270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20EA8-1EF1-F34F-46D0-D2FBF5388085}"/>
                </a:ext>
              </a:extLst>
            </p:cNvPr>
            <p:cNvSpPr/>
            <p:nvPr/>
          </p:nvSpPr>
          <p:spPr>
            <a:xfrm>
              <a:off x="162615" y="2003833"/>
              <a:ext cx="1232214" cy="22848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Referance</a:t>
              </a:r>
              <a:endParaRPr lang="en-GB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035C13-78F3-2595-18B3-6AA1E517A31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414585" y="3828851"/>
              <a:ext cx="928218" cy="87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81141A-640E-2FFC-CAF1-C9FE4B4C6F4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50059" y="2454929"/>
              <a:ext cx="2077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2382DFE-24DE-686B-D81E-C3DAE9093C0C}"/>
                </a:ext>
              </a:extLst>
            </p:cNvPr>
            <p:cNvCxnSpPr>
              <a:cxnSpLocks/>
              <a:stCxn id="5" idx="1"/>
              <a:endCxn id="9" idx="4"/>
            </p:cNvCxnSpPr>
            <p:nvPr/>
          </p:nvCxnSpPr>
          <p:spPr>
            <a:xfrm rot="10800000">
              <a:off x="2522803" y="4017630"/>
              <a:ext cx="437738" cy="135359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209A58-C37E-7109-ADB2-E8F69F9D2AFA}"/>
                </a:ext>
              </a:extLst>
            </p:cNvPr>
            <p:cNvCxnSpPr/>
            <p:nvPr/>
          </p:nvCxnSpPr>
          <p:spPr>
            <a:xfrm>
              <a:off x="2175940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471B7C-BB1B-9DD8-B137-84F4C129D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4896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27EEC6-FEF7-41DA-C44F-4CA13A03BA6A}"/>
                </a:ext>
              </a:extLst>
            </p:cNvPr>
            <p:cNvCxnSpPr/>
            <p:nvPr/>
          </p:nvCxnSpPr>
          <p:spPr>
            <a:xfrm>
              <a:off x="2671240" y="404757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/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/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/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/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/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58855E-F46B-83A2-EDC1-1B1B52B21E4B}"/>
              </a:ext>
            </a:extLst>
          </p:cNvPr>
          <p:cNvGrpSpPr/>
          <p:nvPr/>
        </p:nvGrpSpPr>
        <p:grpSpPr>
          <a:xfrm>
            <a:off x="6291331" y="2229542"/>
            <a:ext cx="5177955" cy="3865968"/>
            <a:chOff x="6022091" y="878262"/>
            <a:chExt cx="5177955" cy="3865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/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𝐶𝑦𝑙𝑖𝑛𝑑𝑒𝑟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699" r="-1274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/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𝑚𝑒𝑎𝑠𝑢𝑟𝑒𝑑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𝑐𝑦𝑙𝑖𝑛𝑑𝑒𝑟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1111" r="-741" b="-2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/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/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/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blipFill>
                  <a:blip r:embed="rId11"/>
                  <a:stretch>
                    <a:fillRect b="-8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/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91669A2-CDA3-C4EF-D565-BA815EA0FB1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 flipH="1" flipV="1">
            <a:off x="1730255" y="3958143"/>
            <a:ext cx="3818482" cy="407701"/>
          </a:xfrm>
          <a:prstGeom prst="bentConnector5">
            <a:avLst>
              <a:gd name="adj1" fmla="val -5987"/>
              <a:gd name="adj2" fmla="val 570097"/>
              <a:gd name="adj3" fmla="val 10598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/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𝑀𝑒𝑎𝑠𝑢𝑟𝑒𝑑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𝑝𝑟𝑒𝑠𝑠𝑢𝑟𝑒𝑠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A79-E34F-1E92-9D4D-7586A4CB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Simuleringsmodell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2F03-F3D5-B790-68B5-1A3F0E30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690689"/>
            <a:ext cx="10408920" cy="4720272"/>
          </a:xfrm>
        </p:spPr>
        <p:txBody>
          <a:bodyPr/>
          <a:lstStyle/>
          <a:p>
            <a:r>
              <a:rPr lang="nb-NO" noProof="0" dirty="0"/>
              <a:t>Bruke modell av kranen til å lage, og optimalisere, kontrollsystemet til den hydrauliske styringen</a:t>
            </a:r>
          </a:p>
          <a:p>
            <a:r>
              <a:rPr lang="nb-NO" noProof="0" dirty="0"/>
              <a:t>Justering av modellen ved å bruke måledata. </a:t>
            </a:r>
          </a:p>
          <a:p>
            <a:pPr lvl="1"/>
            <a:r>
              <a:rPr lang="nb-NO" noProof="0" dirty="0"/>
              <a:t>Modellere friksjonen i systemet</a:t>
            </a:r>
          </a:p>
          <a:p>
            <a:pPr lvl="1"/>
            <a:r>
              <a:rPr lang="nb-NO" noProof="0" dirty="0"/>
              <a:t>Modellere hydrauliske ventiler</a:t>
            </a:r>
          </a:p>
          <a:p>
            <a:pPr lvl="1"/>
            <a:r>
              <a:rPr lang="nb-NO" noProof="0" dirty="0"/>
              <a:t>Finne parameter og justere på teoretiske parameter</a:t>
            </a:r>
          </a:p>
          <a:p>
            <a:r>
              <a:rPr lang="nb-NO" noProof="0" dirty="0"/>
              <a:t>Potensiale for å teste andre konfigurasjoner som ikke er mulig å teste i labben.</a:t>
            </a:r>
          </a:p>
        </p:txBody>
      </p:sp>
    </p:spTree>
    <p:extLst>
      <p:ext uri="{BB962C8B-B14F-4D97-AF65-F5344CB8AC3E}">
        <p14:creationId xmlns:p14="http://schemas.microsoft.com/office/powerpoint/2010/main" val="677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45D-506A-3D72-4A45-7609E56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PLS og Kranen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EDAE-1ED1-152F-A692-F575841A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6" y="1342176"/>
            <a:ext cx="10515600" cy="1726117"/>
          </a:xfrm>
        </p:spPr>
        <p:txBody>
          <a:bodyPr/>
          <a:lstStyle/>
          <a:p>
            <a:r>
              <a:rPr lang="nb-NO" dirty="0"/>
              <a:t>Normalisering og skalering</a:t>
            </a:r>
          </a:p>
          <a:p>
            <a:r>
              <a:rPr lang="nb-NO" dirty="0"/>
              <a:t>Trådløs styring gjennom HMI</a:t>
            </a:r>
          </a:p>
          <a:p>
            <a:r>
              <a:rPr lang="nb-NO" dirty="0"/>
              <a:t>Logging av data gjennom OPC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B099B9-5A38-CBDD-19A9-CE0621493AFA}"/>
              </a:ext>
            </a:extLst>
          </p:cNvPr>
          <p:cNvGrpSpPr/>
          <p:nvPr/>
        </p:nvGrpSpPr>
        <p:grpSpPr>
          <a:xfrm>
            <a:off x="6577098" y="3285598"/>
            <a:ext cx="4709046" cy="2321488"/>
            <a:chOff x="3275098" y="3182193"/>
            <a:chExt cx="4709046" cy="232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33BE21-4B9C-EDAE-9ADC-BD23899BA2AD}"/>
                </a:ext>
              </a:extLst>
            </p:cNvPr>
            <p:cNvSpPr/>
            <p:nvPr/>
          </p:nvSpPr>
          <p:spPr>
            <a:xfrm>
              <a:off x="479800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PLS/RIO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72D0B-4D5D-081A-D884-9D5E0592A2A8}"/>
                </a:ext>
              </a:extLst>
            </p:cNvPr>
            <p:cNvSpPr/>
            <p:nvPr/>
          </p:nvSpPr>
          <p:spPr>
            <a:xfrm>
              <a:off x="689981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Ventil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2E699C-271E-B99C-7CBC-DE5ADF56E191}"/>
                </a:ext>
              </a:extLst>
            </p:cNvPr>
            <p:cNvSpPr/>
            <p:nvPr/>
          </p:nvSpPr>
          <p:spPr>
            <a:xfrm>
              <a:off x="4793074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Sensor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46FDB-F789-DDBF-CA92-118D425F7544}"/>
                </a:ext>
              </a:extLst>
            </p:cNvPr>
            <p:cNvSpPr/>
            <p:nvPr/>
          </p:nvSpPr>
          <p:spPr>
            <a:xfrm>
              <a:off x="6899811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Aktuator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CC5BC2-5AD1-1150-7DA3-0600CA11234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5882334" y="3533185"/>
              <a:ext cx="10174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A83C5-DF39-C8B8-E01E-376C98D1CC3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441978" y="3884177"/>
              <a:ext cx="0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C1C1B9-0BE9-6004-302C-812413BBFD7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335241" y="3884177"/>
              <a:ext cx="4927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38F1C8-14EE-D982-E72A-8C764198113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5877407" y="5152689"/>
              <a:ext cx="10224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58383-DC7E-ED79-0C4A-D8D2460899CF}"/>
                </a:ext>
              </a:extLst>
            </p:cNvPr>
            <p:cNvSpPr/>
            <p:nvPr/>
          </p:nvSpPr>
          <p:spPr>
            <a:xfrm>
              <a:off x="3275098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HMI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3E00E6-ACB5-3897-B67C-140D6F0BD0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6655" y="3686302"/>
              <a:ext cx="4264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D0E43C-AE09-BEAD-DFC5-25625D0A3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765" y="3414440"/>
              <a:ext cx="431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F32A1-5DA9-554E-4AA1-71E8DC30A4EC}"/>
              </a:ext>
            </a:extLst>
          </p:cNvPr>
          <p:cNvGrpSpPr/>
          <p:nvPr/>
        </p:nvGrpSpPr>
        <p:grpSpPr>
          <a:xfrm>
            <a:off x="923114" y="3429000"/>
            <a:ext cx="5324475" cy="3167697"/>
            <a:chOff x="892522" y="3139440"/>
            <a:chExt cx="5324475" cy="3167697"/>
          </a:xfrm>
        </p:grpSpPr>
        <p:pic>
          <p:nvPicPr>
            <p:cNvPr id="30" name="Picture 29" descr="A diagram of a computer network&#10;&#10;AI-generated content may be incorrect.">
              <a:extLst>
                <a:ext uri="{FF2B5EF4-FFF2-40B4-BE49-F238E27FC236}">
                  <a16:creationId xmlns:a16="http://schemas.microsoft.com/office/drawing/2014/main" id="{98AB6978-FDC5-C6BD-2A49-AE08AC3D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22" y="3192462"/>
              <a:ext cx="5324475" cy="311467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BB218-5C19-4D67-C591-E7CD09D8750B}"/>
                </a:ext>
              </a:extLst>
            </p:cNvPr>
            <p:cNvSpPr/>
            <p:nvPr/>
          </p:nvSpPr>
          <p:spPr>
            <a:xfrm>
              <a:off x="3568093" y="3139440"/>
              <a:ext cx="1924672" cy="1412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97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451A-505D-5AFB-303E-3576D55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991C-22F9-75B2-BED0-243FC33E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20545"/>
            <a:ext cx="2880360" cy="4351338"/>
          </a:xfrm>
        </p:spPr>
        <p:txBody>
          <a:bodyPr/>
          <a:lstStyle/>
          <a:p>
            <a:r>
              <a:rPr lang="nb-NO" dirty="0"/>
              <a:t>Hver enkelt aktuator</a:t>
            </a:r>
          </a:p>
          <a:p>
            <a:r>
              <a:rPr lang="nb-NO" dirty="0"/>
              <a:t>2 aktuatorer kombinert</a:t>
            </a:r>
          </a:p>
          <a:p>
            <a:r>
              <a:rPr lang="nb-NO" dirty="0"/>
              <a:t>2 aktuatorer med forstyrrelse fra en 3. aktuator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0768-2AC4-A7F1-43E6-9A4CBA8CEA1E}"/>
              </a:ext>
            </a:extLst>
          </p:cNvPr>
          <p:cNvGrpSpPr>
            <a:grpSpLocks noChangeAspect="1"/>
          </p:cNvGrpSpPr>
          <p:nvPr/>
        </p:nvGrpSpPr>
        <p:grpSpPr>
          <a:xfrm>
            <a:off x="4800940" y="940087"/>
            <a:ext cx="2890150" cy="2865120"/>
            <a:chOff x="2216885" y="-1014567"/>
            <a:chExt cx="8018207" cy="79487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22E717-A201-4688-CBFB-98163BF4FE7A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8" name="Picture 7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89C475A-C2B2-DD94-D5B8-784F9041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02FCF73-6F0F-67FD-C8D5-B2B0FB231565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1E9697C-0264-BB74-ECC8-17C570D38670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EF5F1-B740-3BE0-2DDD-22BDBE58A6D0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6F55D-17AB-3C40-2FC1-28E9B4DF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22092-C524-8703-E877-C231BD180417}"/>
              </a:ext>
            </a:extLst>
          </p:cNvPr>
          <p:cNvGrpSpPr>
            <a:grpSpLocks noChangeAspect="1"/>
          </p:cNvGrpSpPr>
          <p:nvPr/>
        </p:nvGrpSpPr>
        <p:grpSpPr>
          <a:xfrm>
            <a:off x="3568166" y="3805207"/>
            <a:ext cx="4310914" cy="2668312"/>
            <a:chOff x="128875" y="0"/>
            <a:chExt cx="11079757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490AE-DF1B-4688-C521-BE178216322C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16" name="Picture 15" descr="A red mechanical device with colorful parts">
                <a:extLst>
                  <a:ext uri="{FF2B5EF4-FFF2-40B4-BE49-F238E27FC236}">
                    <a16:creationId xmlns:a16="http://schemas.microsoft.com/office/drawing/2014/main" id="{C760F2F5-E252-248A-5D1E-18A66E4BC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C47820-93B7-75DA-EAD2-632875EE3E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C7B7163F-A93D-55E3-63C0-730036424D67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EDABD97-BA7A-6451-C193-62F708E7EE7E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32995-3167-6CB8-E365-0EBD8DEA18D4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2B851B-B538-99E6-BA69-53AE7C702D34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5BBE25-FD49-D15D-3076-9DC8866859E9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3752B9-A620-5491-5AD2-8728933DDE59}"/>
              </a:ext>
            </a:extLst>
          </p:cNvPr>
          <p:cNvGrpSpPr>
            <a:grpSpLocks noChangeAspect="1"/>
          </p:cNvGrpSpPr>
          <p:nvPr/>
        </p:nvGrpSpPr>
        <p:grpSpPr>
          <a:xfrm>
            <a:off x="7889048" y="2920339"/>
            <a:ext cx="3685063" cy="3619454"/>
            <a:chOff x="2632553" y="0"/>
            <a:chExt cx="6982312" cy="6858000"/>
          </a:xfrm>
        </p:grpSpPr>
        <p:pic>
          <p:nvPicPr>
            <p:cNvPr id="21" name="Picture 20" descr="A red crane with green blue and purple parts&#10;&#10;AI-generated content may be incorrect.">
              <a:extLst>
                <a:ext uri="{FF2B5EF4-FFF2-40B4-BE49-F238E27FC236}">
                  <a16:creationId xmlns:a16="http://schemas.microsoft.com/office/drawing/2014/main" id="{DC521E58-D6CD-A4DA-B89F-EB635EA5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553" y="0"/>
              <a:ext cx="6926893" cy="68580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E363A-1DFD-1376-B04E-3AC9CD037F65}"/>
                </a:ext>
              </a:extLst>
            </p:cNvPr>
            <p:cNvSpPr/>
            <p:nvPr/>
          </p:nvSpPr>
          <p:spPr>
            <a:xfrm>
              <a:off x="8858864" y="1258528"/>
              <a:ext cx="288000" cy="288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A5D636-2837-07F3-B492-58BAEEE9395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920740" y="1196340"/>
              <a:ext cx="3082124" cy="6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D128B1-12D6-EA45-28AD-FF077240770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864" y="1402528"/>
              <a:ext cx="0" cy="2262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586E676-2088-B59F-92E6-CB3D5153E62A}"/>
                </a:ext>
              </a:extLst>
            </p:cNvPr>
            <p:cNvSpPr/>
            <p:nvPr/>
          </p:nvSpPr>
          <p:spPr>
            <a:xfrm>
              <a:off x="8858863" y="1258528"/>
              <a:ext cx="288002" cy="288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81560298-2741-A638-A474-8E12B424905F}"/>
                </a:ext>
              </a:extLst>
            </p:cNvPr>
            <p:cNvSpPr/>
            <p:nvPr/>
          </p:nvSpPr>
          <p:spPr>
            <a:xfrm>
              <a:off x="8933506" y="3665220"/>
              <a:ext cx="426715" cy="329184"/>
            </a:xfrm>
            <a:prstGeom prst="snip2Same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A9B9E-24F6-BD5D-E0C2-A5964306AE2E}"/>
                </a:ext>
              </a:extLst>
            </p:cNvPr>
            <p:cNvGrpSpPr/>
            <p:nvPr/>
          </p:nvGrpSpPr>
          <p:grpSpPr>
            <a:xfrm>
              <a:off x="9434865" y="2973324"/>
              <a:ext cx="180000" cy="1712976"/>
              <a:chOff x="9883056" y="3133344"/>
              <a:chExt cx="180000" cy="171297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97D016-866A-4BD2-5C2F-AA2244401007}"/>
                  </a:ext>
                </a:extLst>
              </p:cNvPr>
              <p:cNvCxnSpPr/>
              <p:nvPr/>
            </p:nvCxnSpPr>
            <p:spPr>
              <a:xfrm flipV="1">
                <a:off x="9973056" y="313334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ADD6E1-220D-963E-D134-0A5E5C41E1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979152" y="410870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18B0CB-1033-06EC-9C1A-F71E2D5CFB3D}"/>
                  </a:ext>
                </a:extLst>
              </p:cNvPr>
              <p:cNvSpPr/>
              <p:nvPr/>
            </p:nvSpPr>
            <p:spPr>
              <a:xfrm>
                <a:off x="9883056" y="3904404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9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176</TotalTime>
  <Words>204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Model-Based Design for Load-Independent Motion Control in Hydraulic Systems</vt:lpstr>
      <vt:lpstr>Konsept</vt:lpstr>
      <vt:lpstr>Kontrollsystem</vt:lpstr>
      <vt:lpstr>Simuleringsmodell</vt:lpstr>
      <vt:lpstr>PLS og Kranen</vt:lpstr>
      <vt:lpstr>Planer for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3</cp:revision>
  <dcterms:created xsi:type="dcterms:W3CDTF">2025-03-17T09:11:48Z</dcterms:created>
  <dcterms:modified xsi:type="dcterms:W3CDTF">2025-03-18T08:54:01Z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2025-03-17T14:17:23Z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afc71986-36d4-49e2-b866-5db9f78ed8c0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