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21642-FB0A-5106-F91B-90ADC7345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F62528-E780-4A27-59A0-795018B23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A9940-B64A-7CFB-947C-3B177B766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1E78-4D18-4D45-B649-677413846CF6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E8791-18F3-3807-CD2F-BDAD2DF04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A800D-4315-A23F-5B0B-BE2141A80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32C3-E682-4318-8EEF-CF691EEFB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933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7F818-98C9-1CF0-683C-6AAC2B039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853514-887D-F367-9AC5-4844272A3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8052-7200-7F3C-04B9-2BB5A8534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1E78-4D18-4D45-B649-677413846CF6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D62B2-4D5E-8C54-EA15-432122307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924E4-9CE6-158A-9A1A-4559892D2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32C3-E682-4318-8EEF-CF691EEFB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585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8E4354-7D4F-B530-801F-B937C4AF63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D987DA-85FB-E5F1-9746-EB0AA347D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92B8A-E311-3FF8-78D8-4A116D96F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1E78-4D18-4D45-B649-677413846CF6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65B8C-4071-82C3-36EF-4A09220EA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20CD5-EB07-6B3C-256F-3FC06937D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32C3-E682-4318-8EEF-CF691EEFB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303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2AB00-A0BC-8E36-C65D-2ED493D0F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5F10-F6FE-7F4B-D515-A191D8AA5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BCC0F-5980-D367-06D8-C9E6B7D27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1E78-4D18-4D45-B649-677413846CF6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D9E61-0F26-19F7-D694-46E8FDEA3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46710-1B6C-9566-7159-0A2B04872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32C3-E682-4318-8EEF-CF691EEFB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452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E277A-9B88-A653-BBA0-80EEE86CD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A9F44-9FE1-5B59-540B-6E6A23100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541CC-63E0-8358-CBC6-16C32D39F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1E78-4D18-4D45-B649-677413846CF6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B51-D772-0559-5737-4BBE033D2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2C302-041F-D9A8-A4BF-8D6CD9013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32C3-E682-4318-8EEF-CF691EEFB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277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968C1-8A5B-FA6A-629B-6AE77E446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41C9B-0DE4-2FB5-61D8-919D18BF4E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1246D-AF22-A98C-86A9-58588BE69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5A8CC-F711-E78B-C575-99E9FEC9D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1E78-4D18-4D45-B649-677413846CF6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18F05-093F-DD8B-0A9C-52566416F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60E4B-C902-4AD1-E6F4-E3B4B6FE1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32C3-E682-4318-8EEF-CF691EEFB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564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7167D-A849-6693-7D00-83BBAE8A5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52553-E4A3-318D-0AB9-F20EB4530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690E9-0AB8-30DE-7130-51B67EB70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4F3044-45FF-6502-DA4D-6A89295E2D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0C821D-19ED-157A-6EAF-F3B17638D0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DE775-D556-879A-827A-CFD92102B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1E78-4D18-4D45-B649-677413846CF6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D3B17A-EDED-7E09-3261-D586643A5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C86301-6493-136D-880C-E8484E980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32C3-E682-4318-8EEF-CF691EEFB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648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A1F87-E4B4-D3B2-8EA2-61C347F39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FF970D-BE18-7675-3794-E2E53D690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1E78-4D18-4D45-B649-677413846CF6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0AAC1B-0B5F-1BA2-47AE-41AE0AA22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41DDBE-B0A9-33C5-5D33-D77FE3253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32C3-E682-4318-8EEF-CF691EEFB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7727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8193AB-2C9B-F471-2404-3B06E8F11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1E78-4D18-4D45-B649-677413846CF6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25A539-4ACE-6C82-143A-380AC9FB2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BB2704-C164-7D38-EB15-389A37501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32C3-E682-4318-8EEF-CF691EEFB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851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0323C-FAE0-4615-8894-A128F218B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2C0E7-AE77-D512-8416-1BCCB8D40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39FD0-1DAA-0E1B-C460-FBA047CCE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F7CDC-0888-DDAE-4FAE-5DED061FA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1E78-4D18-4D45-B649-677413846CF6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CB084-77FA-AE2F-A60E-BF138319A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06588-0838-16DB-2077-B47DB047D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32C3-E682-4318-8EEF-CF691EEFB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859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D7C18-F78D-1FAC-B253-D1B58FDCC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61AF79-074E-2CAB-2A0E-69FA290F3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EE5D63-F23B-6351-1C8D-10A00D1C7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DD290-FE5F-B060-399F-9357FCE7F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1E78-4D18-4D45-B649-677413846CF6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3DFA3-4AF0-B975-93DD-E23D5FE82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1CBF1-DDFC-AB29-EB65-B104B484D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32C3-E682-4318-8EEF-CF691EEFB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176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035F7D-AE3C-A573-9CB9-8C7DCFE3C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3D04B-0EE8-5B6A-2191-D4A4FB35D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E510C-327A-5858-2F51-B7DE012A3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C91E78-4D18-4D45-B649-677413846CF6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5C2D3-CFF5-E53C-BAAC-851B26C61D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3923F-5D06-AB44-E727-CF60D5727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0232C3-E682-4318-8EEF-CF691EEFB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561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1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9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arge machine in a room&#10;&#10;AI-generated content may be incorrect.">
            <a:extLst>
              <a:ext uri="{FF2B5EF4-FFF2-40B4-BE49-F238E27FC236}">
                <a16:creationId xmlns:a16="http://schemas.microsoft.com/office/drawing/2014/main" id="{F0669E39-936E-4209-D640-1737DB2A9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20D68A-E7A3-3130-6D34-D8E6C550B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0245" y="4463844"/>
            <a:ext cx="8858865" cy="2261267"/>
          </a:xfr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</a:rPr>
              <a:t>Model-Based Design for Load-Independent Motion Control in Hydraulic Systems</a:t>
            </a:r>
          </a:p>
        </p:txBody>
      </p:sp>
    </p:spTree>
    <p:extLst>
      <p:ext uri="{BB962C8B-B14F-4D97-AF65-F5344CB8AC3E}">
        <p14:creationId xmlns:p14="http://schemas.microsoft.com/office/powerpoint/2010/main" val="1536242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FE8EB-B543-E272-4126-48C9850C1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Konsept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328840-4300-1679-7EE8-BB3366D0FD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b-NO" dirty="0"/>
                  <a:t>Fjerne trykkompensatoren fra det hydrauliske systemet med formålet å fjerne oscillering fra systemet</a:t>
                </a:r>
              </a:p>
              <a:p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𝐴𝑑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𝐶𝑑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∗</m:t>
                    </m:r>
                    <m:rad>
                      <m:radPr>
                        <m:degHide m:val="on"/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nb-N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endParaRPr lang="nb-NO" dirty="0"/>
              </a:p>
              <a:p>
                <a:r>
                  <a:rPr lang="nb-NO" noProof="0" dirty="0"/>
                  <a:t>Ved bruk av trykkompensator får man et bestemt </a:t>
                </a:r>
                <a:r>
                  <a:rPr lang="nb-NO" noProof="0" dirty="0" err="1"/>
                  <a:t>flow</a:t>
                </a:r>
                <a:r>
                  <a:rPr lang="nb-NO" noProof="0" dirty="0"/>
                  <a:t> til en bestemt åpning av retningsventilen.</a:t>
                </a:r>
              </a:p>
              <a:p>
                <a:r>
                  <a:rPr lang="nb-NO" noProof="0" dirty="0"/>
                  <a:t>Siden trykkompensatoren fjernes trenger man å måle trykkene på hver side av ventilen, og bruke strupningsformelen til å regne ut flow gjennom ventilen.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328840-4300-1679-7EE8-BB3366D0FD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8647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BE850-8BAD-F92B-4963-5E63F4943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Kontrollsystem</a:t>
            </a:r>
            <a:endParaRPr lang="en-GB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B58855E-F46B-83A2-EDC1-1B1B52B21E4B}"/>
              </a:ext>
            </a:extLst>
          </p:cNvPr>
          <p:cNvGrpSpPr/>
          <p:nvPr/>
        </p:nvGrpSpPr>
        <p:grpSpPr>
          <a:xfrm>
            <a:off x="6291331" y="2229542"/>
            <a:ext cx="5177955" cy="3865968"/>
            <a:chOff x="6022091" y="878262"/>
            <a:chExt cx="5177955" cy="38659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272F6767-4503-0CB2-0895-1DE3DA4EF192}"/>
                    </a:ext>
                  </a:extLst>
                </p:cNvPr>
                <p:cNvSpPr txBox="1"/>
                <p:nvPr/>
              </p:nvSpPr>
              <p:spPr>
                <a:xfrm>
                  <a:off x="7178040" y="878262"/>
                  <a:ext cx="2871363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𝑉𝑒𝑙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𝐴𝑟𝑒𝑎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𝐶𝑦𝑙𝑖𝑛𝑑𝑒𝑟</m:t>
                            </m:r>
                          </m:sub>
                        </m:s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272F6767-4503-0CB2-0895-1DE3DA4EF1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8040" y="878262"/>
                  <a:ext cx="2871363" cy="299249"/>
                </a:xfrm>
                <a:prstGeom prst="rect">
                  <a:avLst/>
                </a:prstGeom>
                <a:blipFill>
                  <a:blip r:embed="rId7"/>
                  <a:stretch>
                    <a:fillRect l="-1699" r="-1274" b="-2857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A94641AF-3028-6363-D007-E7F4D6F4CD3E}"/>
                    </a:ext>
                  </a:extLst>
                </p:cNvPr>
                <p:cNvSpPr txBox="1"/>
                <p:nvPr/>
              </p:nvSpPr>
              <p:spPr>
                <a:xfrm flipH="1">
                  <a:off x="7092293" y="1260722"/>
                  <a:ext cx="3296856" cy="2989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𝑚𝑒𝑎𝑠𝑢𝑟𝑒𝑑</m:t>
                            </m:r>
                          </m:sub>
                        </m:sSub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𝑠𝑢𝑝𝑝𝑙𝑦</m:t>
                            </m:r>
                          </m:sub>
                        </m:sSub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𝑐𝑦𝑙𝑖𝑛𝑑𝑒𝑟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A94641AF-3028-6363-D007-E7F4D6F4CD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092293" y="1260722"/>
                  <a:ext cx="3296856" cy="298928"/>
                </a:xfrm>
                <a:prstGeom prst="rect">
                  <a:avLst/>
                </a:prstGeom>
                <a:blipFill>
                  <a:blip r:embed="rId8"/>
                  <a:stretch>
                    <a:fillRect l="-1111" r="-741" b="-24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F639FF64-98E9-8AA6-24CA-D25D50900BE7}"/>
                    </a:ext>
                  </a:extLst>
                </p:cNvPr>
                <p:cNvSpPr txBox="1"/>
                <p:nvPr/>
              </p:nvSpPr>
              <p:spPr>
                <a:xfrm flipH="1">
                  <a:off x="6022091" y="1616496"/>
                  <a:ext cx="5177955" cy="87286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𝑟𝑒𝑓</m:t>
                                </m:r>
                              </m:sub>
                            </m:sSub>
                          </m:num>
                          <m:den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𝐶𝑑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𝐴𝑑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ad>
                              <m:radPr>
                                <m:degHide m:val="on"/>
                                <m:ctrlP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</m:den>
                                </m:f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𝑚𝑒𝑎𝑠𝑢𝑟𝑒𝑑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𝑎𝑑𝑗𝑢𝑠𝑡𝑒𝑑</m:t>
                                </m:r>
                              </m:sub>
                            </m:sSub>
                          </m:num>
                          <m:den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𝐶𝑑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𝐴𝑑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ad>
                              <m:radPr>
                                <m:degHide m:val="on"/>
                                <m:ctrlP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</m:den>
                                </m:f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F639FF64-98E9-8AA6-24CA-D25D50900B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022091" y="1616496"/>
                  <a:ext cx="5177955" cy="87286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2D2C4461-8B84-ED85-90A7-A5A333A4A423}"/>
                    </a:ext>
                  </a:extLst>
                </p:cNvPr>
                <p:cNvSpPr txBox="1"/>
                <p:nvPr/>
              </p:nvSpPr>
              <p:spPr>
                <a:xfrm flipH="1">
                  <a:off x="7369618" y="2552277"/>
                  <a:ext cx="2742206" cy="64466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𝑟𝑒𝑓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𝑚𝑒𝑎𝑠𝑢𝑟𝑒𝑑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𝑎𝑑𝑗𝑢𝑠𝑡𝑒𝑑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2D2C4461-8B84-ED85-90A7-A5A333A4A4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369618" y="2552277"/>
                  <a:ext cx="2742206" cy="64466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4E02B3D1-AA01-0EF4-4D4D-6CC6A4BDA7ED}"/>
                    </a:ext>
                  </a:extLst>
                </p:cNvPr>
                <p:cNvSpPr txBox="1"/>
                <p:nvPr/>
              </p:nvSpPr>
              <p:spPr>
                <a:xfrm flipH="1">
                  <a:off x="7451850" y="3293815"/>
                  <a:ext cx="2577742" cy="71564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𝑟𝑒𝑓</m:t>
                                </m:r>
                              </m:sub>
                            </m:s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ad>
                              <m:radPr>
                                <m:degHide m:val="on"/>
                                <m:ctrlP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rad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𝑚𝑒𝑎𝑠𝑢𝑟𝑒𝑑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𝑎𝑑𝑗𝑢𝑠𝑡𝑒𝑑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4E02B3D1-AA01-0EF4-4D4D-6CC6A4BDA7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451850" y="3293815"/>
                  <a:ext cx="2577742" cy="715645"/>
                </a:xfrm>
                <a:prstGeom prst="rect">
                  <a:avLst/>
                </a:prstGeom>
                <a:blipFill>
                  <a:blip r:embed="rId11"/>
                  <a:stretch>
                    <a:fillRect b="-85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DCAC7280-2B88-CBB6-7E29-42A02B12BD84}"/>
                    </a:ext>
                  </a:extLst>
                </p:cNvPr>
                <p:cNvSpPr txBox="1"/>
                <p:nvPr/>
              </p:nvSpPr>
              <p:spPr>
                <a:xfrm flipH="1">
                  <a:off x="7826450" y="4134704"/>
                  <a:ext cx="1828541" cy="60952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𝑎𝑑𝑗𝑢𝑠𝑡𝑒𝑑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@∆</m:t>
                                </m:r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DCAC7280-2B88-CBB6-7E29-42A02B12BD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826450" y="4134704"/>
                  <a:ext cx="1828541" cy="60952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64FA384-CA87-B5A8-F6F1-81F42ED6FCA2}"/>
              </a:ext>
            </a:extLst>
          </p:cNvPr>
          <p:cNvGrpSpPr/>
          <p:nvPr/>
        </p:nvGrpSpPr>
        <p:grpSpPr>
          <a:xfrm>
            <a:off x="162615" y="2252753"/>
            <a:ext cx="5597515" cy="4387168"/>
            <a:chOff x="162615" y="2252753"/>
            <a:chExt cx="5597515" cy="4387168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5B404942-9BCD-EF90-C83B-B477BFB9B32E}"/>
                </a:ext>
              </a:extLst>
            </p:cNvPr>
            <p:cNvGrpSpPr/>
            <p:nvPr/>
          </p:nvGrpSpPr>
          <p:grpSpPr>
            <a:xfrm>
              <a:off x="162615" y="2252753"/>
              <a:ext cx="5291404" cy="3818482"/>
              <a:chOff x="162615" y="2003833"/>
              <a:chExt cx="5291404" cy="3818482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B01CB67-F019-D97C-59C9-B0A035DA3FD5}"/>
                  </a:ext>
                </a:extLst>
              </p:cNvPr>
              <p:cNvSpPr/>
              <p:nvPr/>
            </p:nvSpPr>
            <p:spPr>
              <a:xfrm>
                <a:off x="3227240" y="2003833"/>
                <a:ext cx="1232213" cy="90219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/>
                  <a:t>Feed Forward</a:t>
                </a:r>
                <a:endParaRPr lang="en-GB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D071B50-F41A-EE9D-CDEC-C1EC8ABA3403}"/>
                  </a:ext>
                </a:extLst>
              </p:cNvPr>
              <p:cNvSpPr/>
              <p:nvPr/>
            </p:nvSpPr>
            <p:spPr>
              <a:xfrm>
                <a:off x="2960541" y="4920124"/>
                <a:ext cx="950210" cy="90219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/>
                  <a:t>System</a:t>
                </a:r>
                <a:endParaRPr lang="en-GB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6C6BF87-5F9E-6A7F-A24D-7A22FC051C85}"/>
                  </a:ext>
                </a:extLst>
              </p:cNvPr>
              <p:cNvSpPr/>
              <p:nvPr/>
            </p:nvSpPr>
            <p:spPr>
              <a:xfrm>
                <a:off x="4547671" y="4920124"/>
                <a:ext cx="893478" cy="90219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/>
                  <a:t>DCV</a:t>
                </a:r>
                <a:endParaRPr lang="en-GB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BB1C8AA-AFAC-9D4B-7E36-CC83AE7B5360}"/>
                  </a:ext>
                </a:extLst>
              </p:cNvPr>
              <p:cNvSpPr/>
              <p:nvPr/>
            </p:nvSpPr>
            <p:spPr>
              <a:xfrm>
                <a:off x="3604090" y="3386535"/>
                <a:ext cx="849992" cy="90219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/>
                  <a:t>PID</a:t>
                </a:r>
                <a:endParaRPr lang="en-GB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B9C7E47-CAC0-4AC5-34CE-C32825CAB0C2}"/>
                  </a:ext>
                </a:extLst>
              </p:cNvPr>
              <p:cNvSpPr/>
              <p:nvPr/>
            </p:nvSpPr>
            <p:spPr>
              <a:xfrm>
                <a:off x="4814410" y="365763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735C08D-3E8D-089F-543E-07D99E6E21DC}"/>
                  </a:ext>
                </a:extLst>
              </p:cNvPr>
              <p:cNvSpPr/>
              <p:nvPr/>
            </p:nvSpPr>
            <p:spPr>
              <a:xfrm>
                <a:off x="2342803" y="365763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61ED42D-20E2-2645-0363-28E8F74E0675}"/>
                  </a:ext>
                </a:extLst>
              </p:cNvPr>
              <p:cNvCxnSpPr/>
              <p:nvPr/>
            </p:nvCxnSpPr>
            <p:spPr>
              <a:xfrm>
                <a:off x="4703695" y="3590459"/>
                <a:ext cx="180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46CE380-FE0A-C93F-87A2-7659D06754F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704653" y="3593943"/>
                <a:ext cx="180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5F718451-1138-9200-2E9B-64291E7120D6}"/>
                  </a:ext>
                </a:extLst>
              </p:cNvPr>
              <p:cNvCxnSpPr/>
              <p:nvPr/>
            </p:nvCxnSpPr>
            <p:spPr>
              <a:xfrm>
                <a:off x="4697509" y="4044704"/>
                <a:ext cx="180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DD9BEB5-1AAC-6C15-3DAD-958191D553D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696465" y="4044704"/>
                <a:ext cx="180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BF51B4B7-7899-224E-39DC-F8D3BBC5E248}"/>
                  </a:ext>
                </a:extLst>
              </p:cNvPr>
              <p:cNvCxnSpPr>
                <a:cxnSpLocks/>
                <a:stCxn id="7" idx="3"/>
                <a:endCxn id="8" idx="2"/>
              </p:cNvCxnSpPr>
              <p:nvPr/>
            </p:nvCxnSpPr>
            <p:spPr>
              <a:xfrm flipV="1">
                <a:off x="4454082" y="3837630"/>
                <a:ext cx="360328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7C456985-7972-4A55-A0C9-E3C7B507E7D2}"/>
                  </a:ext>
                </a:extLst>
              </p:cNvPr>
              <p:cNvCxnSpPr>
                <a:cxnSpLocks/>
                <a:stCxn id="8" idx="4"/>
                <a:endCxn id="6" idx="0"/>
              </p:cNvCxnSpPr>
              <p:nvPr/>
            </p:nvCxnSpPr>
            <p:spPr>
              <a:xfrm>
                <a:off x="4994410" y="4017630"/>
                <a:ext cx="0" cy="90249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B3E37948-BAC5-BC12-C11E-16C6948B5A1B}"/>
                  </a:ext>
                </a:extLst>
              </p:cNvPr>
              <p:cNvCxnSpPr>
                <a:cxnSpLocks/>
                <a:stCxn id="9" idx="6"/>
                <a:endCxn id="7" idx="1"/>
              </p:cNvCxnSpPr>
              <p:nvPr/>
            </p:nvCxnSpPr>
            <p:spPr>
              <a:xfrm>
                <a:off x="2702803" y="3837630"/>
                <a:ext cx="901287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0DC6CFB9-29C3-E3FB-CD43-D78F072885A6}"/>
                  </a:ext>
                </a:extLst>
              </p:cNvPr>
              <p:cNvCxnSpPr>
                <a:cxnSpLocks/>
                <a:stCxn id="6" idx="1"/>
                <a:endCxn id="5" idx="3"/>
              </p:cNvCxnSpPr>
              <p:nvPr/>
            </p:nvCxnSpPr>
            <p:spPr>
              <a:xfrm flipH="1">
                <a:off x="3910751" y="5371220"/>
                <a:ext cx="63692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750D5B81-8DC6-E3EA-B33A-C10905CABE01}"/>
                  </a:ext>
                </a:extLst>
              </p:cNvPr>
              <p:cNvCxnSpPr>
                <a:cxnSpLocks/>
                <a:stCxn id="4" idx="3"/>
                <a:endCxn id="8" idx="0"/>
              </p:cNvCxnSpPr>
              <p:nvPr/>
            </p:nvCxnSpPr>
            <p:spPr>
              <a:xfrm>
                <a:off x="4459453" y="2454929"/>
                <a:ext cx="534957" cy="1202701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4820EA8-1EF1-F34F-46D0-D2FBF5388085}"/>
                  </a:ext>
                </a:extLst>
              </p:cNvPr>
              <p:cNvSpPr/>
              <p:nvPr/>
            </p:nvSpPr>
            <p:spPr>
              <a:xfrm>
                <a:off x="162615" y="2003833"/>
                <a:ext cx="1232214" cy="228489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/>
                  <a:t>Referance</a:t>
                </a:r>
                <a:endParaRPr lang="en-GB" dirty="0"/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F7035C13-78F3-2595-18B3-6AA1E517A310}"/>
                  </a:ext>
                </a:extLst>
              </p:cNvPr>
              <p:cNvCxnSpPr>
                <a:cxnSpLocks/>
                <a:endCxn id="9" idx="2"/>
              </p:cNvCxnSpPr>
              <p:nvPr/>
            </p:nvCxnSpPr>
            <p:spPr>
              <a:xfrm>
                <a:off x="1414585" y="3828851"/>
                <a:ext cx="928218" cy="8779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9A81141A-640E-2FFC-CAF1-C9FE4B4C6F4D}"/>
                  </a:ext>
                </a:extLst>
              </p:cNvPr>
              <p:cNvCxnSpPr>
                <a:cxnSpLocks/>
                <a:endCxn id="4" idx="1"/>
              </p:cNvCxnSpPr>
              <p:nvPr/>
            </p:nvCxnSpPr>
            <p:spPr>
              <a:xfrm>
                <a:off x="1150059" y="2454929"/>
                <a:ext cx="2077181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or: Elbow 21">
                <a:extLst>
                  <a:ext uri="{FF2B5EF4-FFF2-40B4-BE49-F238E27FC236}">
                    <a16:creationId xmlns:a16="http://schemas.microsoft.com/office/drawing/2014/main" id="{12382DFE-24DE-686B-D81E-C3DAE9093C0C}"/>
                  </a:ext>
                </a:extLst>
              </p:cNvPr>
              <p:cNvCxnSpPr>
                <a:cxnSpLocks/>
                <a:stCxn id="5" idx="1"/>
                <a:endCxn id="9" idx="4"/>
              </p:cNvCxnSpPr>
              <p:nvPr/>
            </p:nvCxnSpPr>
            <p:spPr>
              <a:xfrm rot="10800000">
                <a:off x="2522803" y="4017630"/>
                <a:ext cx="437738" cy="1353590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DA209A58-C37E-7109-ADB2-E8F69F9D2AFA}"/>
                  </a:ext>
                </a:extLst>
              </p:cNvPr>
              <p:cNvCxnSpPr/>
              <p:nvPr/>
            </p:nvCxnSpPr>
            <p:spPr>
              <a:xfrm>
                <a:off x="2175940" y="3657630"/>
                <a:ext cx="180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A7471B7C-BB1B-9DD8-B137-84F4C129D76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174896" y="3657630"/>
                <a:ext cx="180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2227EEC6-FEF7-41DA-C44F-4CA13A03BA6A}"/>
                  </a:ext>
                </a:extLst>
              </p:cNvPr>
              <p:cNvCxnSpPr/>
              <p:nvPr/>
            </p:nvCxnSpPr>
            <p:spPr>
              <a:xfrm>
                <a:off x="2671240" y="4047574"/>
                <a:ext cx="180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7E6C4752-480D-BFEC-7961-A01EDECB44A9}"/>
                      </a:ext>
                    </a:extLst>
                  </p:cNvPr>
                  <p:cNvSpPr txBox="1"/>
                  <p:nvPr/>
                </p:nvSpPr>
                <p:spPr>
                  <a:xfrm>
                    <a:off x="1365593" y="3858795"/>
                    <a:ext cx="895181" cy="39158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𝑃𝑜𝑠</m:t>
                              </m:r>
                            </m:e>
                            <m:sub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7E6C4752-480D-BFEC-7961-A01EDECB44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65593" y="3858795"/>
                    <a:ext cx="895181" cy="39158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9375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1C3CC8F5-8410-9801-4BDC-CF877A7AF017}"/>
                      </a:ext>
                    </a:extLst>
                  </p:cNvPr>
                  <p:cNvSpPr txBox="1"/>
                  <p:nvPr/>
                </p:nvSpPr>
                <p:spPr>
                  <a:xfrm>
                    <a:off x="5059680" y="2757959"/>
                    <a:ext cx="39433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1C3CC8F5-8410-9801-4BDC-CF877A7AF0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59680" y="2757959"/>
                    <a:ext cx="39433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7BB7014E-056F-0BE9-B644-326BC6269B82}"/>
                      </a:ext>
                    </a:extLst>
                  </p:cNvPr>
                  <p:cNvSpPr txBox="1"/>
                  <p:nvPr/>
                </p:nvSpPr>
                <p:spPr>
                  <a:xfrm>
                    <a:off x="2027297" y="2063346"/>
                    <a:ext cx="857542" cy="39158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𝑉𝑒𝑙</m:t>
                              </m:r>
                            </m:e>
                            <m:sub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7BB7014E-056F-0BE9-B644-326BC6269B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7297" y="2063346"/>
                    <a:ext cx="857542" cy="39158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9231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7BCD7082-F1F8-BFC5-6AEC-C6D0973F03A8}"/>
                      </a:ext>
                    </a:extLst>
                  </p:cNvPr>
                  <p:cNvSpPr txBox="1"/>
                  <p:nvPr/>
                </p:nvSpPr>
                <p:spPr>
                  <a:xfrm>
                    <a:off x="1577522" y="5056829"/>
                    <a:ext cx="9605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𝑃𝑜𝑠</m:t>
                              </m:r>
                            </m:e>
                            <m:sub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𝑟𝑒𝑎𝑙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7BCD7082-F1F8-BFC5-6AEC-C6D0973F03A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7522" y="5056829"/>
                    <a:ext cx="960584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44E9C302-B0B7-1846-C44D-E16B9F668377}"/>
                      </a:ext>
                    </a:extLst>
                  </p:cNvPr>
                  <p:cNvSpPr txBox="1"/>
                  <p:nvPr/>
                </p:nvSpPr>
                <p:spPr>
                  <a:xfrm>
                    <a:off x="2594578" y="3423290"/>
                    <a:ext cx="108997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𝑃𝑜𝑠</m:t>
                              </m:r>
                            </m:e>
                            <m:sub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𝐸𝑟𝑟𝑜𝑟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44E9C302-B0B7-1846-C44D-E16B9F66837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4578" y="3423290"/>
                    <a:ext cx="1089978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id="{E91669A2-CDA3-C4EF-D565-BA815EA0FB1E}"/>
                </a:ext>
              </a:extLst>
            </p:cNvPr>
            <p:cNvCxnSpPr>
              <a:cxnSpLocks/>
              <a:stCxn id="5" idx="2"/>
              <a:endCxn id="4" idx="0"/>
            </p:cNvCxnSpPr>
            <p:nvPr/>
          </p:nvCxnSpPr>
          <p:spPr>
            <a:xfrm rot="5400000" flipH="1" flipV="1">
              <a:off x="1730255" y="3958143"/>
              <a:ext cx="3818482" cy="407701"/>
            </a:xfrm>
            <a:prstGeom prst="bentConnector5">
              <a:avLst>
                <a:gd name="adj1" fmla="val -5987"/>
                <a:gd name="adj2" fmla="val 570097"/>
                <a:gd name="adj3" fmla="val 105987"/>
              </a:avLst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F5C993C9-88D8-DF8C-B03A-47BEED71BB02}"/>
                    </a:ext>
                  </a:extLst>
                </p:cNvPr>
                <p:cNvSpPr txBox="1"/>
                <p:nvPr/>
              </p:nvSpPr>
              <p:spPr>
                <a:xfrm>
                  <a:off x="3400959" y="6270589"/>
                  <a:ext cx="23591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𝑀𝑒𝑎𝑠𝑢𝑟𝑒𝑑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𝑝𝑟𝑒𝑠𝑠𝑢𝑟𝑒𝑠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F5C993C9-88D8-DF8C-B03A-47BEED71BB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0959" y="6270589"/>
                  <a:ext cx="2359171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28899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F7A79-E34F-1E92-9D4D-7586A4CB5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Simuleringsmodell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A2F03-F3D5-B790-68B5-1A3F0E300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840" y="1690689"/>
            <a:ext cx="10408920" cy="4720272"/>
          </a:xfrm>
        </p:spPr>
        <p:txBody>
          <a:bodyPr/>
          <a:lstStyle/>
          <a:p>
            <a:r>
              <a:rPr lang="nb-NO" noProof="0" dirty="0"/>
              <a:t>Bruke modell av kranen til å lage, og optimalisere, kontrollsystemet til den hydrauliske styringen</a:t>
            </a:r>
          </a:p>
          <a:p>
            <a:r>
              <a:rPr lang="nb-NO" noProof="0" dirty="0"/>
              <a:t>Justering av modellen ved å bruke måledata. </a:t>
            </a:r>
          </a:p>
          <a:p>
            <a:pPr lvl="1"/>
            <a:r>
              <a:rPr lang="nb-NO" noProof="0" dirty="0"/>
              <a:t>Modellere friksjonen i systemet</a:t>
            </a:r>
          </a:p>
          <a:p>
            <a:pPr lvl="1"/>
            <a:r>
              <a:rPr lang="nb-NO" noProof="0" dirty="0"/>
              <a:t>Modellere hydrauliske ventiler</a:t>
            </a:r>
          </a:p>
          <a:p>
            <a:pPr lvl="1"/>
            <a:r>
              <a:rPr lang="nb-NO" noProof="0" dirty="0"/>
              <a:t>Finne parameter og justere på teoretiske parameter</a:t>
            </a:r>
          </a:p>
          <a:p>
            <a:r>
              <a:rPr lang="nb-NO" noProof="0" dirty="0"/>
              <a:t>Potensiale for å teste andre konfigurasjoner som ikke er mulig å teste i labben.</a:t>
            </a:r>
          </a:p>
        </p:txBody>
      </p:sp>
    </p:spTree>
    <p:extLst>
      <p:ext uri="{BB962C8B-B14F-4D97-AF65-F5344CB8AC3E}">
        <p14:creationId xmlns:p14="http://schemas.microsoft.com/office/powerpoint/2010/main" val="67795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C645D-506A-3D72-4A45-7609E5642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PLS og Kranen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3EDAE-1ED1-152F-A692-F575841AF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856" y="1342176"/>
            <a:ext cx="10515600" cy="1726117"/>
          </a:xfrm>
        </p:spPr>
        <p:txBody>
          <a:bodyPr/>
          <a:lstStyle/>
          <a:p>
            <a:r>
              <a:rPr lang="nb-NO" dirty="0"/>
              <a:t>Normalisering og skalering</a:t>
            </a:r>
          </a:p>
          <a:p>
            <a:r>
              <a:rPr lang="nb-NO" dirty="0"/>
              <a:t>Trådløs styring gjennom HMI</a:t>
            </a:r>
          </a:p>
          <a:p>
            <a:r>
              <a:rPr lang="nb-NO" dirty="0"/>
              <a:t>Logging av data gjennom OPC</a:t>
            </a:r>
            <a:endParaRPr lang="en-GB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5B099B9-5A38-CBDD-19A9-CE0621493AFA}"/>
              </a:ext>
            </a:extLst>
          </p:cNvPr>
          <p:cNvGrpSpPr/>
          <p:nvPr/>
        </p:nvGrpSpPr>
        <p:grpSpPr>
          <a:xfrm>
            <a:off x="6577098" y="3285598"/>
            <a:ext cx="4709046" cy="2321488"/>
            <a:chOff x="3275098" y="3182193"/>
            <a:chExt cx="4709046" cy="232148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133BE21-4B9C-EDAE-9ADC-BD23899BA2AD}"/>
                </a:ext>
              </a:extLst>
            </p:cNvPr>
            <p:cNvSpPr/>
            <p:nvPr/>
          </p:nvSpPr>
          <p:spPr>
            <a:xfrm>
              <a:off x="4798001" y="3182193"/>
              <a:ext cx="1084333" cy="7019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PLS/RIO</a:t>
              </a:r>
              <a:endParaRPr lang="en-GB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2D72D0B-4D5D-081A-D884-9D5E0592A2A8}"/>
                </a:ext>
              </a:extLst>
            </p:cNvPr>
            <p:cNvSpPr/>
            <p:nvPr/>
          </p:nvSpPr>
          <p:spPr>
            <a:xfrm>
              <a:off x="6899811" y="3182193"/>
              <a:ext cx="1084333" cy="7019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Ventil</a:t>
              </a:r>
              <a:endParaRPr lang="en-GB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22E699C-271E-B99C-7CBC-DE5ADF56E191}"/>
                </a:ext>
              </a:extLst>
            </p:cNvPr>
            <p:cNvSpPr/>
            <p:nvPr/>
          </p:nvSpPr>
          <p:spPr>
            <a:xfrm>
              <a:off x="4793074" y="4801697"/>
              <a:ext cx="1084333" cy="7019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Sensor</a:t>
              </a:r>
              <a:endParaRPr lang="en-GB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3C46FDB-F789-DDBF-CA92-118D425F7544}"/>
                </a:ext>
              </a:extLst>
            </p:cNvPr>
            <p:cNvSpPr/>
            <p:nvPr/>
          </p:nvSpPr>
          <p:spPr>
            <a:xfrm>
              <a:off x="6899811" y="4801697"/>
              <a:ext cx="1084333" cy="7019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Aktuator</a:t>
              </a:r>
              <a:endParaRPr lang="en-GB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1CC5BC2-5AD1-1150-7DA3-0600CA112345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5882334" y="3533185"/>
              <a:ext cx="10174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DBA83C5-DF39-C8B8-E01E-376C98D1CC3F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7441978" y="3884177"/>
              <a:ext cx="0" cy="91752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CC1C1B9-0BE9-6004-302C-812413BBFD74}"/>
                </a:ext>
              </a:extLst>
            </p:cNvPr>
            <p:cNvCxnSpPr>
              <a:cxnSpLocks/>
              <a:stCxn id="6" idx="0"/>
              <a:endCxn id="4" idx="2"/>
            </p:cNvCxnSpPr>
            <p:nvPr/>
          </p:nvCxnSpPr>
          <p:spPr>
            <a:xfrm flipV="1">
              <a:off x="5335241" y="3884177"/>
              <a:ext cx="4927" cy="91752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638F1C8-14EE-D982-E72A-8C7641981131}"/>
                </a:ext>
              </a:extLst>
            </p:cNvPr>
            <p:cNvCxnSpPr>
              <a:cxnSpLocks/>
              <a:stCxn id="7" idx="1"/>
              <a:endCxn id="6" idx="3"/>
            </p:cNvCxnSpPr>
            <p:nvPr/>
          </p:nvCxnSpPr>
          <p:spPr>
            <a:xfrm flipH="1">
              <a:off x="5877407" y="5152689"/>
              <a:ext cx="102240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C258383-DC7E-ED79-0C4A-D8D2460899CF}"/>
                </a:ext>
              </a:extLst>
            </p:cNvPr>
            <p:cNvSpPr/>
            <p:nvPr/>
          </p:nvSpPr>
          <p:spPr>
            <a:xfrm>
              <a:off x="3275098" y="3182193"/>
              <a:ext cx="1084333" cy="7019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HMI</a:t>
              </a:r>
              <a:endParaRPr lang="en-GB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A3E00E6-ACB5-3897-B67C-140D6F0BD065}"/>
                </a:ext>
              </a:extLst>
            </p:cNvPr>
            <p:cNvCxnSpPr>
              <a:cxnSpLocks/>
            </p:cNvCxnSpPr>
            <p:nvPr/>
          </p:nvCxnSpPr>
          <p:spPr>
            <a:xfrm>
              <a:off x="4366655" y="3686302"/>
              <a:ext cx="42641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0D0E43C-AE09-BEAD-DFC5-25625D0A3C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7765" y="3414440"/>
              <a:ext cx="43149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6DF32A1-5DA9-554E-4AA1-71E8DC30A4EC}"/>
              </a:ext>
            </a:extLst>
          </p:cNvPr>
          <p:cNvGrpSpPr/>
          <p:nvPr/>
        </p:nvGrpSpPr>
        <p:grpSpPr>
          <a:xfrm>
            <a:off x="923114" y="3429000"/>
            <a:ext cx="5324475" cy="3167697"/>
            <a:chOff x="892522" y="3139440"/>
            <a:chExt cx="5324475" cy="3167697"/>
          </a:xfrm>
        </p:grpSpPr>
        <p:pic>
          <p:nvPicPr>
            <p:cNvPr id="30" name="Picture 29" descr="A diagram of a computer network&#10;&#10;AI-generated content may be incorrect.">
              <a:extLst>
                <a:ext uri="{FF2B5EF4-FFF2-40B4-BE49-F238E27FC236}">
                  <a16:creationId xmlns:a16="http://schemas.microsoft.com/office/drawing/2014/main" id="{98AB6978-FDC5-C6BD-2A49-AE08AC3DC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522" y="3192462"/>
              <a:ext cx="5324475" cy="3114675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EABB218-5C19-4D67-C591-E7CD09D8750B}"/>
                </a:ext>
              </a:extLst>
            </p:cNvPr>
            <p:cNvSpPr/>
            <p:nvPr/>
          </p:nvSpPr>
          <p:spPr>
            <a:xfrm>
              <a:off x="3568093" y="3139440"/>
              <a:ext cx="1924672" cy="141224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989799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3451A-505D-5AFB-303E-3576D5541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Planer for testing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5991C-22F9-75B2-BED0-243FC33E3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240" y="1820545"/>
            <a:ext cx="2880360" cy="4351338"/>
          </a:xfrm>
        </p:spPr>
        <p:txBody>
          <a:bodyPr/>
          <a:lstStyle/>
          <a:p>
            <a:r>
              <a:rPr lang="nb-NO" dirty="0"/>
              <a:t>Hver enkelt aktuator</a:t>
            </a:r>
          </a:p>
          <a:p>
            <a:r>
              <a:rPr lang="nb-NO" dirty="0"/>
              <a:t>2 aktuatorer kombinert</a:t>
            </a:r>
          </a:p>
          <a:p>
            <a:r>
              <a:rPr lang="nb-NO" dirty="0"/>
              <a:t>2 aktuatorer med forstyrrelse fra en 3. aktuator</a:t>
            </a: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04A0768-2AC4-A7F1-43E6-9A4CBA8CEA1E}"/>
              </a:ext>
            </a:extLst>
          </p:cNvPr>
          <p:cNvGrpSpPr>
            <a:grpSpLocks noChangeAspect="1"/>
          </p:cNvGrpSpPr>
          <p:nvPr/>
        </p:nvGrpSpPr>
        <p:grpSpPr>
          <a:xfrm>
            <a:off x="4800940" y="940087"/>
            <a:ext cx="2890150" cy="2865120"/>
            <a:chOff x="2216885" y="-1014567"/>
            <a:chExt cx="8018207" cy="794876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C22E717-A201-4688-CBFB-98163BF4FE7A}"/>
                </a:ext>
              </a:extLst>
            </p:cNvPr>
            <p:cNvGrpSpPr/>
            <p:nvPr/>
          </p:nvGrpSpPr>
          <p:grpSpPr>
            <a:xfrm>
              <a:off x="2216885" y="-1014567"/>
              <a:ext cx="8018207" cy="7948767"/>
              <a:chOff x="2216885" y="-1090767"/>
              <a:chExt cx="8018207" cy="7948767"/>
            </a:xfrm>
          </p:grpSpPr>
          <p:pic>
            <p:nvPicPr>
              <p:cNvPr id="8" name="Picture 7" descr="A red machine with green and blue parts&#10;&#10;AI-generated content may be incorrect.">
                <a:extLst>
                  <a:ext uri="{FF2B5EF4-FFF2-40B4-BE49-F238E27FC236}">
                    <a16:creationId xmlns:a16="http://schemas.microsoft.com/office/drawing/2014/main" id="{A89C475A-C2B2-DD94-D5B8-784F90410B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6885" y="0"/>
                <a:ext cx="7758230" cy="6858000"/>
              </a:xfrm>
              <a:prstGeom prst="rect">
                <a:avLst/>
              </a:prstGeom>
            </p:spPr>
          </p:pic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102FCF73-6F0F-67FD-C8D5-B2B0FB231565}"/>
                  </a:ext>
                </a:extLst>
              </p:cNvPr>
              <p:cNvSpPr/>
              <p:nvPr/>
            </p:nvSpPr>
            <p:spPr>
              <a:xfrm flipV="1">
                <a:off x="5418517" y="-1090767"/>
                <a:ext cx="4816575" cy="4889499"/>
              </a:xfrm>
              <a:prstGeom prst="arc">
                <a:avLst>
                  <a:gd name="adj1" fmla="val 17180406"/>
                  <a:gd name="adj2" fmla="val 19554024"/>
                </a:avLst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E1E9697C-0264-BB74-ECC8-17C570D38670}"/>
                  </a:ext>
                </a:extLst>
              </p:cNvPr>
              <p:cNvSpPr/>
              <p:nvPr/>
            </p:nvSpPr>
            <p:spPr>
              <a:xfrm flipH="1" flipV="1">
                <a:off x="5418517" y="-1090767"/>
                <a:ext cx="4816575" cy="4889499"/>
              </a:xfrm>
              <a:prstGeom prst="arc">
                <a:avLst>
                  <a:gd name="adj1" fmla="val 16339938"/>
                  <a:gd name="adj2" fmla="val 18614588"/>
                </a:avLst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12EF5F1-B740-3BE0-2DDD-22BDBE58A6D0}"/>
                </a:ext>
              </a:extLst>
            </p:cNvPr>
            <p:cNvSpPr/>
            <p:nvPr/>
          </p:nvSpPr>
          <p:spPr>
            <a:xfrm>
              <a:off x="7753226" y="1375040"/>
              <a:ext cx="163954" cy="16166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896F55D-17AB-3C40-2FC1-28E9B4DFF675}"/>
                </a:ext>
              </a:extLst>
            </p:cNvPr>
            <p:cNvCxnSpPr>
              <a:cxnSpLocks/>
            </p:cNvCxnSpPr>
            <p:nvPr/>
          </p:nvCxnSpPr>
          <p:spPr>
            <a:xfrm>
              <a:off x="7854315" y="1565356"/>
              <a:ext cx="243205" cy="2320844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8022092-C524-8703-E877-C231BD180417}"/>
              </a:ext>
            </a:extLst>
          </p:cNvPr>
          <p:cNvGrpSpPr>
            <a:grpSpLocks noChangeAspect="1"/>
          </p:cNvGrpSpPr>
          <p:nvPr/>
        </p:nvGrpSpPr>
        <p:grpSpPr>
          <a:xfrm>
            <a:off x="3568166" y="3805207"/>
            <a:ext cx="4310914" cy="2668312"/>
            <a:chOff x="128875" y="0"/>
            <a:chExt cx="11079757" cy="68580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DA490AE-DF1B-4688-C521-BE178216322C}"/>
                </a:ext>
              </a:extLst>
            </p:cNvPr>
            <p:cNvGrpSpPr/>
            <p:nvPr/>
          </p:nvGrpSpPr>
          <p:grpSpPr>
            <a:xfrm>
              <a:off x="128875" y="0"/>
              <a:ext cx="11079757" cy="6858000"/>
              <a:chOff x="92299" y="0"/>
              <a:chExt cx="11079757" cy="6858000"/>
            </a:xfrm>
          </p:grpSpPr>
          <p:pic>
            <p:nvPicPr>
              <p:cNvPr id="16" name="Picture 15" descr="A red mechanical device with colorful parts">
                <a:extLst>
                  <a:ext uri="{FF2B5EF4-FFF2-40B4-BE49-F238E27FC236}">
                    <a16:creationId xmlns:a16="http://schemas.microsoft.com/office/drawing/2014/main" id="{C760F2F5-E252-248A-5D1E-18A66E4BCD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9944" y="0"/>
                <a:ext cx="10152112" cy="6858000"/>
              </a:xfrm>
              <a:prstGeom prst="rect">
                <a:avLst/>
              </a:prstGeom>
            </p:spPr>
          </p:pic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BDC47820-93B7-75DA-EAD2-632875EE3EC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113974" y="998630"/>
                <a:ext cx="2863190" cy="2906539"/>
                <a:chOff x="5418517" y="-1090767"/>
                <a:chExt cx="4816575" cy="4889499"/>
              </a:xfrm>
            </p:grpSpPr>
            <p:sp>
              <p:nvSpPr>
                <p:cNvPr id="18" name="Arc 17">
                  <a:extLst>
                    <a:ext uri="{FF2B5EF4-FFF2-40B4-BE49-F238E27FC236}">
                      <a16:creationId xmlns:a16="http://schemas.microsoft.com/office/drawing/2014/main" id="{C7B7163F-A93D-55E3-63C0-730036424D67}"/>
                    </a:ext>
                  </a:extLst>
                </p:cNvPr>
                <p:cNvSpPr/>
                <p:nvPr/>
              </p:nvSpPr>
              <p:spPr>
                <a:xfrm flipV="1">
                  <a:off x="5418517" y="-1090767"/>
                  <a:ext cx="4816575" cy="4889499"/>
                </a:xfrm>
                <a:prstGeom prst="arc">
                  <a:avLst>
                    <a:gd name="adj1" fmla="val 17180406"/>
                    <a:gd name="adj2" fmla="val 19554024"/>
                  </a:avLst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r"/>
                  <a:endParaRPr lang="en-GB" dirty="0"/>
                </a:p>
              </p:txBody>
            </p:sp>
            <p:sp>
              <p:nvSpPr>
                <p:cNvPr id="19" name="Arc 18">
                  <a:extLst>
                    <a:ext uri="{FF2B5EF4-FFF2-40B4-BE49-F238E27FC236}">
                      <a16:creationId xmlns:a16="http://schemas.microsoft.com/office/drawing/2014/main" id="{8EDABD97-BA7A-6451-C193-62F708E7EE7E}"/>
                    </a:ext>
                  </a:extLst>
                </p:cNvPr>
                <p:cNvSpPr/>
                <p:nvPr/>
              </p:nvSpPr>
              <p:spPr>
                <a:xfrm flipH="1" flipV="1">
                  <a:off x="5418517" y="-1090767"/>
                  <a:ext cx="4816575" cy="4889499"/>
                </a:xfrm>
                <a:prstGeom prst="arc">
                  <a:avLst>
                    <a:gd name="adj1" fmla="val 16339938"/>
                    <a:gd name="adj2" fmla="val 18614588"/>
                  </a:avLst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r"/>
                  <a:endParaRPr lang="en-GB"/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3432995-3167-6CB8-E365-0EBD8DEA18D4}"/>
                </a:ext>
              </a:extLst>
            </p:cNvPr>
            <p:cNvGrpSpPr/>
            <p:nvPr/>
          </p:nvGrpSpPr>
          <p:grpSpPr>
            <a:xfrm rot="16364236">
              <a:off x="2134477" y="1645099"/>
              <a:ext cx="206394" cy="1589274"/>
              <a:chOff x="7753226" y="1375040"/>
              <a:chExt cx="206394" cy="1589274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22B851B-B538-99E6-BA69-53AE7C702D34}"/>
                  </a:ext>
                </a:extLst>
              </p:cNvPr>
              <p:cNvSpPr/>
              <p:nvPr/>
            </p:nvSpPr>
            <p:spPr>
              <a:xfrm>
                <a:off x="7753226" y="1375040"/>
                <a:ext cx="163954" cy="16166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A5BBE25-FD49-D15D-3076-9DC8866859E9}"/>
                  </a:ext>
                </a:extLst>
              </p:cNvPr>
              <p:cNvCxnSpPr>
                <a:cxnSpLocks/>
              </p:cNvCxnSpPr>
              <p:nvPr/>
            </p:nvCxnSpPr>
            <p:spPr>
              <a:xfrm rot="5235764" flipV="1">
                <a:off x="7222943" y="2227636"/>
                <a:ext cx="1401472" cy="71883"/>
              </a:xfrm>
              <a:prstGeom prst="lin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F3752B9-A620-5491-5AD2-8728933DDE59}"/>
              </a:ext>
            </a:extLst>
          </p:cNvPr>
          <p:cNvGrpSpPr>
            <a:grpSpLocks noChangeAspect="1"/>
          </p:cNvGrpSpPr>
          <p:nvPr/>
        </p:nvGrpSpPr>
        <p:grpSpPr>
          <a:xfrm>
            <a:off x="7889048" y="2920339"/>
            <a:ext cx="3685063" cy="3619454"/>
            <a:chOff x="2632553" y="0"/>
            <a:chExt cx="6982312" cy="6858000"/>
          </a:xfrm>
        </p:grpSpPr>
        <p:pic>
          <p:nvPicPr>
            <p:cNvPr id="21" name="Picture 20" descr="A red crane with green blue and purple parts&#10;&#10;AI-generated content may be incorrect.">
              <a:extLst>
                <a:ext uri="{FF2B5EF4-FFF2-40B4-BE49-F238E27FC236}">
                  <a16:creationId xmlns:a16="http://schemas.microsoft.com/office/drawing/2014/main" id="{DC521E58-D6CD-A4DA-B89F-EB635EA544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2553" y="0"/>
              <a:ext cx="6926893" cy="6858000"/>
            </a:xfrm>
            <a:prstGeom prst="rect">
              <a:avLst/>
            </a:prstGeom>
          </p:spPr>
        </p:pic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B5E363A-1DFD-1376-B04E-3AC9CD037F65}"/>
                </a:ext>
              </a:extLst>
            </p:cNvPr>
            <p:cNvSpPr/>
            <p:nvPr/>
          </p:nvSpPr>
          <p:spPr>
            <a:xfrm>
              <a:off x="8858864" y="1258528"/>
              <a:ext cx="288000" cy="2880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9A5D636-2837-07F3-B492-58BAEEE93951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>
              <a:off x="5920740" y="1196340"/>
              <a:ext cx="3082124" cy="621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ED128B1-12D6-EA45-28AD-FF0772407708}"/>
                </a:ext>
              </a:extLst>
            </p:cNvPr>
            <p:cNvCxnSpPr>
              <a:cxnSpLocks/>
            </p:cNvCxnSpPr>
            <p:nvPr/>
          </p:nvCxnSpPr>
          <p:spPr>
            <a:xfrm>
              <a:off x="9146864" y="1402528"/>
              <a:ext cx="0" cy="22626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8586E676-2088-B59F-92E6-CB3D5153E62A}"/>
                </a:ext>
              </a:extLst>
            </p:cNvPr>
            <p:cNvSpPr/>
            <p:nvPr/>
          </p:nvSpPr>
          <p:spPr>
            <a:xfrm>
              <a:off x="8858863" y="1258528"/>
              <a:ext cx="288002" cy="288000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: Top Corners Snipped 25">
              <a:extLst>
                <a:ext uri="{FF2B5EF4-FFF2-40B4-BE49-F238E27FC236}">
                  <a16:creationId xmlns:a16="http://schemas.microsoft.com/office/drawing/2014/main" id="{81560298-2741-A638-A474-8E12B424905F}"/>
                </a:ext>
              </a:extLst>
            </p:cNvPr>
            <p:cNvSpPr/>
            <p:nvPr/>
          </p:nvSpPr>
          <p:spPr>
            <a:xfrm>
              <a:off x="8933506" y="3665220"/>
              <a:ext cx="426715" cy="329184"/>
            </a:xfrm>
            <a:prstGeom prst="snip2Same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28A9B9E-24F6-BD5D-E0C2-A5964306AE2E}"/>
                </a:ext>
              </a:extLst>
            </p:cNvPr>
            <p:cNvGrpSpPr/>
            <p:nvPr/>
          </p:nvGrpSpPr>
          <p:grpSpPr>
            <a:xfrm>
              <a:off x="9434865" y="2973324"/>
              <a:ext cx="180000" cy="1712976"/>
              <a:chOff x="9883056" y="3133344"/>
              <a:chExt cx="180000" cy="1712976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DD97D016-866A-4BD2-5C2F-AA2244401007}"/>
                  </a:ext>
                </a:extLst>
              </p:cNvPr>
              <p:cNvCxnSpPr/>
              <p:nvPr/>
            </p:nvCxnSpPr>
            <p:spPr>
              <a:xfrm flipV="1">
                <a:off x="9973056" y="3133344"/>
                <a:ext cx="0" cy="737616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43ADD6E1-220D-963E-D134-0A5E5C41E1E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9979152" y="4108704"/>
                <a:ext cx="0" cy="737616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018B0CB-1033-06EC-9C1A-F71E2D5CFB3D}"/>
                  </a:ext>
                </a:extLst>
              </p:cNvPr>
              <p:cNvSpPr/>
              <p:nvPr/>
            </p:nvSpPr>
            <p:spPr>
              <a:xfrm>
                <a:off x="9883056" y="3904404"/>
                <a:ext cx="180000" cy="1800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4496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4329</TotalTime>
  <Words>204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Cambria Math</vt:lpstr>
      <vt:lpstr>Office Theme</vt:lpstr>
      <vt:lpstr>Model-Based Design for Load-Independent Motion Control in Hydraulic Systems</vt:lpstr>
      <vt:lpstr>Konsept</vt:lpstr>
      <vt:lpstr>Kontrollsystem</vt:lpstr>
      <vt:lpstr>Simuleringsmodell</vt:lpstr>
      <vt:lpstr>PLS og Kranen</vt:lpstr>
      <vt:lpstr>Planer for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Emil Hansen</dc:creator>
  <cp:lastModifiedBy>Emil Hansen</cp:lastModifiedBy>
  <cp:revision>4</cp:revision>
  <dcterms:created xsi:type="dcterms:W3CDTF">2025-03-17T09:11:48Z</dcterms:created>
  <dcterms:modified xsi:type="dcterms:W3CDTF">2025-03-27T09:27:15Z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5cf23d-70b0-4a80-9221-1d774ac27fb2_Enabled">
    <vt:lpwstr>true</vt:lpwstr>
  </property>
  <property fmtid="{D5CDD505-2E9C-101B-9397-08002B2CF9AE}" pid="3" name="MSIP_Label_695cf23d-70b0-4a80-9221-1d774ac27fb2_SetDate">
    <vt:lpwstr>2025-03-17T14:17:23Z</vt:lpwstr>
  </property>
  <property fmtid="{D5CDD505-2E9C-101B-9397-08002B2CF9AE}" pid="4" name="MSIP_Label_695cf23d-70b0-4a80-9221-1d774ac27fb2_Method">
    <vt:lpwstr>Standard</vt:lpwstr>
  </property>
  <property fmtid="{D5CDD505-2E9C-101B-9397-08002B2CF9AE}" pid="5" name="MSIP_Label_695cf23d-70b0-4a80-9221-1d774ac27fb2_Name">
    <vt:lpwstr>Document internal</vt:lpwstr>
  </property>
  <property fmtid="{D5CDD505-2E9C-101B-9397-08002B2CF9AE}" pid="6" name="MSIP_Label_695cf23d-70b0-4a80-9221-1d774ac27fb2_SiteId">
    <vt:lpwstr>8482881e-3699-4b3f-b135-cf4800bc1efb</vt:lpwstr>
  </property>
  <property fmtid="{D5CDD505-2E9C-101B-9397-08002B2CF9AE}" pid="7" name="MSIP_Label_695cf23d-70b0-4a80-9221-1d774ac27fb2_ActionId">
    <vt:lpwstr>afc71986-36d4-49e2-b866-5db9f78ed8c0</vt:lpwstr>
  </property>
  <property fmtid="{D5CDD505-2E9C-101B-9397-08002B2CF9AE}" pid="8" name="MSIP_Label_695cf23d-70b0-4a80-9221-1d774ac27fb2_ContentBits">
    <vt:lpwstr>0</vt:lpwstr>
  </property>
  <property fmtid="{D5CDD505-2E9C-101B-9397-08002B2CF9AE}" pid="9" name="MSIP_Label_695cf23d-70b0-4a80-9221-1d774ac27fb2_Tag">
    <vt:lpwstr>10, 3, 0, 1</vt:lpwstr>
  </property>
</Properties>
</file>