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3"/>
  </p:notesMasterIdLst>
  <p:sldIdLst>
    <p:sldId id="335" r:id="rId3"/>
    <p:sldId id="336" r:id="rId4"/>
    <p:sldId id="337" r:id="rId5"/>
    <p:sldId id="339" r:id="rId6"/>
    <p:sldId id="338" r:id="rId7"/>
    <p:sldId id="299" r:id="rId8"/>
    <p:sldId id="340" r:id="rId9"/>
    <p:sldId id="341" r:id="rId10"/>
    <p:sldId id="342" r:id="rId11"/>
    <p:sldId id="258" r:id="rId12"/>
    <p:sldId id="256" r:id="rId13"/>
    <p:sldId id="343" r:id="rId14"/>
    <p:sldId id="260" r:id="rId15"/>
    <p:sldId id="333" r:id="rId16"/>
    <p:sldId id="331" r:id="rId17"/>
    <p:sldId id="332" r:id="rId18"/>
    <p:sldId id="330" r:id="rId19"/>
    <p:sldId id="261" r:id="rId20"/>
    <p:sldId id="263" r:id="rId21"/>
    <p:sldId id="264" r:id="rId22"/>
    <p:sldId id="265" r:id="rId23"/>
    <p:sldId id="266" r:id="rId24"/>
    <p:sldId id="268" r:id="rId25"/>
    <p:sldId id="267" r:id="rId26"/>
    <p:sldId id="269" r:id="rId27"/>
    <p:sldId id="270" r:id="rId28"/>
    <p:sldId id="271" r:id="rId29"/>
    <p:sldId id="272" r:id="rId30"/>
    <p:sldId id="273" r:id="rId31"/>
    <p:sldId id="274" r:id="rId32"/>
    <p:sldId id="316" r:id="rId33"/>
    <p:sldId id="275" r:id="rId34"/>
    <p:sldId id="317" r:id="rId35"/>
    <p:sldId id="318" r:id="rId36"/>
    <p:sldId id="319" r:id="rId37"/>
    <p:sldId id="320" r:id="rId38"/>
    <p:sldId id="328" r:id="rId39"/>
    <p:sldId id="334" r:id="rId40"/>
    <p:sldId id="279" r:id="rId41"/>
    <p:sldId id="280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AB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6021" autoAdjust="0"/>
  </p:normalViewPr>
  <p:slideViewPr>
    <p:cSldViewPr snapToGrid="0">
      <p:cViewPr>
        <p:scale>
          <a:sx n="75" d="100"/>
          <a:sy n="75" d="100"/>
        </p:scale>
        <p:origin x="171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91C74-6111-46D8-81BE-7574AEA0A196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ECD19-2C3C-45EF-BA43-9EE3BA6B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153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532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5478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57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605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97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807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24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9630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489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8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5304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832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'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strict</a:t>
            </a:r>
            <a:r>
              <a:rPr lang="sv-SE" dirty="0"/>
              <a:t>'</a:t>
            </a:r>
          </a:p>
          <a:p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VAT = 0.2;</a:t>
            </a:r>
          </a:p>
          <a:p>
            <a:r>
              <a:rPr lang="sv-SE" dirty="0" err="1"/>
              <a:t>const</a:t>
            </a:r>
            <a:r>
              <a:rPr lang="sv-SE" dirty="0"/>
              <a:t> PRODUCTS = [</a:t>
            </a:r>
          </a:p>
          <a:p>
            <a:r>
              <a:rPr lang="sv-SE" dirty="0"/>
              <a:t>    {id:1, </a:t>
            </a:r>
            <a:r>
              <a:rPr lang="sv-SE" dirty="0" err="1"/>
              <a:t>name</a:t>
            </a:r>
            <a:r>
              <a:rPr lang="sv-SE" dirty="0"/>
              <a:t>:"Fazer Kexchoklad", price:12.4},</a:t>
            </a:r>
          </a:p>
          <a:p>
            <a:r>
              <a:rPr lang="sv-SE" dirty="0"/>
              <a:t>    {id:2, </a:t>
            </a:r>
            <a:r>
              <a:rPr lang="sv-SE" dirty="0" err="1"/>
              <a:t>name</a:t>
            </a:r>
            <a:r>
              <a:rPr lang="sv-SE" dirty="0"/>
              <a:t>:"Snickers", price:8.2},</a:t>
            </a:r>
          </a:p>
          <a:p>
            <a:r>
              <a:rPr lang="sv-SE" dirty="0"/>
              <a:t>    {id:3, </a:t>
            </a:r>
            <a:r>
              <a:rPr lang="sv-SE" dirty="0" err="1"/>
              <a:t>name</a:t>
            </a:r>
            <a:r>
              <a:rPr lang="sv-SE" dirty="0"/>
              <a:t>:"</a:t>
            </a:r>
            <a:r>
              <a:rPr lang="sv-SE" dirty="0" err="1"/>
              <a:t>Dajm</a:t>
            </a:r>
            <a:r>
              <a:rPr lang="sv-SE" dirty="0"/>
              <a:t>", price:19.0}</a:t>
            </a:r>
          </a:p>
          <a:p>
            <a:r>
              <a:rPr lang="sv-SE" dirty="0"/>
              <a:t>]</a:t>
            </a:r>
          </a:p>
          <a:p>
            <a:endParaRPr lang="sv-SE" dirty="0"/>
          </a:p>
          <a:p>
            <a:r>
              <a:rPr lang="sv-SE" dirty="0"/>
              <a:t>var </a:t>
            </a:r>
            <a:r>
              <a:rPr lang="sv-SE" dirty="0" err="1"/>
              <a:t>accountBalance</a:t>
            </a:r>
            <a:r>
              <a:rPr lang="sv-SE" dirty="0"/>
              <a:t> = 10;</a:t>
            </a:r>
          </a:p>
          <a:p>
            <a:endParaRPr lang="sv-SE" dirty="0"/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buy</a:t>
            </a:r>
            <a:r>
              <a:rPr lang="sv-SE" dirty="0"/>
              <a:t>(</a:t>
            </a:r>
            <a:r>
              <a:rPr lang="sv-SE" dirty="0" err="1"/>
              <a:t>product</a:t>
            </a:r>
            <a:r>
              <a:rPr lang="sv-SE" dirty="0"/>
              <a:t>, callback){</a:t>
            </a:r>
          </a:p>
          <a:p>
            <a:r>
              <a:rPr lang="sv-SE" dirty="0"/>
              <a:t>    var tax =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try{</a:t>
            </a:r>
          </a:p>
          <a:p>
            <a:r>
              <a:rPr lang="sv-SE" dirty="0"/>
              <a:t>       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product.price</a:t>
            </a:r>
            <a:r>
              <a:rPr lang="sv-SE" dirty="0"/>
              <a:t>);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bought</a:t>
            </a:r>
            <a:r>
              <a:rPr lang="sv-SE" dirty="0"/>
              <a:t> a "+ product.name +" for " + </a:t>
            </a:r>
            <a:r>
              <a:rPr lang="sv-SE" dirty="0" err="1"/>
              <a:t>product.price</a:t>
            </a:r>
            <a:r>
              <a:rPr lang="sv-SE" dirty="0"/>
              <a:t>+ " SEK");</a:t>
            </a:r>
          </a:p>
          <a:p>
            <a:r>
              <a:rPr lang="sv-SE" dirty="0"/>
              <a:t>        console.log("VAT: " + </a:t>
            </a:r>
            <a:r>
              <a:rPr lang="sv-SE" dirty="0" err="1"/>
              <a:t>tax.toFixed</a:t>
            </a:r>
            <a:r>
              <a:rPr lang="sv-SE" dirty="0"/>
              <a:t>(2) + " SEK");</a:t>
            </a:r>
          </a:p>
          <a:p>
            <a:r>
              <a:rPr lang="sv-SE" dirty="0"/>
              <a:t>        callback();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catch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callback(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    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calculateVAT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* VAT;</a:t>
            </a:r>
          </a:p>
          <a:p>
            <a:r>
              <a:rPr lang="sv-SE" dirty="0"/>
              <a:t>}</a:t>
            </a:r>
          </a:p>
          <a:p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withdraw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amount</a:t>
            </a:r>
            <a:r>
              <a:rPr lang="sv-SE" dirty="0"/>
              <a:t> &gt; </a:t>
            </a:r>
            <a:r>
              <a:rPr lang="sv-SE" dirty="0" err="1"/>
              <a:t>accountBalance</a:t>
            </a:r>
            <a:r>
              <a:rPr lang="sv-SE" dirty="0"/>
              <a:t>){</a:t>
            </a:r>
          </a:p>
          <a:p>
            <a:r>
              <a:rPr lang="sv-SE" dirty="0"/>
              <a:t>        </a:t>
            </a:r>
            <a:r>
              <a:rPr lang="sv-SE" dirty="0" err="1"/>
              <a:t>throw</a:t>
            </a:r>
            <a:r>
              <a:rPr lang="sv-SE" dirty="0"/>
              <a:t> "Insufficient </a:t>
            </a:r>
            <a:r>
              <a:rPr lang="sv-SE" dirty="0" err="1"/>
              <a:t>funds</a:t>
            </a:r>
            <a:r>
              <a:rPr lang="sv-SE" dirty="0"/>
              <a:t>."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accountBalance</a:t>
            </a:r>
            <a:r>
              <a:rPr lang="sv-SE" dirty="0"/>
              <a:t> -= </a:t>
            </a:r>
            <a:r>
              <a:rPr lang="sv-SE" dirty="0" err="1"/>
              <a:t>amount</a:t>
            </a:r>
            <a:r>
              <a:rPr lang="sv-SE" dirty="0"/>
              <a:t>;</a:t>
            </a:r>
          </a:p>
          <a:p>
            <a:r>
              <a:rPr lang="sv-SE" dirty="0"/>
              <a:t>    </a:t>
            </a:r>
          </a:p>
          <a:p>
            <a:r>
              <a:rPr lang="sv-SE" dirty="0"/>
              <a:t>}</a:t>
            </a:r>
          </a:p>
          <a:p>
            <a:endParaRPr lang="sv-SE" dirty="0"/>
          </a:p>
          <a:p>
            <a:r>
              <a:rPr lang="sv-SE" dirty="0" err="1"/>
              <a:t>buy</a:t>
            </a:r>
            <a:r>
              <a:rPr lang="sv-SE" dirty="0"/>
              <a:t>(PRODUCTS[2],</a:t>
            </a:r>
            <a:r>
              <a:rPr lang="sv-SE" dirty="0" err="1"/>
              <a:t>function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</a:t>
            </a:r>
            <a:r>
              <a:rPr lang="sv-SE" dirty="0" err="1"/>
              <a:t>if</a:t>
            </a:r>
            <a:r>
              <a:rPr lang="sv-SE" dirty="0"/>
              <a:t>(</a:t>
            </a:r>
            <a:r>
              <a:rPr lang="sv-SE" dirty="0" err="1"/>
              <a:t>err</a:t>
            </a:r>
            <a:r>
              <a:rPr lang="sv-SE" dirty="0"/>
              <a:t>){</a:t>
            </a:r>
          </a:p>
          <a:p>
            <a:r>
              <a:rPr lang="sv-SE" dirty="0"/>
              <a:t>        console.log(</a:t>
            </a:r>
            <a:r>
              <a:rPr lang="sv-SE" dirty="0" err="1"/>
              <a:t>err</a:t>
            </a:r>
            <a:r>
              <a:rPr lang="sv-SE" dirty="0"/>
              <a:t>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    </a:t>
            </a:r>
            <a:r>
              <a:rPr lang="sv-SE" dirty="0" err="1"/>
              <a:t>else</a:t>
            </a:r>
            <a:r>
              <a:rPr lang="sv-SE" dirty="0"/>
              <a:t>{</a:t>
            </a:r>
          </a:p>
          <a:p>
            <a:r>
              <a:rPr lang="sv-SE" dirty="0"/>
              <a:t>        console.log("You </a:t>
            </a:r>
            <a:r>
              <a:rPr lang="sv-SE" dirty="0" err="1"/>
              <a:t>balance</a:t>
            </a:r>
            <a:r>
              <a:rPr lang="sv-SE" dirty="0"/>
              <a:t> is " + </a:t>
            </a:r>
            <a:r>
              <a:rPr lang="sv-SE" dirty="0" err="1"/>
              <a:t>accountBalance.toFixed</a:t>
            </a:r>
            <a:r>
              <a:rPr lang="sv-SE" dirty="0"/>
              <a:t>(2) + " SEK");</a:t>
            </a:r>
          </a:p>
          <a:p>
            <a:r>
              <a:rPr lang="sv-SE" dirty="0"/>
              <a:t>    }</a:t>
            </a:r>
          </a:p>
          <a:p>
            <a:r>
              <a:rPr lang="sv-SE" dirty="0"/>
              <a:t>});</a:t>
            </a:r>
          </a:p>
          <a:p>
            <a:endParaRPr lang="sv-SE" dirty="0"/>
          </a:p>
          <a:p>
            <a:r>
              <a:rPr lang="sv-SE" dirty="0"/>
              <a:t>// </a:t>
            </a:r>
            <a:r>
              <a:rPr lang="sv-SE" dirty="0" err="1"/>
              <a:t>Expected</a:t>
            </a:r>
            <a:r>
              <a:rPr lang="sv-SE" dirty="0"/>
              <a:t> output:</a:t>
            </a:r>
          </a:p>
          <a:p>
            <a:r>
              <a:rPr lang="sv-SE" dirty="0"/>
              <a:t>// You </a:t>
            </a:r>
            <a:r>
              <a:rPr lang="sv-SE" dirty="0" err="1"/>
              <a:t>bought</a:t>
            </a:r>
            <a:r>
              <a:rPr lang="sv-SE" dirty="0"/>
              <a:t> a Snickers for 8.2 SEK</a:t>
            </a:r>
          </a:p>
          <a:p>
            <a:r>
              <a:rPr lang="sv-SE" dirty="0"/>
              <a:t>// VAT: 1.64 SEK</a:t>
            </a:r>
          </a:p>
          <a:p>
            <a:r>
              <a:rPr lang="sv-SE" dirty="0"/>
              <a:t>// You </a:t>
            </a:r>
            <a:r>
              <a:rPr lang="sv-SE" dirty="0" err="1"/>
              <a:t>balance</a:t>
            </a:r>
            <a:r>
              <a:rPr lang="sv-SE" dirty="0"/>
              <a:t> is 91.8 SEK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047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High-level</a:t>
            </a:r>
            <a:r>
              <a:rPr lang="sv-SE" baseline="0" dirty="0"/>
              <a:t> … förlåtande</a:t>
            </a:r>
            <a:endParaRPr lang="sv-SE" dirty="0"/>
          </a:p>
          <a:p>
            <a:endParaRPr lang="sv-SE" dirty="0"/>
          </a:p>
          <a:p>
            <a:r>
              <a:rPr lang="sv-SE" dirty="0"/>
              <a:t>Förklara att </a:t>
            </a:r>
            <a:r>
              <a:rPr lang="sv-SE" dirty="0" err="1"/>
              <a:t>javascript</a:t>
            </a:r>
            <a:r>
              <a:rPr lang="sv-SE" dirty="0"/>
              <a:t> är ett JIT kompilerat</a:t>
            </a:r>
            <a:r>
              <a:rPr lang="sv-SE" baseline="0" dirty="0"/>
              <a:t> språk</a:t>
            </a:r>
            <a:endParaRPr lang="sv-SE" dirty="0"/>
          </a:p>
          <a:p>
            <a:r>
              <a:rPr lang="sv-SE" dirty="0"/>
              <a:t>var a = 2;</a:t>
            </a:r>
          </a:p>
          <a:p>
            <a:r>
              <a:rPr lang="sv-SE" dirty="0"/>
              <a:t>console.log(a);</a:t>
            </a:r>
          </a:p>
          <a:p>
            <a:r>
              <a:rPr lang="sv-SE" dirty="0"/>
              <a:t>3();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641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chrome console…</a:t>
            </a:r>
          </a:p>
          <a:p>
            <a:r>
              <a:rPr lang="en-US" dirty="0"/>
              <a:t>a = b * 2;</a:t>
            </a:r>
          </a:p>
          <a:p>
            <a:r>
              <a:rPr lang="en-US" dirty="0"/>
              <a:t>”;” not necessary in the same way punctuations are not mandatory for us to understand a text</a:t>
            </a:r>
          </a:p>
          <a:p>
            <a:endParaRPr lang="en-US" dirty="0"/>
          </a:p>
          <a:p>
            <a:r>
              <a:rPr lang="en-US" dirty="0"/>
              <a:t>Show alert();</a:t>
            </a:r>
          </a:p>
          <a:p>
            <a:r>
              <a:rPr lang="en-US" dirty="0"/>
              <a:t>	Make note of the fact that alert is a browser function not a </a:t>
            </a:r>
            <a:r>
              <a:rPr lang="en-US" dirty="0" err="1"/>
              <a:t>javascript</a:t>
            </a:r>
            <a:r>
              <a:rPr lang="en-US" dirty="0"/>
              <a:t> function. Same goes for prompt(). Use console.log…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830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600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05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67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14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var a = 12.12345;</a:t>
            </a:r>
          </a:p>
          <a:p>
            <a:r>
              <a:rPr lang="sv-SE" dirty="0"/>
              <a:t>var b = </a:t>
            </a:r>
            <a:r>
              <a:rPr lang="sv-SE" dirty="0" err="1"/>
              <a:t>a.toFixed</a:t>
            </a:r>
            <a:r>
              <a:rPr lang="sv-SE" dirty="0"/>
              <a:t>(2) /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44AF9-6A08-4C3A-94E4-CB0AC0068279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234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48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4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94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21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676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9741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6385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9656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5288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47788" y="1189176"/>
            <a:ext cx="6274974" cy="2727993"/>
          </a:xfrm>
        </p:spPr>
        <p:txBody>
          <a:bodyPr wrap="square">
            <a:spAutoFit/>
          </a:bodyPr>
          <a:lstStyle>
            <a:lvl1pPr marL="0" indent="0">
              <a:spcBef>
                <a:spcPts val="1765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353"/>
            </a:lvl3pPr>
            <a:lvl4pPr marL="0" indent="0">
              <a:buNone/>
              <a:defRPr sz="1961"/>
            </a:lvl4pPr>
            <a:lvl5pPr marL="0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647788" y="289511"/>
            <a:ext cx="6277292" cy="899665"/>
          </a:xfrm>
        </p:spPr>
        <p:txBody>
          <a:bodyPr/>
          <a:lstStyle/>
          <a:p>
            <a:r>
              <a:rPr lang="en-US" dirty="0"/>
              <a:t>Click to 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36242416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295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6945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865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75804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9306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371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444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2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359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398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26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825625"/>
            <a:ext cx="11975431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019299"/>
            <a:ext cx="10515600" cy="4157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45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7434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2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430002" y="6477875"/>
            <a:ext cx="761998" cy="380126"/>
          </a:xfrm>
          <a:prstGeom prst="rect">
            <a:avLst/>
          </a:prstGeom>
        </p:spPr>
        <p:txBody>
          <a:bodyPr/>
          <a:lstStyle/>
          <a:p>
            <a:pPr defTabSz="914367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14367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4175" y="1181101"/>
            <a:ext cx="11234738" cy="2055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64313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lide full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mmih\AppData\Local\Temp\SNAGHTML126d09d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14300"/>
            <a:ext cx="11975431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000" y="457200"/>
            <a:ext cx="11290300" cy="6019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foo(x)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1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5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22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60C446-6CB1-44A3-A74E-6FB4AF0231F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3A142A-D24A-413B-90C5-E160E7C0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18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5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50545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>
                <a:solidFill>
                  <a:srgbClr val="476AB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STOCKHOLM</a:t>
            </a:r>
            <a:endParaRPr lang="sv-SE" dirty="0">
              <a:solidFill>
                <a:srgbClr val="476AB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have installed…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034" y="1842753"/>
            <a:ext cx="927009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… Node.js</a:t>
            </a:r>
          </a:p>
          <a:p>
            <a:r>
              <a:rPr lang="en-US" sz="3200" dirty="0"/>
              <a:t>… Visual Studio Code</a:t>
            </a:r>
          </a:p>
          <a:p>
            <a:r>
              <a:rPr lang="en-US" sz="3200" dirty="0"/>
              <a:t>… Putty</a:t>
            </a:r>
          </a:p>
          <a:p>
            <a:endParaRPr lang="en-US" sz="3200" dirty="0"/>
          </a:p>
          <a:p>
            <a:r>
              <a:rPr lang="en-US" sz="3200" dirty="0"/>
              <a:t>… Azure Account</a:t>
            </a:r>
          </a:p>
          <a:p>
            <a:r>
              <a:rPr lang="sv-SE" sz="3200" dirty="0"/>
              <a:t>… Power BI </a:t>
            </a:r>
            <a:r>
              <a:rPr lang="sv-SE" sz="3200" dirty="0" err="1"/>
              <a:t>Account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8266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Azure Portal and Azure IoT Hub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501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2675731"/>
            <a:ext cx="11684000" cy="1325563"/>
          </a:xfrm>
        </p:spPr>
        <p:txBody>
          <a:bodyPr/>
          <a:lstStyle/>
          <a:p>
            <a:r>
              <a:rPr lang="en-US" dirty="0"/>
              <a:t>Introduction to Node.js &amp; JavaScript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30257" y="1825625"/>
            <a:ext cx="5816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764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is JavaScript?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06214" y="4239196"/>
            <a:ext cx="10515600" cy="223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IoT Developers are not easy to find</a:t>
            </a:r>
          </a:p>
          <a:p>
            <a:r>
              <a:rPr lang="en-US" dirty="0"/>
              <a:t>Node.js / JavaScript is the fastest growing developer platform today</a:t>
            </a:r>
          </a:p>
        </p:txBody>
      </p:sp>
      <p:pic>
        <p:nvPicPr>
          <p:cNvPr id="8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4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556000"/>
            <a:ext cx="10414000" cy="249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Node.js® is a JavaScript runtime built on Chrome's V8 JavaScript engine. </a:t>
            </a:r>
          </a:p>
          <a:p>
            <a:pPr marL="0" indent="0">
              <a:buNone/>
            </a:pPr>
            <a:r>
              <a:rPr lang="en-US" dirty="0"/>
              <a:t>Node.js uses an single threaded, event-driven, non-blocking I/O model that makes it lightweight and efficient. </a:t>
            </a:r>
          </a:p>
          <a:p>
            <a:pPr marL="0" indent="0">
              <a:buNone/>
            </a:pPr>
            <a:r>
              <a:rPr lang="en-US" dirty="0"/>
              <a:t>Node.js is platform independent.</a:t>
            </a:r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09" y="1690688"/>
            <a:ext cx="2337392" cy="14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7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567350"/>
            <a:ext cx="12192000" cy="3290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6451"/>
            <a:ext cx="10515600" cy="2234646"/>
          </a:xfrm>
        </p:spPr>
        <p:txBody>
          <a:bodyPr/>
          <a:lstStyle/>
          <a:p>
            <a:pPr marL="0" indent="0">
              <a:buNone/>
            </a:pPr>
            <a:r>
              <a:rPr lang="sv-SE" sz="3600" dirty="0"/>
              <a:t>The </a:t>
            </a:r>
            <a:r>
              <a:rPr lang="sv-SE" sz="3600" dirty="0" err="1"/>
              <a:t>project</a:t>
            </a:r>
            <a:endParaRPr lang="en-US" dirty="0"/>
          </a:p>
          <a:p>
            <a:r>
              <a:rPr lang="en-US" dirty="0"/>
              <a:t>The Node.js project is supported by the Node.js Foundation</a:t>
            </a:r>
          </a:p>
          <a:p>
            <a:r>
              <a:rPr lang="en-US" dirty="0"/>
              <a:t>Sourced at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Managed under an open governance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26" y="3939017"/>
            <a:ext cx="5295547" cy="2547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97" y="387009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34440" y="2375710"/>
            <a:ext cx="9646920" cy="4664355"/>
            <a:chOff x="1234440" y="2375710"/>
            <a:chExt cx="9646920" cy="4664355"/>
          </a:xfrm>
        </p:grpSpPr>
        <p:sp>
          <p:nvSpPr>
            <p:cNvPr id="4" name="Rectangle 3"/>
            <p:cNvSpPr/>
            <p:nvPr/>
          </p:nvSpPr>
          <p:spPr>
            <a:xfrm>
              <a:off x="1234440" y="2843784"/>
              <a:ext cx="9646920" cy="381297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LTS Schedu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721" y="2375710"/>
              <a:ext cx="8799372" cy="4664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0" y="146304"/>
            <a:ext cx="12192000" cy="275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96451"/>
            <a:ext cx="10515600" cy="2234646"/>
          </a:xfrm>
        </p:spPr>
        <p:txBody>
          <a:bodyPr/>
          <a:lstStyle/>
          <a:p>
            <a:pPr marL="0" indent="0">
              <a:buNone/>
            </a:pPr>
            <a:r>
              <a:rPr lang="sv-SE" sz="3600" dirty="0" err="1"/>
              <a:t>Versioning</a:t>
            </a:r>
            <a:endParaRPr lang="en-US" dirty="0"/>
          </a:p>
          <a:p>
            <a:r>
              <a:rPr lang="en-US" dirty="0"/>
              <a:t>CURRENT - </a:t>
            </a:r>
            <a:r>
              <a:rPr lang="en-US" sz="2400" i="1" dirty="0"/>
              <a:t>Released from active development branches of this repository</a:t>
            </a:r>
          </a:p>
          <a:p>
            <a:r>
              <a:rPr lang="en-US" dirty="0"/>
              <a:t>LTS - </a:t>
            </a:r>
            <a:r>
              <a:rPr lang="en-US" sz="2400" i="1" dirty="0"/>
              <a:t>Releases that receive Long-term Support (18 + </a:t>
            </a:r>
            <a:r>
              <a:rPr lang="en-US" sz="2400" i="1"/>
              <a:t>12 months)</a:t>
            </a:r>
            <a:endParaRPr lang="en-US" sz="2400" i="1" dirty="0"/>
          </a:p>
        </p:txBody>
      </p:sp>
      <p:sp>
        <p:nvSpPr>
          <p:cNvPr id="15" name="Rectangle 14"/>
          <p:cNvSpPr/>
          <p:nvPr/>
        </p:nvSpPr>
        <p:spPr>
          <a:xfrm>
            <a:off x="1677721" y="3374356"/>
            <a:ext cx="8707773" cy="2877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17497"/>
              </p:ext>
            </p:extLst>
          </p:nvPr>
        </p:nvGraphicFramePr>
        <p:xfrm>
          <a:off x="1789417" y="3497210"/>
          <a:ext cx="8462010" cy="26060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92402">
                  <a:extLst>
                    <a:ext uri="{9D8B030D-6E8A-4147-A177-3AD203B41FA5}">
                      <a16:colId xmlns:a16="http://schemas.microsoft.com/office/drawing/2014/main" val="2641742158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3120958769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26789329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1744860258"/>
                    </a:ext>
                  </a:extLst>
                </a:gridCol>
                <a:gridCol w="1692402">
                  <a:extLst>
                    <a:ext uri="{9D8B030D-6E8A-4147-A177-3AD203B41FA5}">
                      <a16:colId xmlns:a16="http://schemas.microsoft.com/office/drawing/2014/main" val="2291356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LTS Status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Release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LTS Start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 Start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LTS End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79886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v0.10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2015-10-01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2016-10-31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7256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Maintenance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v0.12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2016-04-01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2016-12-31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79198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Active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2015-10-01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2017-04-01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2018-04-01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1223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v5</a:t>
                      </a:r>
                    </a:p>
                  </a:txBody>
                  <a:tcPr marL="123825" marR="123825" marT="57150" marB="5715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N/A</a:t>
                      </a:r>
                    </a:p>
                  </a:txBody>
                  <a:tcPr marL="123825" marR="123825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1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Pending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2016-10-18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2018-04-18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2019-04-18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3769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3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277586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77586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250152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6585223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87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1805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4854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4854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24854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4854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4854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24854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5142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658191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58191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58191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58191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58191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58191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100101" y="3905967"/>
            <a:ext cx="1737784" cy="1723372"/>
            <a:chOff x="8444352" y="3569310"/>
            <a:chExt cx="1737784" cy="1723372"/>
          </a:xfrm>
        </p:grpSpPr>
        <p:grpSp>
          <p:nvGrpSpPr>
            <p:cNvPr id="35" name="Group 34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8" name="Arrow: Circular 7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row: Circular 33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37" name="Arrow: Right 36"/>
          <p:cNvSpPr/>
          <p:nvPr/>
        </p:nvSpPr>
        <p:spPr>
          <a:xfrm>
            <a:off x="7806226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Right 37"/>
          <p:cNvSpPr/>
          <p:nvPr/>
        </p:nvSpPr>
        <p:spPr>
          <a:xfrm>
            <a:off x="9362060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/>
          <p:cNvSpPr/>
          <p:nvPr/>
        </p:nvSpPr>
        <p:spPr>
          <a:xfrm rot="10800000">
            <a:off x="7806226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0806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43" name="Arrow: Right 42"/>
          <p:cNvSpPr/>
          <p:nvPr/>
        </p:nvSpPr>
        <p:spPr>
          <a:xfrm rot="10800000">
            <a:off x="9362060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74999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45" name="Arrow: Right 44"/>
          <p:cNvSpPr/>
          <p:nvPr/>
        </p:nvSpPr>
        <p:spPr>
          <a:xfrm rot="5400000">
            <a:off x="289004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Right 45"/>
          <p:cNvSpPr/>
          <p:nvPr/>
        </p:nvSpPr>
        <p:spPr>
          <a:xfrm rot="16200000">
            <a:off x="2298875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Right 46"/>
          <p:cNvSpPr/>
          <p:nvPr/>
        </p:nvSpPr>
        <p:spPr>
          <a:xfrm>
            <a:off x="3091371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Right 47"/>
          <p:cNvSpPr/>
          <p:nvPr/>
        </p:nvSpPr>
        <p:spPr>
          <a:xfrm rot="10800000">
            <a:off x="3075951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77674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3995728"/>
            <a:ext cx="9781623" cy="205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high-level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</a:t>
            </a:r>
            <a:r>
              <a:rPr lang="en-US" b="1" dirty="0" err="1"/>
              <a:t>untyped</a:t>
            </a:r>
            <a:r>
              <a:rPr lang="en-US" dirty="0"/>
              <a:t>, and </a:t>
            </a:r>
            <a:r>
              <a:rPr lang="en-US" b="1" dirty="0"/>
              <a:t>interpreted</a:t>
            </a:r>
            <a:r>
              <a:rPr lang="en-US" dirty="0"/>
              <a:t> programming language. It has been standardized in the ECMAScript language specification</a:t>
            </a:r>
            <a:endParaRPr lang="sv-SE" dirty="0"/>
          </a:p>
        </p:txBody>
      </p:sp>
      <p:pic>
        <p:nvPicPr>
          <p:cNvPr id="2050" name="Picture 2" descr="Image result for javascrip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627" y="1558795"/>
            <a:ext cx="4154746" cy="23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630463" y="4236099"/>
            <a:ext cx="1735494" cy="9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575" y="1854200"/>
            <a:ext cx="8515350" cy="4351338"/>
          </a:xfrm>
        </p:spPr>
        <p:txBody>
          <a:bodyPr/>
          <a:lstStyle/>
          <a:p>
            <a:r>
              <a:rPr lang="sv-SE" sz="3200" dirty="0" err="1"/>
              <a:t>Values</a:t>
            </a:r>
            <a:r>
              <a:rPr lang="sv-SE" sz="3200" dirty="0"/>
              <a:t> and </a:t>
            </a:r>
            <a:r>
              <a:rPr lang="sv-SE" sz="3200" dirty="0" err="1"/>
              <a:t>Types</a:t>
            </a:r>
            <a:endParaRPr lang="sv-SE" sz="3200" dirty="0"/>
          </a:p>
          <a:p>
            <a:r>
              <a:rPr lang="sv-SE" sz="3200" dirty="0"/>
              <a:t>Operators</a:t>
            </a:r>
          </a:p>
          <a:p>
            <a:r>
              <a:rPr lang="sv-SE" sz="3200" dirty="0" err="1"/>
              <a:t>Variables</a:t>
            </a:r>
            <a:r>
              <a:rPr lang="sv-SE" sz="3200" dirty="0"/>
              <a:t> and Blocks</a:t>
            </a:r>
          </a:p>
          <a:p>
            <a:r>
              <a:rPr lang="sv-SE" sz="3200" dirty="0" err="1"/>
              <a:t>Conditional</a:t>
            </a:r>
            <a:r>
              <a:rPr lang="sv-SE" sz="3200" dirty="0"/>
              <a:t> </a:t>
            </a:r>
            <a:r>
              <a:rPr lang="sv-SE" sz="3200" dirty="0" err="1"/>
              <a:t>statemets</a:t>
            </a:r>
            <a:endParaRPr lang="sv-SE" sz="3200" dirty="0"/>
          </a:p>
          <a:p>
            <a:r>
              <a:rPr lang="sv-SE" sz="3200" dirty="0"/>
              <a:t>Loops</a:t>
            </a:r>
          </a:p>
          <a:p>
            <a:r>
              <a:rPr lang="sv-SE" sz="3200" dirty="0" err="1"/>
              <a:t>Functions</a:t>
            </a:r>
            <a:endParaRPr lang="sv-SE" sz="32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88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Sponsorer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3149"/>
            <a:ext cx="10515600" cy="3833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4800" dirty="0"/>
              <a:t>Microsoft</a:t>
            </a:r>
          </a:p>
          <a:p>
            <a:pPr marL="0" indent="0" algn="ctr">
              <a:buNone/>
            </a:pPr>
            <a:r>
              <a:rPr lang="sv-SE" sz="4800" dirty="0"/>
              <a:t>XLENT Integration &amp; Services</a:t>
            </a:r>
          </a:p>
          <a:p>
            <a:pPr marL="0" indent="0" algn="ctr">
              <a:buNone/>
            </a:pPr>
            <a:r>
              <a:rPr lang="sv-SE" sz="4800" dirty="0"/>
              <a:t>AXIANS</a:t>
            </a:r>
          </a:p>
        </p:txBody>
      </p:sp>
    </p:spTree>
    <p:extLst>
      <p:ext uri="{BB962C8B-B14F-4D97-AF65-F5344CB8AC3E}">
        <p14:creationId xmlns:p14="http://schemas.microsoft.com/office/powerpoint/2010/main" val="24284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5625"/>
            <a:ext cx="1028699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Primitive values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Structured data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66205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Dates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Date(value);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</a:t>
            </a:r>
            <a:r>
              <a:rPr lang="en-US" dirty="0" err="1">
                <a:latin typeface="Consolas" panose="020B0609020204030204" pitchFamily="49" charset="0"/>
              </a:rPr>
              <a:t>dateString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new Date(year, month, day, hour, minutes, seconds, milliseconds);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If no arguments are provided, the constructor creates a JavaScript Date object for the current date and time according to system settings (UTC).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Date.now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marL="457200" lvl="1" indent="0">
              <a:buNone/>
            </a:pPr>
            <a:r>
              <a:rPr lang="en-US" dirty="0"/>
              <a:t>returns the numeric value corresponding to the current time - the number of milliseconds elapsed since 1 January 1970 00:00:00 UTC.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Values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6290"/>
            <a:ext cx="10515600" cy="354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data: JSON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id: 1,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'Jim'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'Morrison'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>ions: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[1, 2, 3, 4];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3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3211" cy="4351338"/>
          </a:xfrm>
        </p:spPr>
        <p:txBody>
          <a:bodyPr/>
          <a:lstStyle/>
          <a:p>
            <a:r>
              <a:rPr lang="sv-SE" dirty="0"/>
              <a:t>EQUAL</a:t>
            </a:r>
          </a:p>
          <a:p>
            <a:pPr marL="457200" lvl="1" indent="0">
              <a:buNone/>
            </a:pPr>
            <a:r>
              <a:rPr lang="sv-SE" dirty="0"/>
              <a:t>a = 1;</a:t>
            </a:r>
          </a:p>
          <a:p>
            <a:pPr marL="457200" lvl="1" indent="0">
              <a:buNone/>
            </a:pPr>
            <a:r>
              <a:rPr lang="sv-SE" dirty="0"/>
              <a:t>a = a + 2;</a:t>
            </a:r>
          </a:p>
          <a:p>
            <a:pPr marL="457200" lvl="1" indent="0">
              <a:buNone/>
            </a:pPr>
            <a:r>
              <a:rPr lang="sv-SE" dirty="0"/>
              <a:t>a += 2;</a:t>
            </a:r>
          </a:p>
          <a:p>
            <a:r>
              <a:rPr lang="sv-SE" dirty="0"/>
              <a:t>EQUALITY</a:t>
            </a:r>
          </a:p>
          <a:p>
            <a:pPr marL="457200" lvl="1" indent="0">
              <a:buNone/>
            </a:pPr>
            <a:r>
              <a:rPr lang="sv-SE" dirty="0"/>
              <a:t>a == b	(</a:t>
            </a:r>
            <a:r>
              <a:rPr lang="sv-SE" dirty="0" err="1"/>
              <a:t>loose-equals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=== b 	(</a:t>
            </a:r>
            <a:r>
              <a:rPr lang="sv-SE" dirty="0" err="1"/>
              <a:t>strict-equals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 b	(</a:t>
            </a:r>
            <a:r>
              <a:rPr lang="sv-SE" dirty="0" err="1"/>
              <a:t>loose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r>
              <a:rPr lang="sv-SE" dirty="0"/>
              <a:t>a !== b	(</a:t>
            </a:r>
            <a:r>
              <a:rPr lang="sv-SE" dirty="0" err="1"/>
              <a:t>strict</a:t>
            </a:r>
            <a:r>
              <a:rPr lang="sv-SE" dirty="0"/>
              <a:t>-not-</a:t>
            </a:r>
            <a:r>
              <a:rPr lang="sv-SE" dirty="0" err="1"/>
              <a:t>equals</a:t>
            </a:r>
            <a:r>
              <a:rPr lang="sv-SE" dirty="0"/>
              <a:t>)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1411" y="1690688"/>
            <a:ext cx="5033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”</a:t>
            </a:r>
            <a:r>
              <a:rPr lang="sv-SE" dirty="0" err="1"/>
              <a:t>falsy</a:t>
            </a:r>
            <a:r>
              <a:rPr lang="sv-SE" dirty="0"/>
              <a:t>” </a:t>
            </a:r>
            <a:r>
              <a:rPr lang="sv-SE" dirty="0" err="1"/>
              <a:t>values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0</a:t>
            </a:r>
          </a:p>
          <a:p>
            <a:pPr lvl="1"/>
            <a:r>
              <a:rPr lang="sv-SE" dirty="0"/>
              <a:t>-0</a:t>
            </a:r>
          </a:p>
          <a:p>
            <a:pPr lvl="1"/>
            <a:r>
              <a:rPr lang="sv-SE" dirty="0"/>
              <a:t>””</a:t>
            </a:r>
          </a:p>
          <a:p>
            <a:pPr lvl="1"/>
            <a:r>
              <a:rPr lang="sv-SE" dirty="0" err="1"/>
              <a:t>false</a:t>
            </a:r>
            <a:endParaRPr lang="sv-SE" dirty="0"/>
          </a:p>
          <a:p>
            <a:pPr lvl="1"/>
            <a:r>
              <a:rPr lang="sv-SE" dirty="0" err="1"/>
              <a:t>null</a:t>
            </a:r>
            <a:endParaRPr lang="sv-SE" dirty="0"/>
          </a:p>
          <a:p>
            <a:pPr lvl="1"/>
            <a:r>
              <a:rPr lang="sv-SE" dirty="0" err="1"/>
              <a:t>undefined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if</a:t>
            </a:r>
            <a:r>
              <a:rPr lang="sv-SE" dirty="0">
                <a:latin typeface="Consolas" panose="020B0609020204030204" pitchFamily="49" charset="0"/>
              </a:rPr>
              <a:t>(</a:t>
            </a:r>
            <a:r>
              <a:rPr lang="sv-SE" dirty="0" err="1">
                <a:latin typeface="Consolas" panose="020B0609020204030204" pitchFamily="49" charset="0"/>
              </a:rPr>
              <a:t>error</a:t>
            </a:r>
            <a:r>
              <a:rPr lang="sv-SE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handle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accent6"/>
                </a:solidFill>
                <a:latin typeface="Consolas" panose="020B0609020204030204" pitchFamily="49" charset="0"/>
              </a:rPr>
              <a:t>error</a:t>
            </a:r>
            <a:endParaRPr lang="sv-SE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9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88" y="2141068"/>
            <a:ext cx="7579895" cy="320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– </a:t>
            </a:r>
            <a:r>
              <a:rPr lang="sv-SE" dirty="0" err="1"/>
              <a:t>Values</a:t>
            </a:r>
            <a:r>
              <a:rPr lang="sv-SE" dirty="0"/>
              <a:t> and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180073" y="2995405"/>
            <a:ext cx="3534942" cy="1494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var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 = 12;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a++;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 = a + 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 </a:t>
            </a:r>
            <a:r>
              <a:rPr lang="sv-SE" sz="2400" dirty="0" err="1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hours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'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</a:t>
            </a:r>
            <a:endParaRPr lang="en-US" sz="2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90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31" y="2550695"/>
            <a:ext cx="7579895" cy="237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253" y="2892425"/>
            <a:ext cx="6862011" cy="22089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42;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//(Function scope)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16;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//(Block scope)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AGE = 7;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1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74" y="2253915"/>
            <a:ext cx="4900863" cy="377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074" y="1777498"/>
            <a:ext cx="4287253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Block</a:t>
            </a:r>
          </a:p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 = 4;</a:t>
            </a:r>
          </a:p>
          <a:p>
            <a:pPr marL="457200" lvl="1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t = 2;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console.log(b);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console.log(t);</a:t>
            </a:r>
          </a:p>
          <a:p>
            <a:pPr marL="914400" lvl="2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04285" y="1777498"/>
            <a:ext cx="4916905" cy="4351338"/>
            <a:chOff x="6204285" y="1777498"/>
            <a:chExt cx="4916905" cy="4351338"/>
          </a:xfrm>
        </p:grpSpPr>
        <p:pic>
          <p:nvPicPr>
            <p:cNvPr id="6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327" y="2253915"/>
              <a:ext cx="4900863" cy="3777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204285" y="1777498"/>
              <a:ext cx="4287253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4;</a:t>
              </a:r>
            </a:p>
            <a:p>
              <a:pPr marL="457200" lvl="1" indent="0">
                <a:buNone/>
              </a:pPr>
              <a:endParaRPr lang="sv-SE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sv-S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let</a:t>
              </a: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 = 2;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console.log(b);</a:t>
              </a:r>
            </a:p>
            <a:p>
              <a:pPr marL="457200" lvl="1" indent="0">
                <a:buNone/>
              </a:pPr>
              <a:r>
                <a:rPr lang="sv-SE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r>
                <a:rPr lang="sv-SE" dirty="0">
                  <a:solidFill>
                    <a:srgbClr val="FF0000"/>
                  </a:solidFill>
                  <a:latin typeface="Consolas" panose="020B0609020204030204" pitchFamily="49" charset="0"/>
                </a:rPr>
                <a:t>console.log(t);</a:t>
              </a:r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sv-SE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33646"/>
            <a:ext cx="8149390" cy="483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Variables</a:t>
            </a:r>
            <a:r>
              <a:rPr lang="sv-SE" dirty="0"/>
              <a:t> and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095" y="1833646"/>
            <a:ext cx="7335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x+y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 = 5; a &lt; 10; a++)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console.log(a);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sv-S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8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074" y="1823871"/>
            <a:ext cx="699034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for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(a = 5; a &lt; 10; a++)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while</a:t>
            </a:r>
          </a:p>
          <a:p>
            <a:pPr marL="457200" lvl="1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8000"/>
                </a:solidFill>
                <a:latin typeface="Consolas" panose="020B0609020204030204" pitchFamily="49" charset="0"/>
              </a:rPr>
              <a:t>	// ...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latin typeface="+mn-lt"/>
              </a:rPr>
              <a:t>foreach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numbers.forEach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(n) {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console.log(n);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82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27" y="1478965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2726" y="1907590"/>
            <a:ext cx="7006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(x, 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 - 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04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16:00 – Start</a:t>
            </a:r>
          </a:p>
          <a:p>
            <a:r>
              <a:rPr lang="sv-SE" dirty="0"/>
              <a:t>16:10 – </a:t>
            </a:r>
            <a:r>
              <a:rPr lang="sv-SE" dirty="0" err="1"/>
              <a:t>What</a:t>
            </a:r>
            <a:r>
              <a:rPr lang="sv-SE" dirty="0"/>
              <a:t> is Azure IoT</a:t>
            </a:r>
          </a:p>
          <a:p>
            <a:r>
              <a:rPr lang="sv-SE" dirty="0"/>
              <a:t>16:30 – </a:t>
            </a:r>
            <a:r>
              <a:rPr lang="sv-SE" dirty="0" err="1"/>
              <a:t>What</a:t>
            </a:r>
            <a:r>
              <a:rPr lang="sv-SE" dirty="0"/>
              <a:t> is Node.js</a:t>
            </a:r>
          </a:p>
          <a:p>
            <a:r>
              <a:rPr lang="sv-SE" dirty="0"/>
              <a:t>17:00 – Start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labs</a:t>
            </a:r>
            <a:endParaRPr lang="sv-SE" dirty="0"/>
          </a:p>
          <a:p>
            <a:endParaRPr lang="sv-SE" dirty="0"/>
          </a:p>
          <a:p>
            <a:r>
              <a:rPr lang="sv-SE" dirty="0"/>
              <a:t>19:00 Pizza &amp; Beer</a:t>
            </a:r>
          </a:p>
        </p:txBody>
      </p:sp>
    </p:spTree>
    <p:extLst>
      <p:ext uri="{BB962C8B-B14F-4D97-AF65-F5344CB8AC3E}">
        <p14:creationId xmlns:p14="http://schemas.microsoft.com/office/powerpoint/2010/main" val="2072663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42457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JavaScript -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232" y="1825625"/>
            <a:ext cx="7523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(x)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++x;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bar(y) {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++y;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sv-SE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(bar(40));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97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callbacks….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2238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/>
              <a:t>Accept this…</a:t>
            </a:r>
          </a:p>
        </p:txBody>
      </p:sp>
    </p:spTree>
    <p:extLst>
      <p:ext uri="{BB962C8B-B14F-4D97-AF65-F5344CB8AC3E}">
        <p14:creationId xmlns:p14="http://schemas.microsoft.com/office/powerpoint/2010/main" val="27122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bar()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9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0382" y="795922"/>
            <a:ext cx="8149390" cy="5433428"/>
            <a:chOff x="2050382" y="795922"/>
            <a:chExt cx="8149390" cy="5433428"/>
          </a:xfrm>
        </p:grpSpPr>
        <p:pic>
          <p:nvPicPr>
            <p:cNvPr id="4" name="Picture 2" descr="C:\Users\wmmih\AppData\Local\Temp\SNAGHTML1288bdd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382" y="795922"/>
              <a:ext cx="8149390" cy="54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= 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2800" dirty="0"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95801" y="2276475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4052" y="1409700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02782" y="2364298"/>
            <a:ext cx="4388718" cy="1569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2750" y="3965406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 bar();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709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836 -0.1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04219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00352 -0.2935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6467" y="4686738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!==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(do(1));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9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42950"/>
            <a:ext cx="10515600" cy="2705100"/>
          </a:xfrm>
        </p:spPr>
        <p:txBody>
          <a:bodyPr/>
          <a:lstStyle/>
          <a:p>
            <a:r>
              <a:rPr lang="en-US" dirty="0"/>
              <a:t>let’s take a deep breath…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9625" y="2790825"/>
            <a:ext cx="10515600" cy="2705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/>
            <a:r>
              <a:rPr lang="en-US" dirty="0"/>
              <a:t>…anonymous callbacks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50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82" y="795922"/>
            <a:ext cx="8149390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952750" y="1409700"/>
            <a:ext cx="5438775" cy="1496377"/>
            <a:chOff x="2952750" y="1409700"/>
            <a:chExt cx="5438775" cy="1496377"/>
          </a:xfrm>
        </p:grpSpPr>
        <p:sp>
          <p:nvSpPr>
            <p:cNvPr id="6" name="TextBox 5"/>
            <p:cNvSpPr txBox="1"/>
            <p:nvPr/>
          </p:nvSpPr>
          <p:spPr>
            <a:xfrm>
              <a:off x="2952750" y="1409700"/>
              <a:ext cx="5438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foo(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514976" y="1428750"/>
              <a:ext cx="9525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bar</a:t>
              </a:r>
              <a:endParaRPr lang="en-US" sz="2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977" y="1428750"/>
              <a:ext cx="95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0850" y="1951970"/>
              <a:ext cx="23535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bar();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90850" y="2977585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someting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7101" y="468673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sv-SE" sz="2800" dirty="0">
                <a:solidFill>
                  <a:srgbClr val="000000"/>
                </a:solidFill>
                <a:latin typeface="Consolas" panose="020B0609020204030204" pitchFamily="49" charset="0"/>
              </a:rPr>
              <a:t>(do);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30893" y="2901642"/>
            <a:ext cx="5187216" cy="2808923"/>
            <a:chOff x="2952750" y="2906077"/>
            <a:chExt cx="5187216" cy="2808923"/>
          </a:xfrm>
        </p:grpSpPr>
        <p:sp>
          <p:nvSpPr>
            <p:cNvPr id="3" name="Rectangle 2"/>
            <p:cNvSpPr/>
            <p:nvPr/>
          </p:nvSpPr>
          <p:spPr>
            <a:xfrm>
              <a:off x="2952750" y="2906077"/>
              <a:ext cx="5187216" cy="28089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1352" y="2977585"/>
              <a:ext cx="393088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foo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b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 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Do </a:t>
              </a:r>
              <a:r>
                <a:rPr lang="en-US" sz="28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someting</a:t>
              </a:r>
              <a: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br>
                <a:rPr lang="en-US" sz="2800" dirty="0">
                  <a:solidFill>
                    <a:srgbClr val="008000"/>
                  </a:solidFill>
                  <a:latin typeface="Consolas" panose="020B0609020204030204" pitchFamily="49" charset="0"/>
                </a:rPr>
              </a:b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r>
                <a:rPr lang="sv-SE" sz="2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55075" y="1306286"/>
            <a:ext cx="5035138" cy="3028109"/>
            <a:chOff x="2755075" y="1306286"/>
            <a:chExt cx="5035138" cy="3028109"/>
          </a:xfrm>
        </p:grpSpPr>
        <p:sp>
          <p:nvSpPr>
            <p:cNvPr id="8" name="Rectangle 7"/>
            <p:cNvSpPr/>
            <p:nvPr/>
          </p:nvSpPr>
          <p:spPr>
            <a:xfrm>
              <a:off x="2755075" y="1306286"/>
              <a:ext cx="5035138" cy="166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57620" y="3052814"/>
              <a:ext cx="866235" cy="47076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3207665" y="3935413"/>
              <a:ext cx="866235" cy="39898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3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88875" y="2064882"/>
            <a:ext cx="8795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accent1"/>
                </a:solidFill>
                <a:latin typeface="Consolas" panose="020B0609020204030204" pitchFamily="49" charset="0"/>
              </a:rPr>
              <a:t>client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sendEvent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Unable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send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message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:"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sv-SE" dirty="0" err="1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sv-SE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sv-SE" dirty="0">
                <a:solidFill>
                  <a:schemeClr val="accent1"/>
                </a:solidFill>
                <a:latin typeface="Consolas" panose="020B0609020204030204" pitchFamily="49" charset="0"/>
              </a:rPr>
              <a:t>console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.log(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Successfully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submitted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readings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 to the IoT </a:t>
            </a:r>
            <a:r>
              <a:rPr lang="sv-SE" dirty="0" err="1">
                <a:solidFill>
                  <a:srgbClr val="FF0000"/>
                </a:solidFill>
                <a:latin typeface="Consolas" panose="020B0609020204030204" pitchFamily="49" charset="0"/>
              </a:rPr>
              <a:t>hub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sv-SE" dirty="0">
                <a:solidFill>
                  <a:schemeClr val="bg1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34774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Samples</a:t>
            </a:r>
            <a:endParaRPr lang="en-US" sz="4000" dirty="0"/>
          </a:p>
        </p:txBody>
      </p:sp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2" y="1194883"/>
            <a:ext cx="9718201" cy="5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70050" y="2520446"/>
            <a:ext cx="44326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>
              <a:solidFill>
                <a:schemeClr val="bg1"/>
              </a:solidFill>
            </a:endParaRPr>
          </a:p>
          <a:p>
            <a:r>
              <a:rPr lang="sv-SE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sv-SE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Do </a:t>
            </a:r>
            <a:r>
              <a:rPr lang="sv-SE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something</a:t>
            </a:r>
            <a:endParaRPr lang="sv-SE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sv-SE" sz="2400" dirty="0">
                <a:solidFill>
                  <a:schemeClr val="bg1"/>
                </a:solidFill>
                <a:latin typeface="Consolas" panose="020B0609020204030204" pitchFamily="49" charset="0"/>
              </a:rPr>
              <a:t>}, 2000);</a:t>
            </a:r>
          </a:p>
        </p:txBody>
      </p:sp>
    </p:spTree>
    <p:extLst>
      <p:ext uri="{BB962C8B-B14F-4D97-AF65-F5344CB8AC3E}">
        <p14:creationId xmlns:p14="http://schemas.microsoft.com/office/powerpoint/2010/main" val="3435304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wmmih\AppData\Local\Temp\SNAGHTML1288bd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6" y="1485107"/>
            <a:ext cx="11389895" cy="51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0" y="2069814"/>
            <a:ext cx="100399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Contact(first, last, phone)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last;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phone;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theDude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"Jeff"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"Bridges"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"123456789"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console.log(theDude.name());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91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help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sz="3600" b="1" dirty="0"/>
              <a:t>Mikael Håkansson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Abdul Haseeb </a:t>
            </a:r>
            <a:r>
              <a:rPr lang="sv-SE" sz="3600" dirty="0"/>
              <a:t>– Microsoft</a:t>
            </a:r>
          </a:p>
          <a:p>
            <a:r>
              <a:rPr lang="sv-SE" sz="3600" b="1" dirty="0"/>
              <a:t>Noemi Lindqvist </a:t>
            </a:r>
            <a:r>
              <a:rPr lang="sv-SE" sz="3600" dirty="0"/>
              <a:t>– XLENT Integration &amp; Services</a:t>
            </a:r>
          </a:p>
          <a:p>
            <a:r>
              <a:rPr lang="sv-SE" sz="3600" b="1" dirty="0"/>
              <a:t>Emil Hamalao </a:t>
            </a:r>
            <a:r>
              <a:rPr lang="sv-SE" sz="3600" dirty="0"/>
              <a:t>– XLENT Integration &amp; Services</a:t>
            </a:r>
          </a:p>
          <a:p>
            <a:endParaRPr lang="sv-SE" sz="3600" dirty="0"/>
          </a:p>
          <a:p>
            <a:r>
              <a:rPr lang="sv-SE" sz="3600" dirty="0"/>
              <a:t>… and YOU!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3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63" y="2307364"/>
            <a:ext cx="10515600" cy="1325563"/>
          </a:xfrm>
        </p:spPr>
        <p:txBody>
          <a:bodyPr/>
          <a:lstStyle/>
          <a:p>
            <a:r>
              <a:rPr lang="en-US" dirty="0"/>
              <a:t>Let’s start…</a:t>
            </a:r>
          </a:p>
        </p:txBody>
      </p:sp>
    </p:spTree>
    <p:extLst>
      <p:ext uri="{BB962C8B-B14F-4D97-AF65-F5344CB8AC3E}">
        <p14:creationId xmlns:p14="http://schemas.microsoft.com/office/powerpoint/2010/main" val="224587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Bootcamp</a:t>
            </a:r>
            <a:r>
              <a:rPr lang="sv-SE" dirty="0"/>
              <a:t> 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4317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/>
              <a:t>http://bit.ly/azureiotbootcamp</a:t>
            </a:r>
          </a:p>
        </p:txBody>
      </p:sp>
      <p:pic>
        <p:nvPicPr>
          <p:cNvPr id="1032" name="Picture 8" descr="Image result for twitt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848225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29275" y="4943475"/>
            <a:ext cx="2495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dirty="0"/>
              <a:t>#</a:t>
            </a:r>
            <a:r>
              <a:rPr lang="sv-SE" sz="4400" dirty="0" err="1"/>
              <a:t>AzureIoT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61744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Setup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Laptop</a:t>
            </a:r>
          </a:p>
          <a:p>
            <a:r>
              <a:rPr lang="en-US" dirty="0"/>
              <a:t>Raspberry PI 3 Model B</a:t>
            </a:r>
          </a:p>
          <a:p>
            <a:r>
              <a:rPr lang="en-US" dirty="0"/>
              <a:t>Texas Instrument TI Sensor Tag</a:t>
            </a:r>
          </a:p>
          <a:p>
            <a:pPr lvl="1"/>
            <a:r>
              <a:rPr lang="sv-SE" b="1" dirty="0" err="1"/>
              <a:t>Temperature</a:t>
            </a:r>
            <a:endParaRPr lang="sv-SE" b="1" dirty="0"/>
          </a:p>
          <a:p>
            <a:pPr lvl="1"/>
            <a:r>
              <a:rPr lang="sv-SE" dirty="0"/>
              <a:t>Accelerometer</a:t>
            </a:r>
          </a:p>
          <a:p>
            <a:pPr lvl="1"/>
            <a:r>
              <a:rPr lang="sv-SE" dirty="0" err="1"/>
              <a:t>Gyroscope</a:t>
            </a:r>
            <a:endParaRPr lang="sv-SE" dirty="0"/>
          </a:p>
          <a:p>
            <a:pPr lvl="1"/>
            <a:r>
              <a:rPr lang="sv-SE" dirty="0"/>
              <a:t>Magnetometer</a:t>
            </a:r>
          </a:p>
          <a:p>
            <a:pPr lvl="1"/>
            <a:r>
              <a:rPr lang="sv-SE" dirty="0" err="1"/>
              <a:t>Humidity</a:t>
            </a:r>
            <a:r>
              <a:rPr lang="sv-SE" dirty="0"/>
              <a:t> (relative </a:t>
            </a:r>
            <a:r>
              <a:rPr lang="sv-SE" dirty="0" err="1"/>
              <a:t>humidity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Barometer (</a:t>
            </a:r>
            <a:r>
              <a:rPr lang="sv-SE" dirty="0" err="1"/>
              <a:t>pressure</a:t>
            </a:r>
            <a:r>
              <a:rPr lang="sv-SE" dirty="0"/>
              <a:t> and </a:t>
            </a:r>
            <a:r>
              <a:rPr lang="sv-SE" dirty="0" err="1"/>
              <a:t>temperature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Optical</a:t>
            </a:r>
            <a:r>
              <a:rPr lang="sv-SE" dirty="0"/>
              <a:t> </a:t>
            </a:r>
            <a:r>
              <a:rPr lang="sv-SE" dirty="0" err="1"/>
              <a:t>light</a:t>
            </a:r>
            <a:r>
              <a:rPr lang="sv-SE" dirty="0"/>
              <a:t> </a:t>
            </a:r>
            <a:r>
              <a:rPr lang="sv-SE" dirty="0" err="1"/>
              <a:t>intensity</a:t>
            </a:r>
            <a:r>
              <a:rPr lang="sv-SE" dirty="0"/>
              <a:t> (LUX)</a:t>
            </a:r>
          </a:p>
          <a:p>
            <a:endParaRPr lang="en-US" dirty="0"/>
          </a:p>
          <a:p>
            <a:r>
              <a:rPr lang="en-US" dirty="0"/>
              <a:t>Create a local Bootcamp folder e.g. ”</a:t>
            </a:r>
            <a:r>
              <a:rPr lang="en-US" i="1" dirty="0"/>
              <a:t>C:\IOTBOOTCAMP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48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#1 - Submitting telemetry data to the cloud</a:t>
            </a:r>
            <a:endParaRPr lang="sv-SE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14982"/>
            <a:ext cx="9182100" cy="24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57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684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#2 - Receiving notifications from IoT Hub</a:t>
            </a:r>
            <a:endParaRPr lang="sv-SE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1" y="1900166"/>
            <a:ext cx="10490200" cy="45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735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sv-SE" dirty="0"/>
              <a:t>LABS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56231"/>
            <a:ext cx="693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#3 - Manage your device with device twins</a:t>
            </a:r>
            <a:endParaRPr lang="sv-S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33" y="2156282"/>
            <a:ext cx="8433667" cy="25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138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17988</TotalTime>
  <Words>1473</Words>
  <Application>Microsoft Office PowerPoint</Application>
  <PresentationFormat>Widescreen</PresentationFormat>
  <Paragraphs>380</Paragraphs>
  <Slides>40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Avenir LT Pro 45 Book</vt:lpstr>
      <vt:lpstr>Calibri</vt:lpstr>
      <vt:lpstr>Consolas</vt:lpstr>
      <vt:lpstr>Segoe UI</vt:lpstr>
      <vt:lpstr>Segoe UI Light</vt:lpstr>
      <vt:lpstr>Office Theme</vt:lpstr>
      <vt:lpstr>1_5-30629_Build_Template_WHITE</vt:lpstr>
      <vt:lpstr>PowerPoint Presentation</vt:lpstr>
      <vt:lpstr>Sponsorer</vt:lpstr>
      <vt:lpstr>Agenda</vt:lpstr>
      <vt:lpstr>We are here to help</vt:lpstr>
      <vt:lpstr>Bootcamp Content</vt:lpstr>
      <vt:lpstr>Setup of this bootcamp</vt:lpstr>
      <vt:lpstr>LABS</vt:lpstr>
      <vt:lpstr>LABS</vt:lpstr>
      <vt:lpstr>LABS</vt:lpstr>
      <vt:lpstr>You should have installed…</vt:lpstr>
      <vt:lpstr>Introduction to Azure Portal and Azure IoT Hub</vt:lpstr>
      <vt:lpstr>Introduction to Node.js &amp; JavaScript</vt:lpstr>
      <vt:lpstr>Why is JavaScript?</vt:lpstr>
      <vt:lpstr>What is Node.js?</vt:lpstr>
      <vt:lpstr>What is Node.js?</vt:lpstr>
      <vt:lpstr>What is Node.js?</vt:lpstr>
      <vt:lpstr>What is Node.js?</vt:lpstr>
      <vt:lpstr>What is JavaScript?</vt:lpstr>
      <vt:lpstr>JavaScript Syntax</vt:lpstr>
      <vt:lpstr>JavaScript – Values and Types</vt:lpstr>
      <vt:lpstr>JavaScript – Values and Types</vt:lpstr>
      <vt:lpstr>JavaScript – Values and Types</vt:lpstr>
      <vt:lpstr>JavaScript - Operators</vt:lpstr>
      <vt:lpstr>JavaScript – Values and Types</vt:lpstr>
      <vt:lpstr>JavaScript - Variables and Blocks</vt:lpstr>
      <vt:lpstr>JavaScript - Variables and Blocks</vt:lpstr>
      <vt:lpstr>JavaScript - Variables and Blocks</vt:lpstr>
      <vt:lpstr>JavaScript - Loops</vt:lpstr>
      <vt:lpstr>JavaScript - Functions</vt:lpstr>
      <vt:lpstr>JavaScript - Functions</vt:lpstr>
      <vt:lpstr>Time for callbacks….</vt:lpstr>
      <vt:lpstr>PowerPoint Presentation</vt:lpstr>
      <vt:lpstr>PowerPoint Presentation</vt:lpstr>
      <vt:lpstr>PowerPoint Presentation</vt:lpstr>
      <vt:lpstr>let’s take a deep breath… </vt:lpstr>
      <vt:lpstr>PowerPoint Presentation</vt:lpstr>
      <vt:lpstr>Samples</vt:lpstr>
      <vt:lpstr>Samples</vt:lpstr>
      <vt:lpstr>JavaScript – modules</vt:lpstr>
      <vt:lpstr>Let’s start…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Håkansson</dc:creator>
  <cp:lastModifiedBy>Mikael Håkansson</cp:lastModifiedBy>
  <cp:revision>91</cp:revision>
  <dcterms:created xsi:type="dcterms:W3CDTF">2016-10-05T06:37:59Z</dcterms:created>
  <dcterms:modified xsi:type="dcterms:W3CDTF">2017-05-30T20:40:46Z</dcterms:modified>
</cp:coreProperties>
</file>