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7"/>
  </p:notesMasterIdLst>
  <p:handoutMasterIdLst>
    <p:handoutMasterId r:id="rId28"/>
  </p:handoutMasterIdLst>
  <p:sldIdLst>
    <p:sldId id="375" r:id="rId7"/>
    <p:sldId id="319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13" r:id="rId16"/>
    <p:sldId id="460" r:id="rId17"/>
    <p:sldId id="459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95982" autoAdjust="0"/>
  </p:normalViewPr>
  <p:slideViewPr>
    <p:cSldViewPr snapToGrid="0" snapToObjects="1">
      <p:cViewPr varScale="1">
        <p:scale>
          <a:sx n="112" d="100"/>
          <a:sy n="112" d="100"/>
        </p:scale>
        <p:origin x="8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C8EF4523-EFCA-F54F-9610-B85C64054CE9}"/>
    <pc:docChg chg="custSel addSld delSld modSld sldOrd modMainMaster">
      <pc:chgData name="Emil Björnson" userId="b0a7c065-f6f4-41b0-b3e4-ccdb47e1a085" providerId="ADAL" clId="{C8EF4523-EFCA-F54F-9610-B85C64054CE9}" dt="2021-04-16T20:33:45.993" v="19" actId="20577"/>
      <pc:docMkLst>
        <pc:docMk/>
      </pc:docMkLst>
      <pc:sldChg chg="del">
        <pc:chgData name="Emil Björnson" userId="b0a7c065-f6f4-41b0-b3e4-ccdb47e1a085" providerId="ADAL" clId="{C8EF4523-EFCA-F54F-9610-B85C64054CE9}" dt="2021-04-15T16:05:40.476" v="2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C8EF4523-EFCA-F54F-9610-B85C64054CE9}" dt="2021-04-15T16:06:29.337" v="16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C8EF4523-EFCA-F54F-9610-B85C64054CE9}" dt="2021-04-15T17:32:15.123" v="18" actId="20577"/>
        <pc:sldMkLst>
          <pc:docMk/>
          <pc:sldMk cId="2307442761" sldId="319"/>
        </pc:sldMkLst>
        <pc:spChg chg="mod">
          <ac:chgData name="Emil Björnson" userId="b0a7c065-f6f4-41b0-b3e4-ccdb47e1a085" providerId="ADAL" clId="{C8EF4523-EFCA-F54F-9610-B85C64054CE9}" dt="2021-04-15T17:32:15.123" v="18" actId="20577"/>
          <ac:spMkLst>
            <pc:docMk/>
            <pc:sldMk cId="2307442761" sldId="319"/>
            <ac:spMk id="2" creationId="{4C32A4FB-4A14-384F-A915-557C0D18275E}"/>
          </ac:spMkLst>
        </pc:spChg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mod ord">
        <pc:chgData name="Emil Björnson" userId="b0a7c065-f6f4-41b0-b3e4-ccdb47e1a085" providerId="ADAL" clId="{C8EF4523-EFCA-F54F-9610-B85C64054CE9}" dt="2021-04-15T16:06:09.611" v="12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C8EF4523-EFCA-F54F-9610-B85C64054CE9}" dt="2021-04-15T16:06:09.611" v="12" actId="20577"/>
          <ac:spMkLst>
            <pc:docMk/>
            <pc:sldMk cId="1291976059" sldId="375"/>
            <ac:spMk id="4" creationId="{F0827F5F-70A2-8847-826F-F024CC552B92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4076144866" sldId="413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4076144866" sldId="413"/>
            <ac:spMk id="5" creationId="{894868FA-1A1B-C84C-89AD-57875840478E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4031391522" sldId="452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4031391522" sldId="452"/>
            <ac:spMk id="5" creationId="{AE5F4EA2-EEE2-7D43-A4D6-11A6ADD959B7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678424620" sldId="453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678424620" sldId="453"/>
            <ac:spMk id="5" creationId="{C5BEB5D8-1F20-1F4C-BD22-DEC582486DEF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3306032628" sldId="454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3306032628" sldId="454"/>
            <ac:spMk id="5" creationId="{1B24DDEA-CDBF-0C49-BC5E-C31036BBBBE6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3131964766" sldId="455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3131964766" sldId="455"/>
            <ac:spMk id="5" creationId="{A8F0A999-FE56-EE43-AE97-EC3A5AD400C6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2076615788" sldId="456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2076615788" sldId="456"/>
            <ac:spMk id="5" creationId="{8B41F395-6B0D-C14A-ABFA-C4EFC87AB335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4049246812" sldId="457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4049246812" sldId="457"/>
            <ac:spMk id="5" creationId="{FAB10C03-D2F6-E547-9386-6A8029EE5E53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2257021738" sldId="458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2257021738" sldId="458"/>
            <ac:spMk id="5" creationId="{68EF4ACE-AD7F-9048-876E-6925799CCC88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2621118550" sldId="459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2621118550" sldId="459"/>
            <ac:spMk id="5" creationId="{15285937-D921-564C-943B-1264C7BE78DE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3641692238" sldId="460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3641692238" sldId="460"/>
            <ac:spMk id="5" creationId="{E30F8171-68F9-3149-A8C2-93FCEA3DC9BA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1641359347" sldId="461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1641359347" sldId="461"/>
            <ac:spMk id="5" creationId="{6D003F05-6D87-AC4A-BE13-143436A7203A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416766410" sldId="462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416766410" sldId="462"/>
            <ac:spMk id="5" creationId="{CE04D186-22FB-B14C-BA6C-9676E95D7DB3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1523371383" sldId="463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1523371383" sldId="463"/>
            <ac:spMk id="5" creationId="{1700AC12-4CA4-0541-9A76-F328A1298FFC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1350217887" sldId="464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1350217887" sldId="464"/>
            <ac:spMk id="5" creationId="{34BA9063-7103-9842-80DE-0106F9FC8FE6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853984835" sldId="465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853984835" sldId="465"/>
            <ac:spMk id="5" creationId="{54B48D56-8E35-2246-80D2-33E535D5067A}"/>
          </ac:spMkLst>
        </pc:spChg>
      </pc:sldChg>
      <pc:sldChg chg="delSp">
        <pc:chgData name="Emil Björnson" userId="b0a7c065-f6f4-41b0-b3e4-ccdb47e1a085" providerId="ADAL" clId="{C8EF4523-EFCA-F54F-9610-B85C64054CE9}" dt="2021-04-15T16:06:50.628" v="17"/>
        <pc:sldMkLst>
          <pc:docMk/>
          <pc:sldMk cId="3491775327" sldId="466"/>
        </pc:sldMkLst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3491775327" sldId="466"/>
            <ac:spMk id="5" creationId="{BFADDBF1-642D-3642-AE6F-B684B5F9621C}"/>
          </ac:spMkLst>
        </pc:spChg>
      </pc:sldChg>
      <pc:sldChg chg="delSp modSp mod">
        <pc:chgData name="Emil Björnson" userId="b0a7c065-f6f4-41b0-b3e4-ccdb47e1a085" providerId="ADAL" clId="{C8EF4523-EFCA-F54F-9610-B85C64054CE9}" dt="2021-04-16T20:33:45.993" v="19" actId="20577"/>
        <pc:sldMkLst>
          <pc:docMk/>
          <pc:sldMk cId="680055222" sldId="467"/>
        </pc:sldMkLst>
        <pc:spChg chg="mod">
          <ac:chgData name="Emil Björnson" userId="b0a7c065-f6f4-41b0-b3e4-ccdb47e1a085" providerId="ADAL" clId="{C8EF4523-EFCA-F54F-9610-B85C64054CE9}" dt="2021-04-16T20:33:45.993" v="19" actId="20577"/>
          <ac:spMkLst>
            <pc:docMk/>
            <pc:sldMk cId="680055222" sldId="467"/>
            <ac:spMk id="3" creationId="{0B5245CE-2CF2-C546-8DD1-B156D8C1DEFA}"/>
          </ac:spMkLst>
        </pc:spChg>
        <pc:spChg chg="del">
          <ac:chgData name="Emil Björnson" userId="b0a7c065-f6f4-41b0-b3e4-ccdb47e1a085" providerId="ADAL" clId="{C8EF4523-EFCA-F54F-9610-B85C64054CE9}" dt="2021-04-15T16:06:50.628" v="17"/>
          <ac:spMkLst>
            <pc:docMk/>
            <pc:sldMk cId="680055222" sldId="467"/>
            <ac:spMk id="5" creationId="{C6301FF0-DB2D-6E48-B0F1-E60CC49D7FD3}"/>
          </ac:spMkLst>
        </pc:spChg>
      </pc:sldChg>
      <pc:sldChg chg="add">
        <pc:chgData name="Emil Björnson" userId="b0a7c065-f6f4-41b0-b3e4-ccdb47e1a085" providerId="ADAL" clId="{C8EF4523-EFCA-F54F-9610-B85C64054CE9}" dt="2021-04-15T16:06:26.905" v="15"/>
        <pc:sldMkLst>
          <pc:docMk/>
          <pc:sldMk cId="1896992333" sldId="468"/>
        </pc:sldMkLst>
      </pc:sldChg>
      <pc:sldMasterChg chg="delSp mod">
        <pc:chgData name="Emil Björnson" userId="b0a7c065-f6f4-41b0-b3e4-ccdb47e1a085" providerId="ADAL" clId="{C8EF4523-EFCA-F54F-9610-B85C64054CE9}" dt="2021-04-15T16:06:21.268" v="14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C8EF4523-EFCA-F54F-9610-B85C64054CE9}" dt="2021-04-15T16:06:19.885" v="13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C8EF4523-EFCA-F54F-9610-B85C64054CE9}" dt="2021-04-15T16:06:21.268" v="14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4/16/21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4/16/21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27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10: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Massive MIMO in Cellular Networks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FA8-EAC7-9C4B-A30E-6B15AC8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Gaussian variable in noise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𝑔</m:t>
                      </m:r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0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5217-F733-CC41-940A-9B9A7507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0BDF-FB5A-7A4C-8B1E-5848FC6F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/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Minimum mean squared error (MMSE)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rad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den>
                      </m:f>
                      <m:r>
                        <a:rPr lang="sv-SE" sz="24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blipFill>
                <a:blip r:embed="rId3"/>
                <a:stretch>
                  <a:fillRect l="-392" r="-1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B822A8-955C-954F-96AF-84DFE336D300}"/>
              </a:ext>
            </a:extLst>
          </p:cNvPr>
          <p:cNvSpPr txBox="1"/>
          <p:nvPr/>
        </p:nvSpPr>
        <p:spPr>
          <a:xfrm>
            <a:off x="1397666" y="4586316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Estimation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3B35A-D59F-434D-B114-1057CB11AE64}"/>
              </a:ext>
            </a:extLst>
          </p:cNvPr>
          <p:cNvSpPr txBox="1"/>
          <p:nvPr/>
        </p:nvSpPr>
        <p:spPr>
          <a:xfrm>
            <a:off x="1397666" y="536770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07DDB-B1DB-EF4F-AB98-79C503DE612F}"/>
              </a:ext>
            </a:extLst>
          </p:cNvPr>
          <p:cNvSpPr txBox="1"/>
          <p:nvPr/>
        </p:nvSpPr>
        <p:spPr>
          <a:xfrm>
            <a:off x="9059645" y="4696316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Independent</a:t>
            </a:r>
          </a:p>
          <a:p>
            <a:r>
              <a:rPr lang="en-US" sz="2400" dirty="0">
                <a:latin typeface="Georgia"/>
                <a:cs typeface="Georgia"/>
              </a:rPr>
              <a:t>random 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151E9-1A2A-FB4B-8536-02CE74567B9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593621" y="4930268"/>
            <a:ext cx="466024" cy="3662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54087-EF3A-9046-9F0D-A1C06CECE66F}"/>
              </a:ext>
            </a:extLst>
          </p:cNvPr>
          <p:cNvCxnSpPr>
            <a:stCxn id="10" idx="1"/>
          </p:cNvCxnSpPr>
          <p:nvPr/>
        </p:nvCxnSpPr>
        <p:spPr>
          <a:xfrm flipH="1">
            <a:off x="7836382" y="5296481"/>
            <a:ext cx="1223263" cy="22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/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Mean squared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D4E7066-510E-D440-B194-B9DF2D0F5319}"/>
              </a:ext>
            </a:extLst>
          </p:cNvPr>
          <p:cNvSpPr/>
          <p:nvPr/>
        </p:nvSpPr>
        <p:spPr>
          <a:xfrm>
            <a:off x="7063298" y="2283926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8A61D-CB6C-6940-83C7-9E33C9AC8C72}"/>
              </a:ext>
            </a:extLst>
          </p:cNvPr>
          <p:cNvSpPr/>
          <p:nvPr/>
        </p:nvSpPr>
        <p:spPr>
          <a:xfrm>
            <a:off x="7703969" y="3817300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914CA-AC6D-C540-A472-86E708A18C3E}"/>
              </a:ext>
            </a:extLst>
          </p:cNvPr>
          <p:cNvSpPr/>
          <p:nvPr/>
        </p:nvSpPr>
        <p:spPr>
          <a:xfrm>
            <a:off x="7254029" y="4814283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A3358-AE9F-A640-800E-3FC81DD08173}"/>
              </a:ext>
            </a:extLst>
          </p:cNvPr>
          <p:cNvSpPr/>
          <p:nvPr/>
        </p:nvSpPr>
        <p:spPr>
          <a:xfrm>
            <a:off x="6396653" y="5564668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1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92CDE077-514A-D84F-BDF8-ADE4AEA1AB66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DFF52-B3B4-2E41-89D4-D4FB239A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estimates of channels in cellular networks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8BCEA-1FE9-8946-A2A2-1D3643E9182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Received pilot signal (after </a:t>
                </a:r>
                <a:r>
                  <a:rPr lang="en-US" dirty="0" err="1"/>
                  <a:t>despreading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𝑝𝑙</m:t>
                          </m:r>
                        </m:sub>
                        <m:sup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′</m:t>
                          </m:r>
                        </m:sup>
                      </m:sSubSup>
                      <m:r>
                        <a:rPr lang="sv-SE" b="1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𝑮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𝑝𝑙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in cell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at BS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𝑙𝑚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𝑙𝑚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𝑢𝑙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𝑝𝑙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r>
                        <a:rPr lang="en-US" i="1">
                          <a:latin typeface="Cambria Math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𝛾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𝛾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𝛾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8BCEA-1FE9-8946-A2A2-1D3643E91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819" t="-22554" b="-1712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C52A-3D64-8B45-90D4-4B6D482B7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F507-57C0-7F4E-A058-BFB670B5C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03DAE-AF6A-6E42-83F1-982F8F532067}"/>
                  </a:ext>
                </a:extLst>
              </p:cNvPr>
              <p:cNvSpPr/>
              <p:nvPr/>
            </p:nvSpPr>
            <p:spPr>
              <a:xfrm>
                <a:off x="9510971" y="4832116"/>
                <a:ext cx="2359901" cy="17473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Vector notation: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03DAE-AF6A-6E42-83F1-982F8F53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971" y="4832116"/>
                <a:ext cx="2359901" cy="1747352"/>
              </a:xfrm>
              <a:prstGeom prst="rect">
                <a:avLst/>
              </a:prstGeom>
              <a:blipFill>
                <a:blip r:embed="rId3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BA8-17A6-864B-BF8F-5E66E81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contamination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8E0EDB-9B86-DE45-AF86-FB47739881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Two consequences:</a:t>
                </a:r>
              </a:p>
              <a:p>
                <a:pPr lvl="1"/>
                <a:r>
                  <a:rPr lang="en-US" dirty="0"/>
                  <a:t>Lower estimation quality:</a:t>
                </a:r>
                <a:br>
                  <a:rPr lang="en-US" dirty="0"/>
                </a:br>
                <a:r>
                  <a:rPr lang="sv-SE" dirty="0">
                    <a:ea typeface="Georgia" charset="0"/>
                    <a:cs typeface="Georgia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𝛾</m:t>
                        </m:r>
                      </m:e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′</m:t>
                            </m:r>
                          </m:sup>
                        </m:s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𝛽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&lt;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>
                  <a:spcBef>
                    <a:spcPts val="300"/>
                  </a:spcBef>
                </a:pPr>
                <a:r>
                  <a:rPr lang="en-US" dirty="0"/>
                  <a:t>Correlated channel estimates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𝑙𝑘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𝑙𝑚</m:t>
                        </m:r>
                      </m:sup>
                    </m:sSubSup>
                  </m:oMath>
                </a14:m>
                <a:r>
                  <a:rPr lang="en-US" dirty="0"/>
                  <a:t> correlated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𝑙𝑚</m:t>
                        </m:r>
                      </m:sup>
                    </m:sSub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′</m:t>
                        </m:r>
                      </m:sup>
                    </m:sSup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∈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𝑚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sv-SE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𝑙𝑘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𝑙𝑚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sv-SE" i="1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0  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if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∉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                 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Proportional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to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if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8E0EDB-9B86-DE45-AF86-FB4773988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5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DA29E-AFBF-3546-B0E0-2CFB97C4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0E50-725D-7A4F-83A5-91C3C361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A1FD0-34E8-2F4E-8D3A-BF08AA2A819D}"/>
              </a:ext>
            </a:extLst>
          </p:cNvPr>
          <p:cNvSpPr txBox="1"/>
          <p:nvPr/>
        </p:nvSpPr>
        <p:spPr>
          <a:xfrm>
            <a:off x="7720241" y="2721114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Without inter-cell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interference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E8FAEA-7EC6-6D4A-B3BB-6E1FDA853A2C}"/>
              </a:ext>
            </a:extLst>
          </p:cNvPr>
          <p:cNvCxnSpPr/>
          <p:nvPr/>
        </p:nvCxnSpPr>
        <p:spPr>
          <a:xfrm flipH="1">
            <a:off x="6761832" y="2974987"/>
            <a:ext cx="851383" cy="537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5CF0-D937-B24A-95F1-CB98B8A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receiver processing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E414CD-9084-C848-ACDE-868D70AD500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56687"/>
              </a:xfrm>
            </p:spPr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 at the BS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Georgia" charset="0"/>
                        <a:cs typeface="Georgia" charset="0"/>
                      </a:rPr>
                      <m:t>𝑙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𝑮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𝒙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sSubSup>
                      <m:sSubSup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1/2</m:t>
                        </m:r>
                      </m:sup>
                    </m:sSubSup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𝒒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𝒒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Assign receiver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 dirty="0">
                            <a:latin typeface="Cambria Math" charset="0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it to make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𝒚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sv-SE" b="1" i="1">
                        <a:latin typeface="Cambria Math" charset="0"/>
                        <a:ea typeface="Georgia" charset="0"/>
                        <a:cs typeface="Georgia" charset="0"/>
                      </a:rPr>
                      <m:t>≈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E414CD-9084-C848-ACDE-868D70AD5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56687"/>
              </a:xfrm>
              <a:blipFill>
                <a:blip r:embed="rId2"/>
                <a:stretch>
                  <a:fillRect l="-819" t="-209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1CB77-E4B4-6A44-8842-3C3B1B35D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5E01-31E7-5D49-8539-18777F00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FF010-F341-714B-B2E3-1F5C94AC09BF}"/>
              </a:ext>
            </a:extLst>
          </p:cNvPr>
          <p:cNvSpPr txBox="1"/>
          <p:nvPr/>
        </p:nvSpPr>
        <p:spPr>
          <a:xfrm>
            <a:off x="9747628" y="400233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Data signals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C05F98-6A45-0145-9DF3-AB51EA7EF75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645236" y="4100945"/>
            <a:ext cx="1102392" cy="1014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45774-2843-A241-8226-7027395661B7}"/>
                  </a:ext>
                </a:extLst>
              </p:cNvPr>
              <p:cNvSpPr/>
              <p:nvPr/>
            </p:nvSpPr>
            <p:spPr>
              <a:xfrm>
                <a:off x="8645236" y="5010203"/>
                <a:ext cx="2649756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MR processing: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𝑙𝑘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45774-2843-A241-8226-702739566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236" y="5010203"/>
                <a:ext cx="2649756" cy="986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3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8AFC-6C2F-9343-A610-25BD555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capacity lower bound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A2B08-66F3-E640-8E46-6CD095247FC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</p:spPr>
            <p:txBody>
              <a:bodyPr/>
              <a:lstStyle/>
              <a:p>
                <a:pPr marL="17463" indent="-17463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17463" indent="-174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5"/>
                                        </m:rPr>
                                        <a:rPr lang="en-US" i="1" smtClean="0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Comments</a:t>
                </a:r>
              </a:p>
              <a:p>
                <a:pPr lvl="1"/>
                <a:r>
                  <a:rPr lang="en-US" dirty="0"/>
                  <a:t>Derived in same way as in single-cell case</a:t>
                </a:r>
              </a:p>
              <a:p>
                <a:pPr lvl="1"/>
                <a:r>
                  <a:rPr lang="en-US" b="1" dirty="0"/>
                  <a:t>New term</a:t>
                </a:r>
                <a:r>
                  <a:rPr lang="en-US" dirty="0"/>
                  <a:t>: Coherent interference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A2B08-66F3-E640-8E46-6CD095247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4819F-41A2-BE49-B962-56D64A3D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D1D2-88B2-3B46-9E5D-A296C93C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5D5456-73C1-264A-A791-E51DB633F553}"/>
              </a:ext>
            </a:extLst>
          </p:cNvPr>
          <p:cNvSpPr/>
          <p:nvPr/>
        </p:nvSpPr>
        <p:spPr>
          <a:xfrm rot="16200000">
            <a:off x="4757554" y="1939697"/>
            <a:ext cx="301303" cy="308855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C4AEB-5FF3-1F4E-8C99-5518A8EFB98E}"/>
              </a:ext>
            </a:extLst>
          </p:cNvPr>
          <p:cNvSpPr txBox="1"/>
          <p:nvPr/>
        </p:nvSpPr>
        <p:spPr>
          <a:xfrm>
            <a:off x="3307446" y="3746142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Non-coherent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all users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207BF26-B98F-0A48-80E1-72FAE614D6B7}"/>
              </a:ext>
            </a:extLst>
          </p:cNvPr>
          <p:cNvSpPr/>
          <p:nvPr/>
        </p:nvSpPr>
        <p:spPr>
          <a:xfrm rot="16200000">
            <a:off x="8159878" y="1986387"/>
            <a:ext cx="301303" cy="299517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F9F60-A829-874B-8E12-D29AC07655A1}"/>
              </a:ext>
            </a:extLst>
          </p:cNvPr>
          <p:cNvSpPr txBox="1"/>
          <p:nvPr/>
        </p:nvSpPr>
        <p:spPr>
          <a:xfrm>
            <a:off x="6679652" y="3746142"/>
            <a:ext cx="3103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pilot-sharing users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C8D370E-4CA3-AC40-8F85-F9FBE5449C25}"/>
              </a:ext>
            </a:extLst>
          </p:cNvPr>
          <p:cNvSpPr/>
          <p:nvPr/>
        </p:nvSpPr>
        <p:spPr>
          <a:xfrm rot="5400000">
            <a:off x="6666555" y="1544770"/>
            <a:ext cx="299087" cy="1494264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D0E20-7D50-2342-9C01-55C6AE300454}"/>
              </a:ext>
            </a:extLst>
          </p:cNvPr>
          <p:cNvSpPr txBox="1"/>
          <p:nvPr/>
        </p:nvSpPr>
        <p:spPr>
          <a:xfrm>
            <a:off x="5288326" y="1736125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Desired signal (coherent)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CB682-C294-9447-BF2C-88AA3F0829F4}"/>
              </a:ext>
            </a:extLst>
          </p:cNvPr>
          <p:cNvSpPr txBox="1"/>
          <p:nvPr/>
        </p:nvSpPr>
        <p:spPr>
          <a:xfrm>
            <a:off x="9769186" y="4058278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Georgia"/>
                <a:cs typeface="Georgia"/>
              </a:rPr>
              <a:t>Noise</a:t>
            </a:r>
            <a:endParaRPr lang="en-US" sz="2000" dirty="0">
              <a:latin typeface="Georgia"/>
              <a:cs typeface="Georgi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05E4B4-1DD6-8346-99C5-BBD5B6440D88}"/>
              </a:ext>
            </a:extLst>
          </p:cNvPr>
          <p:cNvCxnSpPr/>
          <p:nvPr/>
        </p:nvCxnSpPr>
        <p:spPr>
          <a:xfrm flipV="1">
            <a:off x="10211201" y="3346771"/>
            <a:ext cx="0" cy="6275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2C6A-9550-884F-B674-70CA2C5E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multi-cell MIMO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B349D6-2687-5E48-957B-060A8A8D9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73461"/>
              </a:xfrm>
            </p:spPr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 at users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Georgia" charset="0"/>
                        <a:cs typeface="Georgia" charset="0"/>
                      </a:rPr>
                      <m:t>𝑙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𝑑𝑙</m:t>
                        </m:r>
                      </m:sub>
                    </m:sSub>
                    <m:r>
                      <a:rPr lang="sv-SE">
                        <a:latin typeface="Cambria Math" charset="0"/>
                        <a:ea typeface="Georgia" charset="0"/>
                        <a:cs typeface="Georgia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  <a:ea typeface="Georgia" charset="0"/>
                        <a:cs typeface="Georgia" charset="0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1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B349D6-2687-5E48-957B-060A8A8D9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73461"/>
              </a:xfrm>
              <a:blipFill>
                <a:blip r:embed="rId2"/>
                <a:stretch>
                  <a:fillRect l="-819" t="-2045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52F77-F77C-334D-A0FF-691D802B5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A586-8255-D54B-A155-5F763E6A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A3E8C943-5544-9D49-911B-88234E0067EB}"/>
                  </a:ext>
                </a:extLst>
              </p:cNvPr>
              <p:cNvSpPr/>
              <p:nvPr/>
            </p:nvSpPr>
            <p:spPr>
              <a:xfrm>
                <a:off x="7738145" y="4932220"/>
                <a:ext cx="4037714" cy="17535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MR precoding: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𝒈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ra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A3E8C943-5544-9D49-911B-88234E006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145" y="4932220"/>
                <a:ext cx="4037714" cy="1753586"/>
              </a:xfrm>
              <a:prstGeom prst="rect">
                <a:avLst/>
              </a:prstGeom>
              <a:blipFill>
                <a:blip r:embed="rId3"/>
                <a:stretch>
                  <a:fillRect l="-9063" t="-44286" b="-86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3AA-4877-0845-A73B-ECFA648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capacity lower bound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85ED4D-2564-8746-992D-76E0A1F03B0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</p:spPr>
            <p:txBody>
              <a:bodyPr/>
              <a:lstStyle/>
              <a:p>
                <a:pPr marL="17463" indent="-17463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17463" indent="-174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5"/>
                                        </m:rPr>
                                        <a:rPr lang="en-US" i="1" smtClean="0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𝑙𝑘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𝑙𝑘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Comments</a:t>
                </a:r>
              </a:p>
              <a:p>
                <a:pPr lvl="1"/>
                <a:r>
                  <a:rPr lang="en-US" dirty="0"/>
                  <a:t>Derived in same way as in single-cell case</a:t>
                </a:r>
              </a:p>
              <a:p>
                <a:pPr lvl="1"/>
                <a:r>
                  <a:rPr lang="en-US" b="1" dirty="0"/>
                  <a:t>New term</a:t>
                </a:r>
                <a:r>
                  <a:rPr lang="en-US" dirty="0"/>
                  <a:t>: Coherent interference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85ED4D-2564-8746-992D-76E0A1F03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4B2E-9EB3-5A4A-8B26-3C6E47E9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67D2-D8FE-6542-BB5F-529879DD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6E7C493-A3DB-2D4A-9134-41E60AE49E00}"/>
              </a:ext>
            </a:extLst>
          </p:cNvPr>
          <p:cNvSpPr/>
          <p:nvPr/>
        </p:nvSpPr>
        <p:spPr>
          <a:xfrm rot="16200000">
            <a:off x="4817046" y="1884278"/>
            <a:ext cx="301303" cy="308855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11639-4341-964D-AE23-4BA7DB88C522}"/>
              </a:ext>
            </a:extLst>
          </p:cNvPr>
          <p:cNvSpPr txBox="1"/>
          <p:nvPr/>
        </p:nvSpPr>
        <p:spPr>
          <a:xfrm>
            <a:off x="3366938" y="3690723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Non-coherent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all users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4DA2422-AE20-C94C-BFAF-08FC50E4071D}"/>
              </a:ext>
            </a:extLst>
          </p:cNvPr>
          <p:cNvSpPr/>
          <p:nvPr/>
        </p:nvSpPr>
        <p:spPr>
          <a:xfrm rot="16200000">
            <a:off x="8201441" y="1930968"/>
            <a:ext cx="301303" cy="299517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E00FB-10C9-8C44-A726-9BAC3B1493CF}"/>
              </a:ext>
            </a:extLst>
          </p:cNvPr>
          <p:cNvSpPr txBox="1"/>
          <p:nvPr/>
        </p:nvSpPr>
        <p:spPr>
          <a:xfrm>
            <a:off x="6721215" y="3690723"/>
            <a:ext cx="3103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pilot-sharing users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652E8A0-967D-EA4F-9081-9FB91FC02B11}"/>
              </a:ext>
            </a:extLst>
          </p:cNvPr>
          <p:cNvSpPr/>
          <p:nvPr/>
        </p:nvSpPr>
        <p:spPr>
          <a:xfrm rot="5400000">
            <a:off x="6708118" y="1489351"/>
            <a:ext cx="299087" cy="1494264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48572-F92E-0344-A45D-A641262CFDD3}"/>
              </a:ext>
            </a:extLst>
          </p:cNvPr>
          <p:cNvSpPr txBox="1"/>
          <p:nvPr/>
        </p:nvSpPr>
        <p:spPr>
          <a:xfrm>
            <a:off x="5329889" y="168070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Desired signal (coherent)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83E0E-EF63-B349-B660-6C7B76F0E867}"/>
              </a:ext>
            </a:extLst>
          </p:cNvPr>
          <p:cNvSpPr txBox="1"/>
          <p:nvPr/>
        </p:nvSpPr>
        <p:spPr>
          <a:xfrm>
            <a:off x="9755329" y="4002859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Georgia"/>
                <a:cs typeface="Georgia"/>
              </a:rPr>
              <a:t>Noise</a:t>
            </a:r>
            <a:endParaRPr lang="en-US" sz="2000" dirty="0">
              <a:latin typeface="Georgia"/>
              <a:cs typeface="Georgi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9E53B-3881-E140-BDDE-5753724AED45}"/>
              </a:ext>
            </a:extLst>
          </p:cNvPr>
          <p:cNvCxnSpPr>
            <a:cxnSpLocks/>
          </p:cNvCxnSpPr>
          <p:nvPr/>
        </p:nvCxnSpPr>
        <p:spPr>
          <a:xfrm flipH="1" flipV="1">
            <a:off x="10121075" y="3364680"/>
            <a:ext cx="76269" cy="5542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5F41-CABC-BF49-9F23-5C31206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uplink and downlink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74C85A-BE98-5B4B-B1B8-6309AE98A1A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Non-coherent interference</a:t>
                </a:r>
              </a:p>
              <a:p>
                <a:pPr lvl="1"/>
                <a:r>
                  <a:rPr lang="en-US" dirty="0"/>
                  <a:t>Uplink: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sv-SE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sv-SE" i="1">
                            <a:latin typeface="Cambria Math" charset="0"/>
                          </a:rPr>
                          <m:t>=</m:t>
                        </m:r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Downlink: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𝑑𝑙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sv-SE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sv-SE" i="1">
                            <a:latin typeface="Cambria Math" charset="0"/>
                          </a:rPr>
                          <m:t>=</m:t>
                        </m:r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𝑙𝑘</m:t>
                            </m:r>
                          </m:sub>
                          <m:sup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nary>
                          <m:naryPr>
                            <m:chr m:val="∑"/>
                            <m:limLoc m:val="subSup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Differences: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↔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𝑑𝑙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↔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𝑙𝑘</m:t>
                          </m:r>
                        </m:sub>
                        <m: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74C85A-BE98-5B4B-B1B8-6309AE98A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3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3AF0B-5130-084A-865D-EC5B32EA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85C1-F62A-D444-8CB9-29A2F9E1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8AEF9-E8FA-2D4C-AF4B-2F286CEF20E3}"/>
              </a:ext>
            </a:extLst>
          </p:cNvPr>
          <p:cNvSpPr/>
          <p:nvPr/>
        </p:nvSpPr>
        <p:spPr>
          <a:xfrm>
            <a:off x="2612039" y="5479904"/>
            <a:ext cx="6967921" cy="986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Uplink: </a:t>
            </a:r>
            <a:r>
              <a:rPr lang="en-US" sz="2400" dirty="0">
                <a:solidFill>
                  <a:schemeClr val="tx1"/>
                </a:solidFill>
              </a:rPr>
              <a:t>Interference comes from each user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Downlink: </a:t>
            </a:r>
            <a:r>
              <a:rPr lang="en-US" sz="2400" dirty="0">
                <a:solidFill>
                  <a:schemeClr val="tx1"/>
                </a:solidFill>
              </a:rPr>
              <a:t>Interference comes from each base station</a:t>
            </a:r>
          </a:p>
        </p:txBody>
      </p:sp>
    </p:spTree>
    <p:extLst>
      <p:ext uri="{BB962C8B-B14F-4D97-AF65-F5344CB8AC3E}">
        <p14:creationId xmlns:p14="http://schemas.microsoft.com/office/powerpoint/2010/main" val="8539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EFAE31-A7C1-0D49-8EA0-AAF80E0A6381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1108-3CDB-B344-9B5C-4843528F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asymptotic limit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029D42-2F25-7141-88A1-17607DE4A98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066288"/>
              </a:xfrm>
            </p:spPr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: Capacity lower bound has a finite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5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latin typeface="Cambria Math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029D42-2F25-7141-88A1-17607DE4A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066288"/>
              </a:xfrm>
              <a:blipFill>
                <a:blip r:embed="rId2"/>
                <a:stretch>
                  <a:fillRect l="-673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CBDDB-BA5A-8543-AFBE-1D963F72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6247-0B56-0348-8909-C2D607C3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7" name="Picture 3" descr="C:\Users\emilbjo\Dropbox\Overview Presentations\Material - Massive MIMO\pilotreusefactors-hexagonal.png">
            <a:extLst>
              <a:ext uri="{FF2B5EF4-FFF2-40B4-BE49-F238E27FC236}">
                <a16:creationId xmlns:a16="http://schemas.microsoft.com/office/drawing/2014/main" id="{8F885632-B559-3943-AA1A-35D42263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06" y="3738073"/>
            <a:ext cx="2242097" cy="24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4AFB81-96BD-7048-8D54-59A355664132}"/>
                  </a:ext>
                </a:extLst>
              </p:cNvPr>
              <p:cNvSpPr/>
              <p:nvPr/>
            </p:nvSpPr>
            <p:spPr>
              <a:xfrm>
                <a:off x="6788020" y="6225642"/>
                <a:ext cx="40688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4AFB81-96BD-7048-8D54-59A355664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20" y="6225642"/>
                <a:ext cx="40688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emilbjo\Documents\Forskningsprojekt\Mammoet\Presentations\figure_hexagonal.png">
            <a:extLst>
              <a:ext uri="{FF2B5EF4-FFF2-40B4-BE49-F238E27FC236}">
                <a16:creationId xmlns:a16="http://schemas.microsoft.com/office/drawing/2014/main" id="{C2FCF943-326B-8749-92D7-AAD5BBEF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25" y="3738073"/>
            <a:ext cx="2242628" cy="2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FE845E-B8D2-B540-8A60-7CBA18B91351}"/>
                  </a:ext>
                </a:extLst>
              </p:cNvPr>
              <p:cNvSpPr/>
              <p:nvPr/>
            </p:nvSpPr>
            <p:spPr>
              <a:xfrm>
                <a:off x="4011709" y="6225642"/>
                <a:ext cx="40688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FE845E-B8D2-B540-8A60-7CBA18B9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709" y="6225642"/>
                <a:ext cx="406885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947B-E813-344A-A4A5-BCCF60058326}"/>
                  </a:ext>
                </a:extLst>
              </p:cNvPr>
              <p:cNvSpPr txBox="1"/>
              <p:nvPr/>
            </p:nvSpPr>
            <p:spPr>
              <a:xfrm>
                <a:off x="1398307" y="4418040"/>
                <a:ext cx="313900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Georgia"/>
                    <a:cs typeface="Georgia"/>
                  </a:rPr>
                  <a:t>Larger if contaminating</a:t>
                </a:r>
              </a:p>
              <a:p>
                <a:r>
                  <a:rPr lang="en-US" sz="2200" dirty="0">
                    <a:latin typeface="Georgia"/>
                    <a:cs typeface="Georgia"/>
                  </a:rPr>
                  <a:t>cells are further away:</a:t>
                </a:r>
              </a:p>
              <a:p>
                <a:r>
                  <a:rPr lang="en-US" sz="2200" dirty="0">
                    <a:latin typeface="Georgia"/>
                    <a:ea typeface="Cambria Math"/>
                    <a:cs typeface="Georgia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sz="2200" i="1">
                            <a:latin typeface="Cambria Math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sv-SE" sz="2200" i="1">
                            <a:latin typeface="Cambria Math" charset="0"/>
                            <a:ea typeface="Cambria Math"/>
                          </a:rPr>
                          <m:t>𝑟𝑒𝑢𝑠𝑒</m:t>
                        </m:r>
                      </m:sub>
                    </m:sSub>
                  </m:oMath>
                </a14:m>
                <a:r>
                  <a:rPr lang="en-US" sz="2200" dirty="0">
                    <a:latin typeface="Georgia"/>
                    <a:cs typeface="Georgia"/>
                  </a:rPr>
                  <a:t> is larger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947B-E813-344A-A4A5-BCCF60058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7" y="4418040"/>
                <a:ext cx="3139001" cy="1107996"/>
              </a:xfrm>
              <a:prstGeom prst="rect">
                <a:avLst/>
              </a:prstGeom>
              <a:blipFill>
                <a:blip r:embed="rId7"/>
                <a:stretch>
                  <a:fillRect l="-2016" t="-4598" r="-1210" b="-9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0CC-DBE1-D447-9A18-EC9316F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5CE-2CF2-C546-8DD1-B156D8C1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Massive MIMO in cellular networks</a:t>
            </a:r>
          </a:p>
          <a:p>
            <a:pPr lvl="1"/>
            <a:r>
              <a:rPr lang="en-SE" dirty="0"/>
              <a:t>Similar capacity bounds as in a single cell, </a:t>
            </a:r>
            <a:br>
              <a:rPr lang="en-SE" dirty="0"/>
            </a:br>
            <a:r>
              <a:rPr lang="en-SE" dirty="0"/>
              <a:t>but more complicated notation</a:t>
            </a:r>
          </a:p>
          <a:p>
            <a:pPr lvl="1"/>
            <a:endParaRPr lang="en-SE" dirty="0"/>
          </a:p>
          <a:p>
            <a:r>
              <a:rPr lang="en-SE" dirty="0"/>
              <a:t>New </a:t>
            </a:r>
            <a:r>
              <a:rPr lang="en-US" dirty="0"/>
              <a:t>phenomenon</a:t>
            </a:r>
            <a:r>
              <a:rPr lang="en-SE" dirty="0"/>
              <a:t>: Pilot contamination</a:t>
            </a:r>
          </a:p>
          <a:p>
            <a:pPr lvl="1"/>
            <a:r>
              <a:rPr lang="en-SE" dirty="0"/>
              <a:t>Reduces estimation quality</a:t>
            </a:r>
          </a:p>
          <a:p>
            <a:pPr lvl="1"/>
            <a:r>
              <a:rPr lang="en-SE" dirty="0"/>
              <a:t>Causes coherent interference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3F55-32D3-7E49-884A-53F424B1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AF1F-1308-2D4D-857F-C869BA20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00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Cellular networks</a:t>
            </a:r>
          </a:p>
          <a:p>
            <a:pPr lvl="1"/>
            <a:r>
              <a:rPr lang="en-SE" dirty="0"/>
              <a:t>Basic structure</a:t>
            </a:r>
          </a:p>
          <a:p>
            <a:endParaRPr lang="en-SE" dirty="0"/>
          </a:p>
          <a:p>
            <a:r>
              <a:rPr lang="en-SE" dirty="0"/>
              <a:t>Channel estimation</a:t>
            </a:r>
          </a:p>
          <a:p>
            <a:pPr lvl="1"/>
            <a:r>
              <a:rPr lang="en-SE" dirty="0"/>
              <a:t>Pilot contamination</a:t>
            </a:r>
          </a:p>
          <a:p>
            <a:pPr lvl="1"/>
            <a:endParaRPr lang="en-SE" dirty="0"/>
          </a:p>
          <a:p>
            <a:r>
              <a:rPr lang="en-SE" dirty="0"/>
              <a:t>Spectral efficiency expressions with MR</a:t>
            </a:r>
          </a:p>
          <a:p>
            <a:pPr lvl="1"/>
            <a:r>
              <a:rPr lang="en-SE" dirty="0"/>
              <a:t>Uplink</a:t>
            </a:r>
          </a:p>
          <a:p>
            <a:pPr lvl="1"/>
            <a:r>
              <a:rPr lang="en-SE" dirty="0"/>
              <a:t>Downlink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10: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Massive MIMO in Cellular Networks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9732FA-BDF3-A64B-BB43-B6C243F1296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19C6E-08CC-3042-AA44-477F79BE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Coherence interval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7406C6-6F56-4C40-BFC9-BCE0ACF2F7D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696699"/>
                <a:ext cx="10853647" cy="1801091"/>
              </a:xfrm>
            </p:spPr>
            <p:txBody>
              <a:bodyPr/>
              <a:lstStyle/>
              <a:p>
                <a:r>
                  <a:rPr lang="en-US" dirty="0"/>
                  <a:t>Divide bandwidth and time into coherence intervals</a:t>
                </a:r>
              </a:p>
              <a:p>
                <a:pPr lvl="1"/>
                <a:r>
                  <a:rPr lang="en-US" dirty="0"/>
                  <a:t>According to sampling theorem: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complex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samples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Channel time-invariant and described by a scalar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7406C6-6F56-4C40-BFC9-BCE0ACF2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696699"/>
                <a:ext cx="10853647" cy="1801091"/>
              </a:xfrm>
              <a:blipFill>
                <a:blip r:embed="rId2"/>
                <a:stretch>
                  <a:fillRect l="-702" t="-4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C6540-E658-914A-9AB1-A503D762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1416-A331-3045-AADA-2D7B49A7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B8B60-84A6-F44B-B8CC-492E60B2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3" y="1830356"/>
            <a:ext cx="7507567" cy="2739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B5E11-3B9B-0142-8591-48BC3E41205C}"/>
                  </a:ext>
                </a:extLst>
              </p:cNvPr>
              <p:cNvSpPr txBox="1"/>
              <p:nvPr/>
            </p:nvSpPr>
            <p:spPr>
              <a:xfrm>
                <a:off x="7536900" y="1830357"/>
                <a:ext cx="348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𝑇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B5E11-3B9B-0142-8591-48BC3E41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00" y="1830357"/>
                <a:ext cx="348109" cy="369332"/>
              </a:xfrm>
              <a:prstGeom prst="rect">
                <a:avLst/>
              </a:prstGeom>
              <a:blipFill>
                <a:blip r:embed="rId4"/>
                <a:stretch>
                  <a:fillRect l="-13793" b="-103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F9013-2AC9-064E-AD5C-7CB152A01AB5}"/>
                  </a:ext>
                </a:extLst>
              </p:cNvPr>
              <p:cNvSpPr txBox="1"/>
              <p:nvPr/>
            </p:nvSpPr>
            <p:spPr>
              <a:xfrm>
                <a:off x="9766024" y="2507772"/>
                <a:ext cx="382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𝐵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F9013-2AC9-064E-AD5C-7CB152A01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024" y="2507772"/>
                <a:ext cx="382348" cy="369332"/>
              </a:xfrm>
              <a:prstGeom prst="rect">
                <a:avLst/>
              </a:prstGeom>
              <a:blipFill>
                <a:blip r:embed="rId5"/>
                <a:stretch>
                  <a:fillRect l="-16129" b="-64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E09F-007B-B14F-8974-577FD524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spectral efficiency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AF13DE-0DE2-8141-BA34-3A26723EC9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257757"/>
              </a:xfrm>
            </p:spPr>
            <p:txBody>
              <a:bodyPr/>
              <a:lstStyle/>
              <a:p>
                <a:r>
                  <a:rPr lang="en-US" dirty="0"/>
                  <a:t>Recall: Capacity bounds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When we use the channel for data</a:t>
                </a:r>
              </a:p>
              <a:p>
                <a:pPr lvl="1"/>
                <a:r>
                  <a:rPr lang="en-US" dirty="0"/>
                  <a:t>Pilot overhead: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samples per coherence interval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Net spectral efficiency: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AF13DE-0DE2-8141-BA34-3A26723EC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257757"/>
              </a:xfrm>
              <a:blipFill>
                <a:blip r:embed="rId2"/>
                <a:stretch>
                  <a:fillRect l="-819" t="-20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071D-7800-E044-BFFB-84F844D56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A77E-0A4C-8B4B-964A-D9C631F5A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78944B-2DEE-0F4C-89D7-69F792257E2D}"/>
                  </a:ext>
                </a:extLst>
              </p:cNvPr>
              <p:cNvSpPr/>
              <p:nvPr/>
            </p:nvSpPr>
            <p:spPr>
              <a:xfrm>
                <a:off x="1806392" y="2263035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Uplink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78944B-2DEE-0F4C-89D7-69F792257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92" y="2263035"/>
                <a:ext cx="4572000" cy="1092671"/>
              </a:xfrm>
              <a:prstGeom prst="rect">
                <a:avLst/>
              </a:prstGeom>
              <a:blipFill>
                <a:blip r:embed="rId3"/>
                <a:stretch>
                  <a:fillRect t="-2299" b="-64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97B31-D06D-D146-A18E-B43F1D3DDFBB}"/>
                  </a:ext>
                </a:extLst>
              </p:cNvPr>
              <p:cNvSpPr/>
              <p:nvPr/>
            </p:nvSpPr>
            <p:spPr>
              <a:xfrm>
                <a:off x="5846455" y="2288027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Downlink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97B31-D06D-D146-A18E-B43F1D3D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55" y="2288027"/>
                <a:ext cx="4572000" cy="1092671"/>
              </a:xfrm>
              <a:prstGeom prst="rect">
                <a:avLst/>
              </a:prstGeom>
              <a:blipFill>
                <a:blip r:embed="rId4"/>
                <a:stretch>
                  <a:fillRect t="-3488" b="-651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4A930E-C91E-5541-AF0B-2A6E9EFED4DE}"/>
                  </a:ext>
                </a:extLst>
              </p:cNvPr>
              <p:cNvSpPr/>
              <p:nvPr/>
            </p:nvSpPr>
            <p:spPr>
              <a:xfrm>
                <a:off x="1637491" y="4970451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Uplink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4A930E-C91E-5541-AF0B-2A6E9EFE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491" y="4970451"/>
                <a:ext cx="4572000" cy="1092671"/>
              </a:xfrm>
              <a:prstGeom prst="rect">
                <a:avLst/>
              </a:prstGeom>
              <a:blipFill>
                <a:blip r:embed="rId5"/>
                <a:stretch>
                  <a:fillRect t="-2299" b="-64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5D1FCA-091F-1540-A893-BA0BD5F687BE}"/>
                  </a:ext>
                </a:extLst>
              </p:cNvPr>
              <p:cNvSpPr/>
              <p:nvPr/>
            </p:nvSpPr>
            <p:spPr>
              <a:xfrm>
                <a:off x="6096000" y="4995443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Downlink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5D1FCA-091F-1540-A893-BA0BD5F68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95443"/>
                <a:ext cx="4572000" cy="1092671"/>
              </a:xfrm>
              <a:prstGeom prst="rect">
                <a:avLst/>
              </a:prstGeom>
              <a:blipFill>
                <a:blip r:embed="rId6"/>
                <a:stretch>
                  <a:fillRect t="-2299" b="-64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409C-BE78-4B48-9A3F-C8CE57EA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FDAC-F71F-804B-B0ED-EE00D62FE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Canonical hexagonal model: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62C3-1520-E04D-811D-E9F84B90F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8549-2A35-F745-8C15-D0E6B80A8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3" descr="C:\Users\emilbjo\Documents\Forskningsprojekt\Mammoet\Presentations\figure_hexagonal2.png">
            <a:extLst>
              <a:ext uri="{FF2B5EF4-FFF2-40B4-BE49-F238E27FC236}">
                <a16:creationId xmlns:a16="http://schemas.microsoft.com/office/drawing/2014/main" id="{7AC47E7B-91CF-7B4B-8DA2-E9D283F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27" y="2365646"/>
            <a:ext cx="3024850" cy="33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emilbjo\Documents\Forskningsprojekt\Mammoet\Presentations\figure_cell_with_users.png">
            <a:extLst>
              <a:ext uri="{FF2B5EF4-FFF2-40B4-BE49-F238E27FC236}">
                <a16:creationId xmlns:a16="http://schemas.microsoft.com/office/drawing/2014/main" id="{B24D88A5-7F30-614F-AFD7-4324F197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78" y="2365646"/>
            <a:ext cx="4360136" cy="33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E7B9A-B182-644E-B326-B55819864DC7}"/>
              </a:ext>
            </a:extLst>
          </p:cNvPr>
          <p:cNvCxnSpPr/>
          <p:nvPr/>
        </p:nvCxnSpPr>
        <p:spPr>
          <a:xfrm flipH="1">
            <a:off x="3735562" y="2960180"/>
            <a:ext cx="3177153" cy="609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5F4B2F-C621-D546-8508-4F548343AF5F}"/>
              </a:ext>
            </a:extLst>
          </p:cNvPr>
          <p:cNvCxnSpPr/>
          <p:nvPr/>
        </p:nvCxnSpPr>
        <p:spPr>
          <a:xfrm flipH="1" flipV="1">
            <a:off x="3735562" y="4030408"/>
            <a:ext cx="3194386" cy="100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48965-0E81-C64F-ABD7-3CB699BA1AD6}"/>
                  </a:ext>
                </a:extLst>
              </p:cNvPr>
              <p:cNvSpPr txBox="1"/>
              <p:nvPr/>
            </p:nvSpPr>
            <p:spPr>
              <a:xfrm>
                <a:off x="5901047" y="5209943"/>
                <a:ext cx="39912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cs typeface="Georgia"/>
                      </a:rPr>
                      <m:t>𝐾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user terminals per cell 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antennas per base station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48965-0E81-C64F-ABD7-3CB699BA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47" y="5209943"/>
                <a:ext cx="3991285" cy="830997"/>
              </a:xfrm>
              <a:prstGeom prst="rect">
                <a:avLst/>
              </a:prstGeom>
              <a:blipFill>
                <a:blip r:embed="rId4"/>
                <a:stretch>
                  <a:fillRect l="-317" t="-4478" r="-1270" b="-149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03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FC86-6305-0C41-A884-9A72ADE1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Multi-cell propagation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8DF89E-AA39-1C40-863A-45AFE79F42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636925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/>
                  <a:t> cells</a:t>
                </a:r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Channel from BS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 to user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  <m:r>
                      <a:rPr lang="sv-SE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Rayleigh fading: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∼</m:t>
                      </m:r>
                      <m:r>
                        <a:rPr lang="sv-SE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charset="0"/>
                            </a:rPr>
                            <m:t>𝟎</m:t>
                          </m:r>
                          <m:r>
                            <a:rPr lang="sv-SE" i="1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8DF89E-AA39-1C40-863A-45AFE79F4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636925" cy="4066288"/>
              </a:xfrm>
              <a:blipFill>
                <a:blip r:embed="rId2"/>
                <a:stretch>
                  <a:fillRect l="-1348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0085-4F70-014C-9444-254ED0F2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4C0A-3139-6E47-AB28-A158D2948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51A56-09F8-3346-9E07-C82A394A6AFE}"/>
              </a:ext>
            </a:extLst>
          </p:cNvPr>
          <p:cNvGrpSpPr/>
          <p:nvPr/>
        </p:nvGrpSpPr>
        <p:grpSpPr>
          <a:xfrm>
            <a:off x="6677895" y="1614515"/>
            <a:ext cx="4833361" cy="4420416"/>
            <a:chOff x="6810829" y="1830357"/>
            <a:chExt cx="4506459" cy="412144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6566892-9D58-2F41-9355-73EA97BCF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10829" y="1830357"/>
              <a:ext cx="4506459" cy="412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D38B9E-1D6C-A54B-80A4-7A33EE2EAF09}"/>
                    </a:ext>
                  </a:extLst>
                </p:cNvPr>
                <p:cNvSpPr/>
                <p:nvPr/>
              </p:nvSpPr>
              <p:spPr>
                <a:xfrm>
                  <a:off x="8803029" y="3302515"/>
                  <a:ext cx="490648" cy="4262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sv-SE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sv-SE" sz="1800" b="1" i="1" smtClean="0">
                                <a:latin typeface="Cambria Math" charset="0"/>
                                <a:ea typeface="Cambria Math"/>
                              </a:rPr>
                              <m:t>𝒈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1800"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sz="1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sz="18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sz="1800" b="0" i="1" smtClean="0">
                                <a:latin typeface="Cambria Math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D38B9E-1D6C-A54B-80A4-7A33EE2EA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029" y="3302515"/>
                  <a:ext cx="490648" cy="4262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516F9F-75D2-6C4E-B3F1-ED9F16ABB421}"/>
                    </a:ext>
                  </a:extLst>
                </p:cNvPr>
                <p:cNvSpPr/>
                <p:nvPr/>
              </p:nvSpPr>
              <p:spPr>
                <a:xfrm>
                  <a:off x="10600526" y="5342796"/>
                  <a:ext cx="32529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𝑘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516F9F-75D2-6C4E-B3F1-ED9F16ABB4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0526" y="5342796"/>
                  <a:ext cx="325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03E920-592B-624D-BA71-643B3FA7484A}"/>
                    </a:ext>
                  </a:extLst>
                </p:cNvPr>
                <p:cNvSpPr/>
                <p:nvPr/>
              </p:nvSpPr>
              <p:spPr>
                <a:xfrm>
                  <a:off x="7418055" y="4847949"/>
                  <a:ext cx="69930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sv-SE" dirty="0">
                      <a:ea typeface="Cambria Math"/>
                    </a:rPr>
                    <a:t>cell </a:t>
                  </a:r>
                  <a14:m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𝑙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03E920-592B-624D-BA71-643B3FA74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055" y="4847949"/>
                  <a:ext cx="6993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" t="-6250" b="-1875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EA38C0D-1FD1-EE48-91AE-7258C1D513E8}"/>
                    </a:ext>
                  </a:extLst>
                </p:cNvPr>
                <p:cNvSpPr/>
                <p:nvPr/>
              </p:nvSpPr>
              <p:spPr>
                <a:xfrm>
                  <a:off x="8982396" y="5121373"/>
                  <a:ext cx="69930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sv-SE" dirty="0">
                      <a:ea typeface="Cambria Math"/>
                    </a:rPr>
                    <a:t>cell </a:t>
                  </a:r>
                  <a14:m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𝑙</m:t>
                      </m:r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EA38C0D-1FD1-EE48-91AE-7258C1D51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396" y="5121373"/>
                  <a:ext cx="69930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00" t="-6250" b="-1875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F41947-803D-3347-A7AD-8A02D8A18C27}"/>
                  </a:ext>
                </a:extLst>
              </p:cNvPr>
              <p:cNvSpPr/>
              <p:nvPr/>
            </p:nvSpPr>
            <p:spPr>
              <a:xfrm>
                <a:off x="9340851" y="1337122"/>
                <a:ext cx="2637486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Notation: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index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BS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index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BS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antenna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F41947-803D-3347-A7AD-8A02D8A18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51" y="1337122"/>
                <a:ext cx="2637486" cy="986470"/>
              </a:xfrm>
              <a:prstGeom prst="rect">
                <a:avLst/>
              </a:prstGeom>
              <a:blipFill>
                <a:blip r:embed="rId8"/>
                <a:stretch>
                  <a:fillRect l="-478" t="-1250" b="-3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405-5335-B14E-9C74-1A77C8E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multi-cell MIMO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F0ECF4-F1D1-A847-901B-F0F66AD96B2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 at the BS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Georgia" charset="0"/>
                        <a:cs typeface="Georgia" charset="0"/>
                      </a:rPr>
                      <m:t>𝑙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𝑮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 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,</m:t>
                      </m:r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Each user’s signal is power-limited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sv-SE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≤1 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F0ECF4-F1D1-A847-901B-F0F66AD96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2500" b="-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FB36-048A-5544-A52D-39CBDE03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0B89-0513-7943-8EF7-A9CC82BB9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661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BB9433-4A92-6E4C-9C8E-B474A240DD5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7793-AEE6-274A-87E2-60ABDAF7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pilot reuse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789DDF-0D83-8341-9CB3-9480033110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Divide cells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𝑟𝑒𝑢𝑠𝑒</m:t>
                        </m:r>
                      </m:sub>
                    </m:sSub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𝐾</m:t>
                        </m:r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⋅</m:t>
                        </m:r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𝑟𝑒𝑢𝑠𝑒</m:t>
                        </m:r>
                      </m:sub>
                    </m:sSub>
                  </m:oMath>
                </a14:m>
                <a:r>
                  <a:rPr lang="en-US" dirty="0"/>
                  <a:t> pilots, same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Cambria Math"/>
                      </a:rPr>
                      <m:t>𝐾</m:t>
                    </m:r>
                  </m:oMath>
                </a14:m>
                <a:r>
                  <a:rPr lang="en-US" dirty="0"/>
                  <a:t> in each cell of a cluster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789DDF-0D83-8341-9CB3-948003311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E854-3068-B249-BD4B-D79746582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1EC7-D3D4-1B42-A44C-8A42CC7D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7" name="Picture 3" descr="C:\Users\emilbjo\Dropbox\Overview Presentations\Material - Massive MIMO\pilotreusefactors-hexagonal.png">
            <a:extLst>
              <a:ext uri="{FF2B5EF4-FFF2-40B4-BE49-F238E27FC236}">
                <a16:creationId xmlns:a16="http://schemas.microsoft.com/office/drawing/2014/main" id="{8ED5B00B-7EC5-6A4D-8D48-D1E12443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37" y="3042212"/>
            <a:ext cx="2242097" cy="24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emilbjo\Documents\Forskningsprojekt\Mammoet\Presentations\figure_hexagonal2.png">
            <a:extLst>
              <a:ext uri="{FF2B5EF4-FFF2-40B4-BE49-F238E27FC236}">
                <a16:creationId xmlns:a16="http://schemas.microsoft.com/office/drawing/2014/main" id="{E5F143A6-D4A7-B842-8BCA-B2447516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79" y="3042212"/>
            <a:ext cx="2242097" cy="24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155443-D583-4444-B363-8ED45AA29382}"/>
                  </a:ext>
                </a:extLst>
              </p:cNvPr>
              <p:cNvSpPr/>
              <p:nvPr/>
            </p:nvSpPr>
            <p:spPr>
              <a:xfrm>
                <a:off x="7032951" y="5529781"/>
                <a:ext cx="40688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Pilot reuse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155443-D583-4444-B363-8ED45AA29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51" y="5529781"/>
                <a:ext cx="4068859" cy="830997"/>
              </a:xfrm>
              <a:prstGeom prst="rect">
                <a:avLst/>
              </a:prstGeom>
              <a:blipFill>
                <a:blip r:embed="rId5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7A7838-8340-2545-9A02-63CCEA4EAFD0}"/>
                  </a:ext>
                </a:extLst>
              </p:cNvPr>
              <p:cNvSpPr/>
              <p:nvPr/>
            </p:nvSpPr>
            <p:spPr>
              <a:xfrm>
                <a:off x="1196798" y="5529781"/>
                <a:ext cx="40688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Pilot reuse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7A7838-8340-2545-9A02-63CCEA4EA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98" y="5529781"/>
                <a:ext cx="4068859" cy="830997"/>
              </a:xfrm>
              <a:prstGeom prst="rect">
                <a:avLst/>
              </a:prstGeom>
              <a:blipFill>
                <a:blip r:embed="rId6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C:\Users\emilbjo\Documents\Forskningsprojekt\Mammoet\Presentations\figure_hexagonal.png">
            <a:extLst>
              <a:ext uri="{FF2B5EF4-FFF2-40B4-BE49-F238E27FC236}">
                <a16:creationId xmlns:a16="http://schemas.microsoft.com/office/drawing/2014/main" id="{309CAFD8-2255-B943-B9FB-E6947B58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15" y="3042212"/>
            <a:ext cx="2242628" cy="2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B63F67-0DED-6A4C-9156-29659B213A81}"/>
                  </a:ext>
                </a:extLst>
              </p:cNvPr>
              <p:cNvSpPr/>
              <p:nvPr/>
            </p:nvSpPr>
            <p:spPr>
              <a:xfrm>
                <a:off x="4136399" y="5529781"/>
                <a:ext cx="40688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Pilot reuse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B63F67-0DED-6A4C-9156-29659B213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399" y="5529781"/>
                <a:ext cx="4068859" cy="830997"/>
              </a:xfrm>
              <a:prstGeom prst="rect">
                <a:avLst/>
              </a:prstGeom>
              <a:blipFill>
                <a:blip r:embed="rId8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2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B34-EBD1-DC43-8669-75BB62A6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pilot reuse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08BD5C-38D5-124C-A6DE-C60A264F2E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Same pilot sequence sent by</a:t>
                </a:r>
                <a:br>
                  <a:rPr lang="en-US" dirty="0"/>
                </a:br>
                <a:r>
                  <a:rPr lang="en-US" dirty="0"/>
                  <a:t>multiple users</a:t>
                </a:r>
              </a:p>
              <a:p>
                <a:pPr lvl="1"/>
                <a:r>
                  <a:rPr lang="en-US" dirty="0"/>
                  <a:t>Creates interference</a:t>
                </a:r>
              </a:p>
              <a:p>
                <a:pPr lvl="1"/>
                <a:r>
                  <a:rPr lang="en-US" dirty="0"/>
                  <a:t>Called: “pilot contamination”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Contaminating cells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: Set of cell using same pilots as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		(including itself)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08BD5C-38D5-124C-A6DE-C60A264F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CE7E-6DB7-E843-A35E-33DBD311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9F6A-82AE-E74D-85D3-B86A6887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7" name="Picture 3" descr="C:\Users\emilbjo\Documents\Presentationer\WCNC 2014 Workshop\pilotcontamination.png">
            <a:extLst>
              <a:ext uri="{FF2B5EF4-FFF2-40B4-BE49-F238E27FC236}">
                <a16:creationId xmlns:a16="http://schemas.microsoft.com/office/drawing/2014/main" id="{FE76EAFD-DEEF-D043-B22F-FA7286CA3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7574" b="-4419"/>
          <a:stretch/>
        </p:blipFill>
        <p:spPr bwMode="auto">
          <a:xfrm>
            <a:off x="8332379" y="1387081"/>
            <a:ext cx="3873476" cy="48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a5aea428-1722-47f0-acbf-e195f738e18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17349</TotalTime>
  <Words>852</Words>
  <Application>Microsoft Macintosh PowerPoint</Application>
  <PresentationFormat>Widescreen</PresentationFormat>
  <Paragraphs>229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Recall: Coherence interval</vt:lpstr>
      <vt:lpstr>Net spectral efficiency</vt:lpstr>
      <vt:lpstr>Cellular networks</vt:lpstr>
      <vt:lpstr>Multi-cell propagation model</vt:lpstr>
      <vt:lpstr>Uplink multi-cell MIMO model</vt:lpstr>
      <vt:lpstr>Examples of pilot reuse</vt:lpstr>
      <vt:lpstr>Impact of pilot reuse</vt:lpstr>
      <vt:lpstr>Estimating Gaussian variable in noise</vt:lpstr>
      <vt:lpstr>MMSE estimates of channels in cellular networks</vt:lpstr>
      <vt:lpstr>Pilot contamination</vt:lpstr>
      <vt:lpstr>Linear receiver processing</vt:lpstr>
      <vt:lpstr>Uplink capacity lower bound with MR</vt:lpstr>
      <vt:lpstr>Downlink multi-cell MIMO model</vt:lpstr>
      <vt:lpstr>Downlink capacity lower bound with MR</vt:lpstr>
      <vt:lpstr>Comparing uplink and downlink</vt:lpstr>
      <vt:lpstr>Uplink asymptotic limit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167</cp:revision>
  <cp:lastPrinted>2017-10-06T09:53:20Z</cp:lastPrinted>
  <dcterms:created xsi:type="dcterms:W3CDTF">2020-03-25T16:20:45Z</dcterms:created>
  <dcterms:modified xsi:type="dcterms:W3CDTF">2021-04-17T19:41:33Z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