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5"/>
  </p:notesMasterIdLst>
  <p:handoutMasterIdLst>
    <p:handoutMasterId r:id="rId26"/>
  </p:handoutMasterIdLst>
  <p:sldIdLst>
    <p:sldId id="375" r:id="rId7"/>
    <p:sldId id="319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89" r:id="rId20"/>
    <p:sldId id="479" r:id="rId21"/>
    <p:sldId id="490" r:id="rId22"/>
    <p:sldId id="467" r:id="rId23"/>
    <p:sldId id="491" r:id="rId24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6" autoAdjust="0"/>
    <p:restoredTop sz="94563" autoAdjust="0"/>
  </p:normalViewPr>
  <p:slideViewPr>
    <p:cSldViewPr snapToGrid="0" snapToObjects="1">
      <p:cViewPr varScale="1">
        <p:scale>
          <a:sx n="96" d="100"/>
          <a:sy n="96" d="100"/>
        </p:scale>
        <p:origin x="192" y="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92B8549C-0F70-5D45-A94E-9ED0E6BBE93A}"/>
    <pc:docChg chg="undo custSel addSld delSld modSld sldOrd modMainMaster">
      <pc:chgData name="Emil Björnson" userId="b0a7c065-f6f4-41b0-b3e4-ccdb47e1a085" providerId="ADAL" clId="{92B8549C-0F70-5D45-A94E-9ED0E6BBE93A}" dt="2021-04-29T11:50:38.308" v="97" actId="20577"/>
      <pc:docMkLst>
        <pc:docMk/>
      </pc:docMkLst>
      <pc:sldChg chg="del">
        <pc:chgData name="Emil Björnson" userId="b0a7c065-f6f4-41b0-b3e4-ccdb47e1a085" providerId="ADAL" clId="{92B8549C-0F70-5D45-A94E-9ED0E6BBE93A}" dt="2021-04-29T11:10:54.683" v="4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92B8549C-0F70-5D45-A94E-9ED0E6BBE93A}" dt="2021-04-29T11:13:39.826" v="53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92B8549C-0F70-5D45-A94E-9ED0E6BBE93A}" dt="2021-04-29T11:14:16.185" v="55"/>
        <pc:sldMkLst>
          <pc:docMk/>
          <pc:sldMk cId="2307442761" sldId="319"/>
        </pc:sldMkLst>
        <pc:spChg chg="mod">
          <ac:chgData name="Emil Björnson" userId="b0a7c065-f6f4-41b0-b3e4-ccdb47e1a085" providerId="ADAL" clId="{92B8549C-0F70-5D45-A94E-9ED0E6BBE93A}" dt="2021-04-29T11:13:28.148" v="50" actId="20577"/>
          <ac:spMkLst>
            <pc:docMk/>
            <pc:sldMk cId="2307442761" sldId="319"/>
            <ac:spMk id="2" creationId="{4C32A4FB-4A14-384F-A915-557C0D18275E}"/>
          </ac:spMkLst>
        </pc:spChg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del mod ord">
        <pc:chgData name="Emil Björnson" userId="b0a7c065-f6f4-41b0-b3e4-ccdb47e1a085" providerId="ADAL" clId="{92B8549C-0F70-5D45-A94E-9ED0E6BBE93A}" dt="2021-04-29T11:13:16.468" v="49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92B8549C-0F70-5D45-A94E-9ED0E6BBE93A}" dt="2021-04-29T11:13:16.468" v="49" actId="20577"/>
          <ac:spMkLst>
            <pc:docMk/>
            <pc:sldMk cId="1291976059" sldId="375"/>
            <ac:spMk id="4" creationId="{F0827F5F-70A2-8847-826F-F024CC552B92}"/>
          </ac:spMkLst>
        </pc:spChg>
        <pc:picChg chg="mod">
          <ac:chgData name="Emil Björnson" userId="b0a7c065-f6f4-41b0-b3e4-ccdb47e1a085" providerId="ADAL" clId="{92B8549C-0F70-5D45-A94E-9ED0E6BBE93A}" dt="2021-04-29T11:12:30.948" v="10" actId="1076"/>
          <ac:picMkLst>
            <pc:docMk/>
            <pc:sldMk cId="1291976059" sldId="375"/>
            <ac:picMk id="5" creationId="{92DA755F-E0CF-0349-AD91-2C8C7D919307}"/>
          </ac:picMkLst>
        </pc:picChg>
      </pc:sldChg>
      <pc:sldChg chg="delSp modSp mod">
        <pc:chgData name="Emil Björnson" userId="b0a7c065-f6f4-41b0-b3e4-ccdb47e1a085" providerId="ADAL" clId="{92B8549C-0F70-5D45-A94E-9ED0E6BBE93A}" dt="2021-04-29T11:50:38.308" v="97" actId="20577"/>
        <pc:sldMkLst>
          <pc:docMk/>
          <pc:sldMk cId="680055222" sldId="467"/>
        </pc:sldMkLst>
        <pc:spChg chg="mod">
          <ac:chgData name="Emil Björnson" userId="b0a7c065-f6f4-41b0-b3e4-ccdb47e1a085" providerId="ADAL" clId="{92B8549C-0F70-5D45-A94E-9ED0E6BBE93A}" dt="2021-04-29T11:50:38.308" v="97" actId="20577"/>
          <ac:spMkLst>
            <pc:docMk/>
            <pc:sldMk cId="680055222" sldId="467"/>
            <ac:spMk id="3" creationId="{0B5245CE-2CF2-C546-8DD1-B156D8C1DEFA}"/>
          </ac:spMkLst>
        </pc:spChg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680055222" sldId="467"/>
            <ac:spMk id="5" creationId="{C6301FF0-DB2D-6E48-B0F1-E60CC49D7FD3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802659490" sldId="468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802659490" sldId="468"/>
            <ac:spMk id="5" creationId="{23B98353-943F-F94E-B0F2-92F1F4804A3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005106839" sldId="46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005106839" sldId="469"/>
            <ac:spMk id="5" creationId="{8FDFA9D0-C614-C549-A3CC-372EF8B456E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191547614" sldId="470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191547614" sldId="470"/>
            <ac:spMk id="5" creationId="{83B4FC4C-4E70-0349-B9D6-5EE5DC352EE7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110942494" sldId="471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110942494" sldId="471"/>
            <ac:spMk id="5" creationId="{AC959F68-400D-904B-80BF-43E315EE799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664224066" sldId="472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664224066" sldId="472"/>
            <ac:spMk id="5" creationId="{16FC3ED5-E77C-3E40-A5DC-F84DE2AD4D57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818492588" sldId="473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818492588" sldId="473"/>
            <ac:spMk id="5" creationId="{592F3D1C-0212-1C4F-8002-1B650984217C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459592657" sldId="474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459592657" sldId="474"/>
            <ac:spMk id="5" creationId="{42710221-043C-E34D-9043-4EEA4ED8D76C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080386009" sldId="475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080386009" sldId="475"/>
            <ac:spMk id="5" creationId="{ED1F0406-A72D-1B47-BFD9-9451E7E0AE3B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734627334" sldId="476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734627334" sldId="476"/>
            <ac:spMk id="5" creationId="{9A5552AA-994D-AC48-93BC-DCCA76BBD25A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320484975" sldId="477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320484975" sldId="477"/>
            <ac:spMk id="5" creationId="{230C4600-969B-AD40-B77B-9BCAB7351170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426514318" sldId="478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426514318" sldId="478"/>
            <ac:spMk id="5" creationId="{54A3111F-DDC1-094E-BD4C-7C709F97709B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840954201" sldId="47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840954201" sldId="479"/>
            <ac:spMk id="5" creationId="{09197CE5-2ECA-304C-91E6-F145C2CA1A47}"/>
          </ac:spMkLst>
        </pc:spChg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01199451" sldId="483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2661517900" sldId="484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1442691138" sldId="485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983062012" sldId="486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093341314" sldId="487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986240112" sldId="488"/>
        </pc:sldMkLst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46666661" sldId="48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46666661" sldId="489"/>
            <ac:spMk id="5" creationId="{985DAFD3-1AA5-F841-B777-351EA77A13A1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747803943" sldId="490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747803943" sldId="490"/>
            <ac:spMk id="5" creationId="{09197CE5-2ECA-304C-91E6-F145C2CA1A47}"/>
          </ac:spMkLst>
        </pc:spChg>
      </pc:sldChg>
      <pc:sldChg chg="add ord">
        <pc:chgData name="Emil Björnson" userId="b0a7c065-f6f4-41b0-b3e4-ccdb47e1a085" providerId="ADAL" clId="{92B8549C-0F70-5D45-A94E-9ED0E6BBE93A}" dt="2021-04-29T11:13:38.012" v="52" actId="20578"/>
        <pc:sldMkLst>
          <pc:docMk/>
          <pc:sldMk cId="1829803022" sldId="491"/>
        </pc:sldMkLst>
      </pc:sldChg>
      <pc:sldMasterChg chg="delSp mod">
        <pc:chgData name="Emil Björnson" userId="b0a7c065-f6f4-41b0-b3e4-ccdb47e1a085" providerId="ADAL" clId="{92B8549C-0F70-5D45-A94E-9ED0E6BBE93A}" dt="2021-04-29T11:11:05.598" v="6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92B8549C-0F70-5D45-A94E-9ED0E6BBE93A}" dt="2021-04-29T11:11:04.772" v="5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92B8549C-0F70-5D45-A94E-9ED0E6BBE93A}" dt="2021-04-29T11:11:05.598" v="6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4/29/21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4/29/21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11: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Power Control for Max-Min Fairness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375-D13D-0940-9960-7D7EC10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max-min 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9B5F7B-002A-C547-B15E-5AAE63E177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Optimal power control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Uplink:			Downlink: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sv-SE" i="1">
                          <a:latin typeface="Cambria Math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sv-SE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(approximately)</a:t>
                </a:r>
              </a:p>
              <a:p>
                <a:pPr lvl="1"/>
                <a:r>
                  <a:rPr lang="en-US" dirty="0"/>
                  <a:t>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(approximately)</a:t>
                </a:r>
              </a:p>
              <a:p>
                <a:pPr lvl="1"/>
                <a:r>
                  <a:rPr lang="en-US" dirty="0"/>
                  <a:t>Spend more power on the weakest users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9B5F7B-002A-C547-B15E-5AAE63E17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68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D8E9-E04A-BE47-99E4-F430CF88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8734-AC60-C147-903C-9F4CECE4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03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C38-AE8D-C544-84BF-F058B599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performs the optimization?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18CB4F-4814-2D4D-9968-9E01C3CD552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Power-control coefficients depend on</a:t>
                </a:r>
              </a:p>
              <a:p>
                <a:pPr lvl="1"/>
                <a:r>
                  <a:rPr lang="en-US" dirty="0"/>
                  <a:t>Channel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 all users</a:t>
                </a:r>
              </a:p>
              <a:p>
                <a:pPr lvl="1"/>
                <a:r>
                  <a:rPr lang="en-US" dirty="0"/>
                  <a:t>Maximum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Easiest to implement at the base station</a:t>
                </a:r>
              </a:p>
              <a:p>
                <a:pPr lvl="1"/>
                <a:r>
                  <a:rPr lang="en-US" dirty="0"/>
                  <a:t>Compute downlink coefficients and use them</a:t>
                </a:r>
              </a:p>
              <a:p>
                <a:pPr lvl="1"/>
                <a:r>
                  <a:rPr lang="en-US" dirty="0"/>
                  <a:t>Compute uplink coefficients and tell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Update when users have moved or entered/exited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18CB4F-4814-2D4D-9968-9E01C3CD5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4B6F-FC78-5B40-83A8-92A0D2B8F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79E4-9E0A-9444-88CF-3FEE0F11B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46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78F770-7BB7-6842-8135-BD4E4CA2605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D07DF-99C4-C045-A162-2D796E41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example: Urban deployment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12709-8116-644E-9DD3-3A9C9DE877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Single-cell setup</a:t>
                </a:r>
              </a:p>
              <a:p>
                <a:pPr lvl="1"/>
                <a:r>
                  <a:rPr lang="en-US" dirty="0"/>
                  <a:t>Circular cell with radius 500 m</a:t>
                </a:r>
                <a:endParaRPr lang="en-US" baseline="30000" dirty="0"/>
              </a:p>
              <a:p>
                <a:pPr lvl="1"/>
                <a:r>
                  <a:rPr lang="en-US" dirty="0"/>
                  <a:t>Base station: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n-US" dirty="0"/>
                  <a:t>antennas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uniformly users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Important properties</a:t>
                </a:r>
              </a:p>
              <a:p>
                <a:pPr lvl="1"/>
                <a:r>
                  <a:rPr lang="en-US" dirty="0"/>
                  <a:t>Independent Rayleigh fading</a:t>
                </a:r>
              </a:p>
              <a:p>
                <a:pPr lvl="1"/>
                <a:r>
                  <a:rPr lang="en-US" dirty="0"/>
                  <a:t>No inter-cell interference</a:t>
                </a:r>
              </a:p>
              <a:p>
                <a:pPr lvl="1"/>
                <a:r>
                  <a:rPr lang="en-US" dirty="0"/>
                  <a:t>Carrier frequency: 2 GHz</a:t>
                </a:r>
              </a:p>
              <a:p>
                <a:pPr lvl="1"/>
                <a:r>
                  <a:rPr lang="en-US" dirty="0"/>
                  <a:t>Bandwidth 20 MHz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12709-8116-644E-9DD3-3A9C9DE87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396F-8BBC-8C47-804E-7D9867CA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FD6-C819-DF41-9466-48639969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1BE8B4-689C-0440-A556-6B5531893F3C}"/>
              </a:ext>
            </a:extLst>
          </p:cNvPr>
          <p:cNvGrpSpPr/>
          <p:nvPr/>
        </p:nvGrpSpPr>
        <p:grpSpPr>
          <a:xfrm>
            <a:off x="8750105" y="1341867"/>
            <a:ext cx="2978254" cy="2934711"/>
            <a:chOff x="9670959" y="1806101"/>
            <a:chExt cx="2057400" cy="2057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B97816-FB0F-D840-80AC-C1C4C8060FB2}"/>
                </a:ext>
              </a:extLst>
            </p:cNvPr>
            <p:cNvSpPr/>
            <p:nvPr/>
          </p:nvSpPr>
          <p:spPr>
            <a:xfrm>
              <a:off x="9670959" y="1806101"/>
              <a:ext cx="2057400" cy="2057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CFD412-3D83-364F-97F8-08D42EDC0DBA}"/>
                </a:ext>
              </a:extLst>
            </p:cNvPr>
            <p:cNvCxnSpPr>
              <a:endCxn id="7" idx="7"/>
            </p:cNvCxnSpPr>
            <p:nvPr/>
          </p:nvCxnSpPr>
          <p:spPr>
            <a:xfrm flipV="1">
              <a:off x="10699659" y="2107400"/>
              <a:ext cx="727401" cy="7274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5F97BD-8B22-D144-8680-C0F9E6825209}"/>
                </a:ext>
              </a:extLst>
            </p:cNvPr>
            <p:cNvSpPr txBox="1"/>
            <p:nvPr/>
          </p:nvSpPr>
          <p:spPr>
            <a:xfrm>
              <a:off x="10324867" y="2226944"/>
              <a:ext cx="835228" cy="32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/>
                  <a:cs typeface="Georgia"/>
                </a:rPr>
                <a:t>500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E800-0741-CF4E-81E0-C741D10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parameter values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D797-78F7-274D-B4E0-392B0D02E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5155573"/>
            <a:ext cx="10853647" cy="83113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ms</a:t>
            </a:r>
            <a:r>
              <a:rPr lang="en-US" dirty="0"/>
              <a:t> x 200 kHz = 200 samples per coherence interval</a:t>
            </a:r>
          </a:p>
          <a:p>
            <a:pPr lvl="1"/>
            <a:r>
              <a:rPr lang="en-US" dirty="0"/>
              <a:t>10 for pilots, 63 for uplink (33%), 127 for downlink (67%)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496-6AC4-8F41-9F47-D7968149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D936-62D9-BE4E-B580-953C29450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4B5EC0-7967-1847-8DC9-A642A6DE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07659"/>
              </p:ext>
            </p:extLst>
          </p:nvPr>
        </p:nvGraphicFramePr>
        <p:xfrm>
          <a:off x="1235459" y="1829698"/>
          <a:ext cx="42859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Parameter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antenna gain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User terminal antenna gain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receiver noise figure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Terminal receiver noise figure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Nominal noise temperature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 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Coherence 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Coherence bandwidth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 kHz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FF5FA90-EDE6-B74F-9DF9-F5CEF571D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134532"/>
                  </p:ext>
                </p:extLst>
              </p:nvPr>
            </p:nvGraphicFramePr>
            <p:xfrm>
              <a:off x="5932487" y="1829699"/>
              <a:ext cx="5384801" cy="2966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8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58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Parameter 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Value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Base station antenna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25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User terminal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1.5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73436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Path loss model (3GPP):</a:t>
                          </a: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−25.</m:t>
                                </m:r>
                                <m:r>
                                  <a:rPr lang="en-US" sz="1600" b="0" i="1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sv-SE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−37.6</m:t>
                                </m:r>
                                <m:func>
                                  <m:funcPr>
                                    <m:ctrlPr>
                                      <a:rPr lang="sv-SE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sv-SE" sz="1600" b="0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v-SE" sz="1600" b="0" i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sv-SE" sz="1600" b="0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sv-SE" sz="1600" b="0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sv-SE" sz="1600" b="0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sv-SE" sz="1600" b="0" i="0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distance</m:t>
                                            </m:r>
                                          </m:num>
                                          <m:den>
                                            <m:r>
                                              <a:rPr lang="sv-SE" sz="1600" b="0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sv-SE" sz="1600" b="0" i="0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m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6350" marR="6350" marT="635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783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at base station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40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per user terminal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0.1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FF5FA90-EDE6-B74F-9DF9-F5CEF571D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134532"/>
                  </p:ext>
                </p:extLst>
              </p:nvPr>
            </p:nvGraphicFramePr>
            <p:xfrm>
              <a:off x="5932487" y="1829699"/>
              <a:ext cx="5384801" cy="2966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8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58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Parameter 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Value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Base station antenna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25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User terminal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1.5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73436">
                    <a:tc gridSpan="2"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235" t="-104762" r="-235" b="-8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783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at base station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40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per user terminal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0.1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51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1762F4-5956-3742-BAB7-59E8ACD5AD41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79C5-4A66-1E45-898B-066CEDEF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Uplink signal-to-noise ratio (SNR)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D623-67C9-8841-A4FB-C986D851C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Users at different locations</a:t>
            </a:r>
          </a:p>
          <a:p>
            <a:pPr lvl="1"/>
            <a:r>
              <a:rPr lang="en-SE" dirty="0"/>
              <a:t>Cell edge</a:t>
            </a:r>
          </a:p>
          <a:p>
            <a:pPr lvl="1"/>
            <a:r>
              <a:rPr lang="en-SE" dirty="0"/>
              <a:t>Cell center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9A0E-1C37-B942-A131-C5A506AE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C1BF-3098-6C40-A478-CDAA1FB01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51686-4CB6-AA43-8FA1-7C954CB55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"/>
          <a:stretch/>
        </p:blipFill>
        <p:spPr>
          <a:xfrm>
            <a:off x="4955311" y="1625599"/>
            <a:ext cx="7112000" cy="51231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DCBCBA-A1AD-C142-8BC2-A80E7005AB1B}"/>
              </a:ext>
            </a:extLst>
          </p:cNvPr>
          <p:cNvGrpSpPr/>
          <p:nvPr/>
        </p:nvGrpSpPr>
        <p:grpSpPr>
          <a:xfrm>
            <a:off x="9199766" y="3920939"/>
            <a:ext cx="2024681" cy="1995080"/>
            <a:chOff x="9670959" y="1806101"/>
            <a:chExt cx="2057400" cy="2057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747E73-3E6E-844D-BDC1-571021EEEDA4}"/>
                </a:ext>
              </a:extLst>
            </p:cNvPr>
            <p:cNvSpPr/>
            <p:nvPr/>
          </p:nvSpPr>
          <p:spPr>
            <a:xfrm>
              <a:off x="9670959" y="1806101"/>
              <a:ext cx="2057400" cy="2057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84A25F-A405-C944-8F1B-BE964EF75056}"/>
                </a:ext>
              </a:extLst>
            </p:cNvPr>
            <p:cNvCxnSpPr>
              <a:endCxn id="16" idx="7"/>
            </p:cNvCxnSpPr>
            <p:nvPr/>
          </p:nvCxnSpPr>
          <p:spPr>
            <a:xfrm flipV="1">
              <a:off x="10699659" y="2107400"/>
              <a:ext cx="727401" cy="7274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52A380-6386-6949-AD8E-59F55B726296}"/>
                </a:ext>
              </a:extLst>
            </p:cNvPr>
            <p:cNvSpPr txBox="1"/>
            <p:nvPr/>
          </p:nvSpPr>
          <p:spPr>
            <a:xfrm>
              <a:off x="9843175" y="2226944"/>
              <a:ext cx="1316920" cy="47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/>
                  <a:cs typeface="Georgia"/>
                </a:rPr>
                <a:t>500 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CBD936-8B60-1B42-9E99-B3FE299EFE51}"/>
                  </a:ext>
                </a:extLst>
              </p:cNvPr>
              <p:cNvSpPr/>
              <p:nvPr/>
            </p:nvSpPr>
            <p:spPr>
              <a:xfrm>
                <a:off x="663751" y="3457671"/>
                <a:ext cx="4080599" cy="2242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Simulation methodology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Drop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users in the cell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power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data rates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CBD936-8B60-1B42-9E99-B3FE299E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1" y="3457671"/>
                <a:ext cx="4080599" cy="2242544"/>
              </a:xfrm>
              <a:prstGeom prst="rect">
                <a:avLst/>
              </a:prstGeom>
              <a:blipFill>
                <a:blip r:embed="rId3"/>
                <a:stretch>
                  <a:fillRect l="-21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Uplink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0ADC81-F6FC-E244-82DF-6229FD03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2602EB-D9BD-B248-94DD-895AF8C2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" y="1523501"/>
            <a:ext cx="6240000" cy="46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57999E-5BDD-3F48-917D-42962FB4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27" y="1574688"/>
            <a:ext cx="624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Downlink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0ADC81-F6FC-E244-82DF-6229FD03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2602EB-D9BD-B248-94DD-895AF8C2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20" y="1523501"/>
            <a:ext cx="6240000" cy="4680000"/>
          </a:xfrm>
          <a:prstGeom prst="rect">
            <a:avLst/>
          </a:prstGeom>
        </p:spPr>
      </p:pic>
      <p:grpSp>
        <p:nvGrpSpPr>
          <p:cNvPr id="7" name="Grupp 6">
            <a:extLst>
              <a:ext uri="{FF2B5EF4-FFF2-40B4-BE49-F238E27FC236}">
                <a16:creationId xmlns:a16="http://schemas.microsoft.com/office/drawing/2014/main" id="{1C2BAFFA-20FC-AB4E-93FD-3C7A7E025B45}"/>
              </a:ext>
            </a:extLst>
          </p:cNvPr>
          <p:cNvGrpSpPr/>
          <p:nvPr/>
        </p:nvGrpSpPr>
        <p:grpSpPr>
          <a:xfrm>
            <a:off x="6187227" y="1574688"/>
            <a:ext cx="6240000" cy="4680000"/>
            <a:chOff x="6187227" y="1574688"/>
            <a:chExt cx="6240000" cy="468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57999E-5BDD-3F48-917D-42962FB4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187227" y="1574688"/>
              <a:ext cx="6240000" cy="4680000"/>
            </a:xfrm>
            <a:prstGeom prst="rect">
              <a:avLst/>
            </a:prstGeom>
          </p:spPr>
        </p:pic>
        <p:sp>
          <p:nvSpPr>
            <p:cNvPr id="3" name="textruta 2">
              <a:extLst>
                <a:ext uri="{FF2B5EF4-FFF2-40B4-BE49-F238E27FC236}">
                  <a16:creationId xmlns:a16="http://schemas.microsoft.com/office/drawing/2014/main" id="{0061C649-BC73-DE41-A691-40B265E0CBB8}"/>
                </a:ext>
              </a:extLst>
            </p:cNvPr>
            <p:cNvSpPr txBox="1"/>
            <p:nvPr/>
          </p:nvSpPr>
          <p:spPr>
            <a:xfrm>
              <a:off x="10502965" y="5421760"/>
              <a:ext cx="117270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Equal power</a:t>
              </a:r>
            </a:p>
          </p:txBody>
        </p:sp>
      </p:grpSp>
      <p:sp>
        <p:nvSpPr>
          <p:cNvPr id="13" name="textruta 12">
            <a:extLst>
              <a:ext uri="{FF2B5EF4-FFF2-40B4-BE49-F238E27FC236}">
                <a16:creationId xmlns:a16="http://schemas.microsoft.com/office/drawing/2014/main" id="{5D73505F-749C-374C-940E-5E845799ABBA}"/>
              </a:ext>
            </a:extLst>
          </p:cNvPr>
          <p:cNvSpPr txBox="1"/>
          <p:nvPr/>
        </p:nvSpPr>
        <p:spPr>
          <a:xfrm>
            <a:off x="1367928" y="5374239"/>
            <a:ext cx="117270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Baskerville" panose="02020502070401020303" pitchFamily="18" charset="0"/>
                <a:ea typeface="Baskerville" panose="02020502070401020303" pitchFamily="18" charset="0"/>
              </a:rPr>
              <a:t>Equal power</a:t>
            </a:r>
          </a:p>
        </p:txBody>
      </p:sp>
    </p:spTree>
    <p:extLst>
      <p:ext uri="{BB962C8B-B14F-4D97-AF65-F5344CB8AC3E}">
        <p14:creationId xmlns:p14="http://schemas.microsoft.com/office/powerpoint/2010/main" val="27478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0CC-DBE1-D447-9A18-EC9316F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5CE-2CF2-C546-8DD1-B156D8C1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665986"/>
          </a:xfrm>
        </p:spPr>
        <p:txBody>
          <a:bodyPr/>
          <a:lstStyle/>
          <a:p>
            <a:r>
              <a:rPr lang="en-SE" dirty="0"/>
              <a:t>User performance depends on transmit powers</a:t>
            </a:r>
          </a:p>
          <a:p>
            <a:pPr lvl="1"/>
            <a:r>
              <a:rPr lang="en-SE" dirty="0"/>
              <a:t>Power control must be actively done</a:t>
            </a:r>
          </a:p>
          <a:p>
            <a:pPr lvl="1">
              <a:spcBef>
                <a:spcPts val="0"/>
              </a:spcBef>
            </a:pPr>
            <a:endParaRPr lang="en-SE" dirty="0"/>
          </a:p>
          <a:p>
            <a:r>
              <a:rPr lang="en-SE" dirty="0"/>
              <a:t>Max-min fairness power control</a:t>
            </a:r>
          </a:p>
          <a:p>
            <a:pPr lvl="1"/>
            <a:r>
              <a:rPr lang="en-SE" dirty="0"/>
              <a:t>Give everyone the same rate, </a:t>
            </a:r>
            <a:br>
              <a:rPr lang="en-SE" dirty="0"/>
            </a:br>
            <a:r>
              <a:rPr lang="en-SE" dirty="0"/>
              <a:t>maximize the common value</a:t>
            </a:r>
          </a:p>
          <a:p>
            <a:pPr lvl="1"/>
            <a:r>
              <a:rPr lang="en-SE" dirty="0"/>
              <a:t>Power control coefficients can be </a:t>
            </a:r>
            <a:br>
              <a:rPr lang="en-SE" dirty="0"/>
            </a:br>
            <a:r>
              <a:rPr lang="en-SE" dirty="0"/>
              <a:t>computed in closed form</a:t>
            </a:r>
          </a:p>
          <a:p>
            <a:pPr lvl="1">
              <a:spcBef>
                <a:spcPts val="0"/>
              </a:spcBef>
            </a:pPr>
            <a:endParaRPr lang="en-SE" dirty="0"/>
          </a:p>
          <a:p>
            <a:r>
              <a:rPr lang="en-SE" dirty="0"/>
              <a:t>Insight </a:t>
            </a:r>
            <a:r>
              <a:rPr lang="en-SE"/>
              <a:t>from simulations</a:t>
            </a:r>
            <a:endParaRPr lang="en-SE" dirty="0"/>
          </a:p>
          <a:p>
            <a:pPr lvl="1"/>
            <a:r>
              <a:rPr lang="en-SE" dirty="0"/>
              <a:t>Power control particularly important </a:t>
            </a:r>
            <a:br>
              <a:rPr lang="en-SE" dirty="0"/>
            </a:br>
            <a:r>
              <a:rPr lang="en-SE" dirty="0"/>
              <a:t>in uplink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3F55-32D3-7E49-884A-53F424B1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AF1F-1308-2D4D-857F-C869BA20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005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11: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Power Control for Max-Min Fairness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0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Power control</a:t>
            </a:r>
          </a:p>
          <a:p>
            <a:pPr lvl="1"/>
            <a:r>
              <a:rPr lang="en-SE" dirty="0"/>
              <a:t>Purpose and operating points</a:t>
            </a:r>
          </a:p>
          <a:p>
            <a:pPr lvl="1"/>
            <a:r>
              <a:rPr lang="en-SE" dirty="0"/>
              <a:t>Structure of the SINR</a:t>
            </a:r>
          </a:p>
          <a:p>
            <a:endParaRPr lang="en-SE" dirty="0"/>
          </a:p>
          <a:p>
            <a:r>
              <a:rPr lang="en-SE" dirty="0"/>
              <a:t>Max-min fairness power control</a:t>
            </a:r>
          </a:p>
          <a:p>
            <a:pPr lvl="1"/>
            <a:r>
              <a:rPr lang="en-SE" dirty="0"/>
              <a:t>Uplink</a:t>
            </a:r>
          </a:p>
          <a:p>
            <a:pPr lvl="1"/>
            <a:r>
              <a:rPr lang="en-SE" dirty="0"/>
              <a:t>Downlink</a:t>
            </a:r>
          </a:p>
          <a:p>
            <a:pPr lvl="1"/>
            <a:endParaRPr lang="en-SE" dirty="0"/>
          </a:p>
          <a:p>
            <a:r>
              <a:rPr lang="en-SE" dirty="0"/>
              <a:t>Simulation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127F-61FB-2147-AC04-8F8D0F5A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effective SINRs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CCF46A-5F8C-6F43-B2AC-9B407CF6AA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Capacity lower bound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SINR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    where the “effective” SINR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MR: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CCF46A-5F8C-6F43-B2AC-9B407CF6A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F052-6F01-3646-81E3-0CC6F391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E1FB-691F-8A41-8F02-96915D534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C45BF62-9481-4647-BC4F-EB0AE80092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068150"/>
                  </p:ext>
                </p:extLst>
              </p:nvPr>
            </p:nvGraphicFramePr>
            <p:xfrm>
              <a:off x="2796335" y="4358836"/>
              <a:ext cx="6096000" cy="1353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Uplink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Downlink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C45BF62-9481-4647-BC4F-EB0AE80092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068150"/>
                  </p:ext>
                </p:extLst>
              </p:nvPr>
            </p:nvGraphicFramePr>
            <p:xfrm>
              <a:off x="2796335" y="4358836"/>
              <a:ext cx="6096000" cy="1353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Uplink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Downlink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6239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415" t="-56338" r="-100000" b="-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833" t="-56338" r="-417" b="-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45DC237-A5C5-7C43-B3B8-887E5DA404C7}"/>
              </a:ext>
            </a:extLst>
          </p:cNvPr>
          <p:cNvSpPr/>
          <p:nvPr/>
        </p:nvSpPr>
        <p:spPr>
          <a:xfrm>
            <a:off x="4208999" y="5871245"/>
            <a:ext cx="3270672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Same structure with other methods than MR</a:t>
            </a:r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4484-D24A-1446-B4F8-D9200D3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channel conditions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D299F1-BC67-0441-977C-9AC518296F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529797"/>
                <a:ext cx="10853647" cy="1366848"/>
              </a:xfrm>
            </p:spPr>
            <p:txBody>
              <a:bodyPr/>
              <a:lstStyle/>
              <a:p>
                <a:r>
                  <a:rPr lang="en-US" dirty="0"/>
                  <a:t>Nature and hardware setup determine the values of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compensate 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D299F1-BC67-0441-977C-9AC51829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529797"/>
                <a:ext cx="10853647" cy="1366848"/>
              </a:xfrm>
              <a:blipFill>
                <a:blip r:embed="rId2"/>
                <a:stretch>
                  <a:fillRect l="-702" t="-6481"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AF9A6-6845-CE42-BCD6-9AD472BC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8457-F18E-6C43-A2BB-BBC389B7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E0CC8-0C87-7F42-8F3B-8DD0BA5B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99" y="1971033"/>
            <a:ext cx="8557602" cy="21298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AE25D-52C6-1440-B8BF-5CEDB64F71A7}"/>
              </a:ext>
            </a:extLst>
          </p:cNvPr>
          <p:cNvCxnSpPr>
            <a:cxnSpLocks/>
          </p:cNvCxnSpPr>
          <p:nvPr/>
        </p:nvCxnSpPr>
        <p:spPr>
          <a:xfrm flipH="1">
            <a:off x="3332173" y="2465394"/>
            <a:ext cx="2123577" cy="537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96CBCA-ECAD-CA44-9BFB-8E4EFD11F8A4}"/>
              </a:ext>
            </a:extLst>
          </p:cNvPr>
          <p:cNvCxnSpPr>
            <a:cxnSpLocks/>
          </p:cNvCxnSpPr>
          <p:nvPr/>
        </p:nvCxnSpPr>
        <p:spPr>
          <a:xfrm flipH="1">
            <a:off x="4685536" y="2700036"/>
            <a:ext cx="770215" cy="470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CCEB0-D1F9-EC4B-8A98-0396D430F054}"/>
              </a:ext>
            </a:extLst>
          </p:cNvPr>
          <p:cNvCxnSpPr>
            <a:cxnSpLocks/>
          </p:cNvCxnSpPr>
          <p:nvPr/>
        </p:nvCxnSpPr>
        <p:spPr>
          <a:xfrm flipH="1" flipV="1">
            <a:off x="6476764" y="2669035"/>
            <a:ext cx="734728" cy="384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E94A3F-6818-2F45-ACFD-1481A3A537A3}"/>
              </a:ext>
            </a:extLst>
          </p:cNvPr>
          <p:cNvCxnSpPr>
            <a:cxnSpLocks/>
          </p:cNvCxnSpPr>
          <p:nvPr/>
        </p:nvCxnSpPr>
        <p:spPr>
          <a:xfrm flipH="1" flipV="1">
            <a:off x="6527563" y="2348295"/>
            <a:ext cx="2257144" cy="163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558C9F-1567-404D-B50C-5B131BE6B490}"/>
                  </a:ext>
                </a:extLst>
              </p:cNvPr>
              <p:cNvSpPr txBox="1"/>
              <p:nvPr/>
            </p:nvSpPr>
            <p:spPr>
              <a:xfrm>
                <a:off x="3508611" y="2343918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−120 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dB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558C9F-1567-404D-B50C-5B131BE6B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611" y="2343918"/>
                <a:ext cx="1176925" cy="400110"/>
              </a:xfrm>
              <a:prstGeom prst="rect">
                <a:avLst/>
              </a:prstGeom>
              <a:blipFill>
                <a:blip r:embed="rId4"/>
                <a:stretch>
                  <a:fillRect t="-9375" r="-322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42C04-3CE2-DE45-9BC7-4FF13345A920}"/>
                  </a:ext>
                </a:extLst>
              </p:cNvPr>
              <p:cNvSpPr txBox="1"/>
              <p:nvPr/>
            </p:nvSpPr>
            <p:spPr>
              <a:xfrm>
                <a:off x="6094194" y="2877531"/>
                <a:ext cx="1034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−65 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dB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42C04-3CE2-DE45-9BC7-4FF13345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94" y="2877531"/>
                <a:ext cx="1034257" cy="400110"/>
              </a:xfrm>
              <a:prstGeom prst="rect">
                <a:avLst/>
              </a:prstGeom>
              <a:blipFill>
                <a:blip r:embed="rId5"/>
                <a:stretch>
                  <a:fillRect t="-6250" r="-4938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1BB112-EFB1-1648-9BA6-A80C41B1CA58}"/>
                  </a:ext>
                </a:extLst>
              </p:cNvPr>
              <p:cNvSpPr txBox="1"/>
              <p:nvPr/>
            </p:nvSpPr>
            <p:spPr>
              <a:xfrm>
                <a:off x="4891685" y="2888743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−94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 dB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1BB112-EFB1-1648-9BA6-A80C41B1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85" y="2888743"/>
                <a:ext cx="1040670" cy="400110"/>
              </a:xfrm>
              <a:prstGeom prst="rect">
                <a:avLst/>
              </a:prstGeom>
              <a:blipFill>
                <a:blip r:embed="rId6"/>
                <a:stretch>
                  <a:fillRect t="-6061" r="-4819" b="-242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9350-3F4F-5F41-BFD6-DD8EA991912D}"/>
                  </a:ext>
                </a:extLst>
              </p:cNvPr>
              <p:cNvSpPr txBox="1"/>
              <p:nvPr/>
            </p:nvSpPr>
            <p:spPr>
              <a:xfrm>
                <a:off x="7399285" y="2018158"/>
                <a:ext cx="1034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−97 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dB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9350-3F4F-5F41-BFD6-DD8EA991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85" y="2018158"/>
                <a:ext cx="1034257" cy="400110"/>
              </a:xfrm>
              <a:prstGeom prst="rect">
                <a:avLst/>
              </a:prstGeom>
              <a:blipFill>
                <a:blip r:embed="rId7"/>
                <a:stretch>
                  <a:fillRect t="-6250" r="-4878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AA6062-71A7-C34C-9918-25C2FFB6467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1BA8-7448-BA49-BEE6-E05D8284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3157A-048F-9A47-BDDB-B6CF9FBC1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Effective SINRs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selected to achieve different operating points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3157A-048F-9A47-BDDB-B6CF9FBC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5DB0-8FE1-8E4F-8A10-7131180F4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7A5-A5B5-E14C-9902-7ED7B2CA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E20BE-EE0A-474F-AC49-B1E4802AC2ED}"/>
              </a:ext>
            </a:extLst>
          </p:cNvPr>
          <p:cNvSpPr/>
          <p:nvPr/>
        </p:nvSpPr>
        <p:spPr>
          <a:xfrm>
            <a:off x="6070147" y="4452870"/>
            <a:ext cx="2736547" cy="831452"/>
          </a:xfrm>
          <a:prstGeom prst="rect">
            <a:avLst/>
          </a:prstGeom>
          <a:solidFill>
            <a:srgbClr val="C00000">
              <a:alpha val="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3" descr="C:\Users\emilbjo\Documents\Presentationer\2012-10 Supelec\region_examples_convex.png">
            <a:extLst>
              <a:ext uri="{FF2B5EF4-FFF2-40B4-BE49-F238E27FC236}">
                <a16:creationId xmlns:a16="http://schemas.microsoft.com/office/drawing/2014/main" id="{A049BFDC-395E-9542-B160-0722E3181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b="6633"/>
          <a:stretch/>
        </p:blipFill>
        <p:spPr bwMode="auto">
          <a:xfrm>
            <a:off x="3300665" y="3121539"/>
            <a:ext cx="3691099" cy="33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98A1A1D-1279-B24E-AC10-6DF488ACF910}"/>
              </a:ext>
            </a:extLst>
          </p:cNvPr>
          <p:cNvSpPr txBox="1">
            <a:spLocks/>
          </p:cNvSpPr>
          <p:nvPr/>
        </p:nvSpPr>
        <p:spPr bwMode="auto">
          <a:xfrm>
            <a:off x="3672188" y="5001381"/>
            <a:ext cx="1671848" cy="92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204788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2000" kern="0" baseline="0" dirty="0">
                <a:latin typeface="+mn-lt"/>
              </a:rPr>
              <a:t>Rate</a:t>
            </a:r>
            <a:r>
              <a:rPr lang="en-US" sz="2000" kern="0" dirty="0">
                <a:latin typeface="+mn-lt"/>
              </a:rPr>
              <a:t> r</a:t>
            </a:r>
            <a:r>
              <a:rPr lang="en-US" sz="2000" kern="0" baseline="0" dirty="0">
                <a:latin typeface="+mn-lt"/>
              </a:rPr>
              <a:t>egion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E9CFA-AA16-3A4B-B9CF-168CA7C00E67}"/>
              </a:ext>
            </a:extLst>
          </p:cNvPr>
          <p:cNvSpPr/>
          <p:nvPr/>
        </p:nvSpPr>
        <p:spPr bwMode="auto">
          <a:xfrm>
            <a:off x="5025360" y="4222214"/>
            <a:ext cx="61920" cy="61920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15EF91-46FB-E94B-B622-E36682B14AD3}"/>
              </a:ext>
            </a:extLst>
          </p:cNvPr>
          <p:cNvSpPr/>
          <p:nvPr/>
        </p:nvSpPr>
        <p:spPr bwMode="auto">
          <a:xfrm>
            <a:off x="5263581" y="4470527"/>
            <a:ext cx="61920" cy="61920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C36F7E-1640-2D4A-B2C9-7146915F884B}"/>
              </a:ext>
            </a:extLst>
          </p:cNvPr>
          <p:cNvCxnSpPr/>
          <p:nvPr/>
        </p:nvCxnSpPr>
        <p:spPr bwMode="auto">
          <a:xfrm flipH="1">
            <a:off x="5114030" y="3945379"/>
            <a:ext cx="746506" cy="252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9">
                <a:extLst>
                  <a:ext uri="{FF2B5EF4-FFF2-40B4-BE49-F238E27FC236}">
                    <a16:creationId xmlns:a16="http://schemas.microsoft.com/office/drawing/2014/main" id="{5777ED93-B4B9-C14F-ADCF-4FFD0166E4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2482" y="3197046"/>
                <a:ext cx="5012414" cy="804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b="1" kern="0" dirty="0">
                    <a:latin typeface="+mn-lt"/>
                  </a:rPr>
                  <a:t>Max sum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Largest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cs typeface="Georgi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charset="0"/>
                                    <a:cs typeface="Georgia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  <a:cs typeface="Georgia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sv-SE" sz="2000" b="0" i="0" smtClean="0">
                        <a:latin typeface="Cambria Math" charset="0"/>
                        <a:cs typeface="Georgia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cs typeface="Georgi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charset="0"/>
                                    <a:cs typeface="Georgia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charset="0"/>
                                    <a:cs typeface="Georgia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sv-SE" sz="2000" b="0" i="1" smtClean="0">
                            <a:latin typeface="Cambria Math" charset="0"/>
                            <a:cs typeface="Georgia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Content Placeholder 9">
                <a:extLst>
                  <a:ext uri="{FF2B5EF4-FFF2-40B4-BE49-F238E27FC236}">
                    <a16:creationId xmlns:a16="http://schemas.microsoft.com/office/drawing/2014/main" id="{5777ED93-B4B9-C14F-ADCF-4FFD0166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2482" y="3197046"/>
                <a:ext cx="5012414" cy="804964"/>
              </a:xfrm>
              <a:prstGeom prst="rect">
                <a:avLst/>
              </a:prstGeom>
              <a:blipFill>
                <a:blip r:embed="rId4"/>
                <a:stretch>
                  <a:fillRect l="-253" t="-4762" b="-79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24204-F30A-EF48-910B-0FFE058D28E6}"/>
              </a:ext>
            </a:extLst>
          </p:cNvPr>
          <p:cNvCxnSpPr/>
          <p:nvPr/>
        </p:nvCxnSpPr>
        <p:spPr bwMode="auto">
          <a:xfrm flipH="1" flipV="1">
            <a:off x="5405957" y="4535507"/>
            <a:ext cx="681123" cy="2162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>
                <a:extLst>
                  <a:ext uri="{FF2B5EF4-FFF2-40B4-BE49-F238E27FC236}">
                    <a16:creationId xmlns:a16="http://schemas.microsoft.com/office/drawing/2014/main" id="{2856C143-8CD3-0E47-9B6E-027B346759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5186" y="4452870"/>
                <a:ext cx="3317555" cy="804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b="1" kern="0" dirty="0"/>
                  <a:t>Max-min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dirty="0">
                            <a:latin typeface="Cambria Math" charset="0"/>
                            <a:cs typeface="Georgia"/>
                          </a:rPr>
                          <m:t>SINR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=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SINR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Content Placeholder 9">
                <a:extLst>
                  <a:ext uri="{FF2B5EF4-FFF2-40B4-BE49-F238E27FC236}">
                    <a16:creationId xmlns:a16="http://schemas.microsoft.com/office/drawing/2014/main" id="{2856C143-8CD3-0E47-9B6E-027B34675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5186" y="4452870"/>
                <a:ext cx="3317555" cy="804964"/>
              </a:xfrm>
              <a:prstGeom prst="rect">
                <a:avLst/>
              </a:prstGeom>
              <a:blipFill>
                <a:blip r:embed="rId5"/>
                <a:stretch>
                  <a:fillRect t="-3125" b="-78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A65F9D-0492-BF42-BC8D-8F6B5D288F8B}"/>
                  </a:ext>
                </a:extLst>
              </p:cNvPr>
              <p:cNvSpPr txBox="1"/>
              <p:nvPr/>
            </p:nvSpPr>
            <p:spPr>
              <a:xfrm>
                <a:off x="6835508" y="5896661"/>
                <a:ext cx="24434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charset="0"/>
                                  <a:cs typeface="Georgia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charset="0"/>
                                  <a:cs typeface="Georgia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  <a:cs typeface="Georgi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charset="0"/>
                                      <a:cs typeface="Georgia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charset="0"/>
                                      <a:cs typeface="Georgi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A65F9D-0492-BF42-BC8D-8F6B5D288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08" y="5896661"/>
                <a:ext cx="2443489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30741B-FFF2-E446-98BE-8A2DEFFC3A48}"/>
                  </a:ext>
                </a:extLst>
              </p:cNvPr>
              <p:cNvSpPr txBox="1"/>
              <p:nvPr/>
            </p:nvSpPr>
            <p:spPr>
              <a:xfrm>
                <a:off x="1029456" y="3368695"/>
                <a:ext cx="2403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  <a:cs typeface="Georgia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  <a:cs typeface="Georgia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  <a:cs typeface="Georgi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latin typeface="Cambria Math" charset="0"/>
                                      <a:cs typeface="Georgia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charset="0"/>
                                      <a:cs typeface="Georgi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30741B-FFF2-E446-98BE-8A2DEFFC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56" y="3368695"/>
                <a:ext cx="2403607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5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367-A58D-0746-8DEA-0F808A43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Maximize the minimum SINR (minimum rate)</a:t>
                </a:r>
              </a:p>
              <a:p>
                <a:pPr lvl="1"/>
                <a:r>
                  <a:rPr lang="en-US" dirty="0"/>
                  <a:t>Every user get the same performance</a:t>
                </a:r>
                <a:br>
                  <a:rPr lang="en-US" dirty="0"/>
                </a:br>
                <a:r>
                  <a:rPr lang="en-US" dirty="0"/>
                  <a:t>(Prove by contradiction!)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Power constraint</a:t>
                </a:r>
              </a:p>
              <a:p>
                <a:pPr lvl="1"/>
                <a:r>
                  <a:rPr lang="en-US" dirty="0"/>
                  <a:t>Uplink: </a:t>
                </a:r>
                <a:endParaRPr lang="sv-SE" i="1" dirty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0≤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≤1,  </m:t>
                      </m:r>
                      <m:r>
                        <a:rPr lang="sv-SE" i="1">
                          <a:latin typeface="Cambria Math" charset="0"/>
                        </a:rPr>
                        <m:t>𝑘</m:t>
                      </m:r>
                      <m:r>
                        <a:rPr lang="sv-SE" i="1">
                          <a:latin typeface="Cambria Math" charset="0"/>
                        </a:rPr>
                        <m:t>=1,…,</m:t>
                      </m:r>
                      <m:r>
                        <a:rPr lang="sv-SE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Downlink: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charset="0"/>
                        </a:rPr>
                        <m:t>≤1, 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≥0,  </m:t>
                      </m:r>
                      <m:r>
                        <a:rPr lang="sv-SE" i="1">
                          <a:latin typeface="Cambria Math" charset="0"/>
                        </a:rPr>
                        <m:t>𝑘</m:t>
                      </m:r>
                      <m:r>
                        <a:rPr lang="sv-SE" i="1">
                          <a:latin typeface="Cambria Math" charset="0"/>
                        </a:rPr>
                        <m:t>=1,…,</m:t>
                      </m:r>
                      <m:r>
                        <a:rPr lang="sv-SE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E995-DBC2-9E4A-8F67-2A44DFBF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EB49-1F5F-AD4A-95C2-F04C072A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09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ABFA-D9D0-9547-8BD2-4A29C2A0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as an optimization problem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A07630-D56C-854A-8309-C5804998280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maximize</m:t>
                      </m:r>
                      <m:r>
                        <a:rPr lang="sv-SE" i="1">
                          <a:latin typeface="Cambria Math" charset="0"/>
                        </a:rPr>
                        <m:t>            </m:t>
                      </m:r>
                      <m:acc>
                        <m:accPr>
                          <m:chr m:val="̅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with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respect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to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 </m:t>
                          </m:r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subject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to</m:t>
                      </m:r>
                      <m:r>
                        <a:rPr lang="sv-SE">
                          <a:latin typeface="Cambria Math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SIN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R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  <m:r>
                        <a:rPr lang="sv-SE" i="1">
                          <a:latin typeface="Cambria Math" charset="0"/>
                        </a:rPr>
                        <m:t>    </m:t>
                      </m:r>
                      <m:r>
                        <a:rPr lang="sv-SE" i="1">
                          <a:latin typeface="Cambria Math" charset="0"/>
                        </a:rPr>
                        <m:t>𝑘</m:t>
                      </m:r>
                      <m:r>
                        <a:rPr lang="sv-SE" i="1">
                          <a:latin typeface="Cambria Math" charset="0"/>
                        </a:rPr>
                        <m:t>=1,…,</m:t>
                      </m:r>
                      <m:r>
                        <a:rPr lang="sv-SE" i="1">
                          <a:latin typeface="Cambria Math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sv-SE">
                          <a:latin typeface="Cambria Math" charset="0"/>
                        </a:rPr>
                        <m:t>                             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Power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constraints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en-US" dirty="0"/>
                  <a:t>Different solutions in uplink and downlink, since</a:t>
                </a:r>
              </a:p>
              <a:p>
                <a:pPr lvl="1"/>
                <a:r>
                  <a:rPr lang="en-US" dirty="0"/>
                  <a:t>SINR expressions are different</a:t>
                </a:r>
              </a:p>
              <a:p>
                <a:pPr lvl="1"/>
                <a:r>
                  <a:rPr lang="en-US" dirty="0"/>
                  <a:t>Power constraints are different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A07630-D56C-854A-8309-C58049982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3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B867-3DA5-BA4A-AF3D-35006CDE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6D86-8D17-304D-A5CD-98C70F871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42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326-57AA-4E4C-9CDC-F9DB928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max-min fairness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7D34FB-66F4-B94D-B05E-E41CA1EE4E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Optimal power-control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Max-min SINR: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sv-SE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7D34FB-66F4-B94D-B05E-E41CA1EE4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11992-DF06-0848-BBDA-266C7B376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5CEF-3F68-DE44-BF44-DE7232F8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E355B-5C91-3842-862C-8D780D0B02D7}"/>
                  </a:ext>
                </a:extLst>
              </p:cNvPr>
              <p:cNvSpPr/>
              <p:nvPr/>
            </p:nvSpPr>
            <p:spPr>
              <a:xfrm>
                <a:off x="7749758" y="999226"/>
                <a:ext cx="4168382" cy="11280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SINR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E355B-5C91-3842-862C-8D780D0B0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58" y="999226"/>
                <a:ext cx="4168382" cy="1128053"/>
              </a:xfrm>
              <a:prstGeom prst="rect">
                <a:avLst/>
              </a:prstGeom>
              <a:blipFill>
                <a:blip r:embed="rId3"/>
                <a:stretch>
                  <a:fillRect t="-5495" b="-648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9308-8874-AF45-8CAC-B2034637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max-min fairness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C8FCE-809A-9141-8C4D-23CEE908D2E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Optimal power-control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sv-SE" i="1">
                                  <a:latin typeface="Cambria Math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Max-min SINR: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sv-SE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C8FCE-809A-9141-8C4D-23CEE908D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174BF-16B4-384B-A5D3-DBF7FD462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D133-A10D-CF43-91C9-EF799EC34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9783A1-9DC9-2F4F-8D9D-829EDB4ABCB0}"/>
                  </a:ext>
                </a:extLst>
              </p:cNvPr>
              <p:cNvSpPr/>
              <p:nvPr/>
            </p:nvSpPr>
            <p:spPr>
              <a:xfrm>
                <a:off x="8126083" y="1075188"/>
                <a:ext cx="3892336" cy="11280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SINR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9783A1-9DC9-2F4F-8D9D-829EDB4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083" y="1075188"/>
                <a:ext cx="3892336" cy="1128053"/>
              </a:xfrm>
              <a:prstGeom prst="rect">
                <a:avLst/>
              </a:prstGeom>
              <a:blipFill>
                <a:blip r:embed="rId3"/>
                <a:stretch>
                  <a:fillRect l="-974" t="-4444" b="-6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5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purl.org/dc/dcmitype/"/>
    <ds:schemaRef ds:uri="a5aea428-1722-47f0-acbf-e195f738e188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16686</TotalTime>
  <Words>736</Words>
  <Application>Microsoft Macintosh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Baskerville</vt:lpstr>
      <vt:lpstr>Calibri</vt:lpstr>
      <vt:lpstr>Cambria Math</vt:lpstr>
      <vt:lpstr>Georgia</vt:lpstr>
      <vt:lpstr>KorolevLiU Medium</vt:lpstr>
      <vt:lpstr>Times</vt:lpstr>
      <vt:lpstr>Start and finish</vt:lpstr>
      <vt:lpstr>White slides</vt:lpstr>
      <vt:lpstr>Black slides</vt:lpstr>
      <vt:lpstr>PowerPoint Presentation</vt:lpstr>
      <vt:lpstr>Outline</vt:lpstr>
      <vt:lpstr>Single-cell effective SINRs</vt:lpstr>
      <vt:lpstr>Different channel conditions</vt:lpstr>
      <vt:lpstr>Power control</vt:lpstr>
      <vt:lpstr>Max-min fairness power control</vt:lpstr>
      <vt:lpstr>Formulation as an optimization problem</vt:lpstr>
      <vt:lpstr>Uplink max-min fairness with MR</vt:lpstr>
      <vt:lpstr>Downlink max-min fairness with MR</vt:lpstr>
      <vt:lpstr>Insights from max-min power control</vt:lpstr>
      <vt:lpstr>Who performs the optimization?</vt:lpstr>
      <vt:lpstr>Simulation example: Urban deployment</vt:lpstr>
      <vt:lpstr>Some parameter values</vt:lpstr>
      <vt:lpstr>Uplink signal-to-noise ratio (SNR)</vt:lpstr>
      <vt:lpstr>Case study: Uplink with power control</vt:lpstr>
      <vt:lpstr>Case study: Downlink with power control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176</cp:revision>
  <cp:lastPrinted>2017-10-06T09:53:20Z</cp:lastPrinted>
  <dcterms:created xsi:type="dcterms:W3CDTF">2020-03-25T16:20:45Z</dcterms:created>
  <dcterms:modified xsi:type="dcterms:W3CDTF">2021-04-29T11:50:57Z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