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31"/>
  </p:notesMasterIdLst>
  <p:handoutMasterIdLst>
    <p:handoutMasterId r:id="rId32"/>
  </p:handoutMasterIdLst>
  <p:sldIdLst>
    <p:sldId id="375" r:id="rId7"/>
    <p:sldId id="319" r:id="rId8"/>
    <p:sldId id="354" r:id="rId9"/>
    <p:sldId id="355" r:id="rId10"/>
    <p:sldId id="356" r:id="rId11"/>
    <p:sldId id="357" r:id="rId12"/>
    <p:sldId id="359" r:id="rId13"/>
    <p:sldId id="362" r:id="rId14"/>
    <p:sldId id="361" r:id="rId15"/>
    <p:sldId id="358" r:id="rId16"/>
    <p:sldId id="363" r:id="rId17"/>
    <p:sldId id="364" r:id="rId18"/>
    <p:sldId id="365" r:id="rId19"/>
    <p:sldId id="366" r:id="rId20"/>
    <p:sldId id="367" r:id="rId21"/>
    <p:sldId id="368" r:id="rId22"/>
    <p:sldId id="372" r:id="rId23"/>
    <p:sldId id="369" r:id="rId24"/>
    <p:sldId id="371" r:id="rId25"/>
    <p:sldId id="370" r:id="rId26"/>
    <p:sldId id="374" r:id="rId27"/>
    <p:sldId id="373" r:id="rId28"/>
    <p:sldId id="344" r:id="rId29"/>
    <p:sldId id="376" r:id="rId30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95982" autoAdjust="0"/>
  </p:normalViewPr>
  <p:slideViewPr>
    <p:cSldViewPr snapToGrid="0" snapToObjects="1">
      <p:cViewPr varScale="1">
        <p:scale>
          <a:sx n="93" d="100"/>
          <a:sy n="93" d="100"/>
        </p:scale>
        <p:origin x="224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878AA36F-B8A7-F14E-A200-908DEA054F4D}"/>
    <pc:docChg chg="undo custSel addSld delSld modSld sldOrd modMainMaster">
      <pc:chgData name="Emil Björnson" userId="b0a7c065-f6f4-41b0-b3e4-ccdb47e1a085" providerId="ADAL" clId="{878AA36F-B8A7-F14E-A200-908DEA054F4D}" dt="2021-04-05T06:01:17.523" v="80"/>
      <pc:docMkLst>
        <pc:docMk/>
      </pc:docMkLst>
      <pc:sldChg chg="del">
        <pc:chgData name="Emil Björnson" userId="b0a7c065-f6f4-41b0-b3e4-ccdb47e1a085" providerId="ADAL" clId="{878AA36F-B8A7-F14E-A200-908DEA054F4D}" dt="2021-03-26T11:33:50.118" v="5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878AA36F-B8A7-F14E-A200-908DEA054F4D}" dt="2021-03-26T11:35:58.796" v="53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878AA36F-B8A7-F14E-A200-908DEA054F4D}" dt="2021-03-29T11:21:14.992" v="54"/>
        <pc:sldMkLst>
          <pc:docMk/>
          <pc:sldMk cId="2307442761" sldId="319"/>
        </pc:sldMkLst>
        <pc:spChg chg="mod">
          <ac:chgData name="Emil Björnson" userId="b0a7c065-f6f4-41b0-b3e4-ccdb47e1a085" providerId="ADAL" clId="{878AA36F-B8A7-F14E-A200-908DEA054F4D}" dt="2021-03-26T11:34:42.523" v="51" actId="20577"/>
          <ac:spMkLst>
            <pc:docMk/>
            <pc:sldMk cId="2307442761" sldId="319"/>
            <ac:spMk id="2" creationId="{4C32A4FB-4A14-384F-A915-557C0D18275E}"/>
          </ac:spMkLst>
        </pc:spChg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2307442761" sldId="319"/>
            <ac:spMk id="5" creationId="{C654C24B-25C8-8C40-9A6F-56AC0E55D128}"/>
          </ac:spMkLst>
        </pc:spChg>
      </pc:sldChg>
      <pc:sldChg chg="delSp modSp mod">
        <pc:chgData name="Emil Björnson" userId="b0a7c065-f6f4-41b0-b3e4-ccdb47e1a085" providerId="ADAL" clId="{878AA36F-B8A7-F14E-A200-908DEA054F4D}" dt="2021-03-29T12:04:05.391" v="57" actId="14100"/>
        <pc:sldMkLst>
          <pc:docMk/>
          <pc:sldMk cId="3232363089" sldId="344"/>
        </pc:sldMkLst>
        <pc:spChg chg="mod">
          <ac:chgData name="Emil Björnson" userId="b0a7c065-f6f4-41b0-b3e4-ccdb47e1a085" providerId="ADAL" clId="{878AA36F-B8A7-F14E-A200-908DEA054F4D}" dt="2021-03-29T12:04:05.391" v="57" actId="14100"/>
          <ac:spMkLst>
            <pc:docMk/>
            <pc:sldMk cId="3232363089" sldId="344"/>
            <ac:spMk id="3" creationId="{8F8993DD-9EAE-7F48-A151-CFDAE3F195DE}"/>
          </ac:spMkLst>
        </pc:spChg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3232363089" sldId="344"/>
            <ac:spMk id="5" creationId="{875A4991-FC3E-AF41-A6A6-8138DD802F26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1886130127" sldId="354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1886130127" sldId="354"/>
            <ac:spMk id="5" creationId="{5ABD41D3-7A7B-7442-8C18-08116140B2AB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3178737114" sldId="355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3178737114" sldId="355"/>
            <ac:spMk id="5" creationId="{383C3BCF-6928-CB40-8859-B6420F9F7F1C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819272061" sldId="356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819272061" sldId="356"/>
            <ac:spMk id="5" creationId="{1FF4C95D-7A7F-B646-BAAE-3E8CC4FAA205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821794782" sldId="357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821794782" sldId="357"/>
            <ac:spMk id="5" creationId="{553D9FE7-212E-2E48-A13F-52FBAB0216A8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393086087" sldId="358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393086087" sldId="358"/>
            <ac:spMk id="5" creationId="{76BF516D-117A-7A44-9780-CA5189F3F754}"/>
          </ac:spMkLst>
        </pc:spChg>
      </pc:sldChg>
      <pc:sldChg chg="delSp modSp mod delAnim modAnim">
        <pc:chgData name="Emil Björnson" userId="b0a7c065-f6f4-41b0-b3e4-ccdb47e1a085" providerId="ADAL" clId="{878AA36F-B8A7-F14E-A200-908DEA054F4D}" dt="2021-04-01T17:46:20.807" v="60" actId="5793"/>
        <pc:sldMkLst>
          <pc:docMk/>
          <pc:sldMk cId="2003579035" sldId="359"/>
        </pc:sldMkLst>
        <pc:spChg chg="mod">
          <ac:chgData name="Emil Björnson" userId="b0a7c065-f6f4-41b0-b3e4-ccdb47e1a085" providerId="ADAL" clId="{878AA36F-B8A7-F14E-A200-908DEA054F4D}" dt="2021-04-01T17:46:20.807" v="60" actId="5793"/>
          <ac:spMkLst>
            <pc:docMk/>
            <pc:sldMk cId="2003579035" sldId="359"/>
            <ac:spMk id="3" creationId="{239EEB93-3460-0F49-A40E-947C8A9039DE}"/>
          </ac:spMkLst>
        </pc:spChg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2003579035" sldId="359"/>
            <ac:spMk id="5" creationId="{1ADEF06C-5B56-D841-8A79-099377D45D9E}"/>
          </ac:spMkLst>
        </pc:spChg>
        <pc:spChg chg="del">
          <ac:chgData name="Emil Björnson" userId="b0a7c065-f6f4-41b0-b3e4-ccdb47e1a085" providerId="ADAL" clId="{878AA36F-B8A7-F14E-A200-908DEA054F4D}" dt="2021-04-01T17:46:17.164" v="58" actId="478"/>
          <ac:spMkLst>
            <pc:docMk/>
            <pc:sldMk cId="2003579035" sldId="359"/>
            <ac:spMk id="7" creationId="{87E8BABC-6EB0-784D-A2BC-03C32F57E40F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2231285873" sldId="361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2231285873" sldId="361"/>
            <ac:spMk id="5" creationId="{5A927BD6-3DB9-EA48-8097-BCDED22D807C}"/>
          </ac:spMkLst>
        </pc:spChg>
      </pc:sldChg>
      <pc:sldChg chg="delSp modSp mod delAnim">
        <pc:chgData name="Emil Björnson" userId="b0a7c065-f6f4-41b0-b3e4-ccdb47e1a085" providerId="ADAL" clId="{878AA36F-B8A7-F14E-A200-908DEA054F4D}" dt="2021-04-01T19:45:55.720" v="62" actId="478"/>
        <pc:sldMkLst>
          <pc:docMk/>
          <pc:sldMk cId="3571461161" sldId="362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3571461161" sldId="362"/>
            <ac:spMk id="5" creationId="{EE22ECAB-EEDB-E64C-B25C-938D1D0DC77D}"/>
          </ac:spMkLst>
        </pc:spChg>
        <pc:spChg chg="del mod">
          <ac:chgData name="Emil Björnson" userId="b0a7c065-f6f4-41b0-b3e4-ccdb47e1a085" providerId="ADAL" clId="{878AA36F-B8A7-F14E-A200-908DEA054F4D}" dt="2021-04-01T19:45:55.720" v="62" actId="478"/>
          <ac:spMkLst>
            <pc:docMk/>
            <pc:sldMk cId="3571461161" sldId="362"/>
            <ac:spMk id="11" creationId="{4DDE77D1-30B6-FF4B-800F-AD7F4D087C67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1736004236" sldId="363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1736004236" sldId="363"/>
            <ac:spMk id="5" creationId="{C3698E89-3D3A-FA47-982A-12D0FF0BC0B0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4247486573" sldId="364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4247486573" sldId="364"/>
            <ac:spMk id="5" creationId="{B123F75E-2F28-0F47-9325-95B18970C4C6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2625245837" sldId="365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2625245837" sldId="365"/>
            <ac:spMk id="5" creationId="{0CC8E179-E254-B348-92AD-78402466134F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2609875770" sldId="366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2609875770" sldId="366"/>
            <ac:spMk id="5" creationId="{8F70B430-7FE6-A54C-9513-5DA9F06801B6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3353076932" sldId="367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3353076932" sldId="367"/>
            <ac:spMk id="5" creationId="{EB93065A-F9DE-2447-B0D8-E2EAEA826A8B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1812845424" sldId="368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1812845424" sldId="368"/>
            <ac:spMk id="5" creationId="{91115C77-6442-CF4F-ABCD-8B5624A60296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1477210055" sldId="369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1477210055" sldId="369"/>
            <ac:spMk id="5" creationId="{7749BAA5-3EDE-B246-8F1A-73AA80367093}"/>
          </ac:spMkLst>
        </pc:spChg>
      </pc:sldChg>
      <pc:sldChg chg="addSp delSp modSp mod addAnim delAnim modAnim">
        <pc:chgData name="Emil Björnson" userId="b0a7c065-f6f4-41b0-b3e4-ccdb47e1a085" providerId="ADAL" clId="{878AA36F-B8A7-F14E-A200-908DEA054F4D}" dt="2021-04-05T06:01:17.523" v="80"/>
        <pc:sldMkLst>
          <pc:docMk/>
          <pc:sldMk cId="3880740762" sldId="370"/>
        </pc:sldMkLst>
        <pc:spChg chg="mod">
          <ac:chgData name="Emil Björnson" userId="b0a7c065-f6f4-41b0-b3e4-ccdb47e1a085" providerId="ADAL" clId="{878AA36F-B8A7-F14E-A200-908DEA054F4D}" dt="2021-04-05T05:57:42.743" v="77" actId="20577"/>
          <ac:spMkLst>
            <pc:docMk/>
            <pc:sldMk cId="3880740762" sldId="370"/>
            <ac:spMk id="3" creationId="{F6E4A3ED-C810-FC40-A74D-F6F7E6FE0B24}"/>
          </ac:spMkLst>
        </pc:spChg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3880740762" sldId="370"/>
            <ac:spMk id="5" creationId="{8945243A-E05C-8A47-94CA-4E73D49A04DD}"/>
          </ac:spMkLst>
        </pc:spChg>
        <pc:picChg chg="add del mod">
          <ac:chgData name="Emil Björnson" userId="b0a7c065-f6f4-41b0-b3e4-ccdb47e1a085" providerId="ADAL" clId="{878AA36F-B8A7-F14E-A200-908DEA054F4D}" dt="2021-04-05T05:52:44.033" v="69" actId="1036"/>
          <ac:picMkLst>
            <pc:docMk/>
            <pc:sldMk cId="3880740762" sldId="370"/>
            <ac:picMk id="8" creationId="{D33FB2D6-BAA6-AD46-B952-4B297760A8C1}"/>
          </ac:picMkLst>
        </pc:pic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1430326519" sldId="371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1430326519" sldId="371"/>
            <ac:spMk id="5" creationId="{6EA60D71-93D2-7A4E-8AD0-E8197308A712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910577808" sldId="372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910577808" sldId="372"/>
            <ac:spMk id="5" creationId="{A8E320E7-4990-E24D-83B4-51C085BD9267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3137561285" sldId="373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3137561285" sldId="373"/>
            <ac:spMk id="5" creationId="{9902642C-C476-AF45-A181-86B2BEC44F45}"/>
          </ac:spMkLst>
        </pc:spChg>
      </pc:sldChg>
      <pc:sldChg chg="delSp">
        <pc:chgData name="Emil Björnson" userId="b0a7c065-f6f4-41b0-b3e4-ccdb47e1a085" providerId="ADAL" clId="{878AA36F-B8A7-F14E-A200-908DEA054F4D}" dt="2021-03-29T11:21:14.992" v="54"/>
        <pc:sldMkLst>
          <pc:docMk/>
          <pc:sldMk cId="2308109039" sldId="374"/>
        </pc:sldMkLst>
        <pc:spChg chg="del">
          <ac:chgData name="Emil Björnson" userId="b0a7c065-f6f4-41b0-b3e4-ccdb47e1a085" providerId="ADAL" clId="{878AA36F-B8A7-F14E-A200-908DEA054F4D}" dt="2021-03-29T11:21:14.992" v="54"/>
          <ac:spMkLst>
            <pc:docMk/>
            <pc:sldMk cId="2308109039" sldId="374"/>
            <ac:spMk id="5" creationId="{C9E710FA-6FBC-A64B-B2E3-C17A8ABD788E}"/>
          </ac:spMkLst>
        </pc:spChg>
      </pc:sldChg>
      <pc:sldChg chg="modSp add mod ord">
        <pc:chgData name="Emil Björnson" userId="b0a7c065-f6f4-41b0-b3e4-ccdb47e1a085" providerId="ADAL" clId="{878AA36F-B8A7-F14E-A200-908DEA054F4D}" dt="2021-03-26T11:34:34.157" v="50" actId="20577"/>
        <pc:sldMkLst>
          <pc:docMk/>
          <pc:sldMk cId="974801177" sldId="375"/>
        </pc:sldMkLst>
        <pc:spChg chg="mod">
          <ac:chgData name="Emil Björnson" userId="b0a7c065-f6f4-41b0-b3e4-ccdb47e1a085" providerId="ADAL" clId="{878AA36F-B8A7-F14E-A200-908DEA054F4D}" dt="2021-03-26T11:34:34.157" v="50" actId="20577"/>
          <ac:spMkLst>
            <pc:docMk/>
            <pc:sldMk cId="974801177" sldId="375"/>
            <ac:spMk id="4" creationId="{F0827F5F-70A2-8847-826F-F024CC552B92}"/>
          </ac:spMkLst>
        </pc:spChg>
      </pc:sldChg>
      <pc:sldChg chg="add del ord">
        <pc:chgData name="Emil Björnson" userId="b0a7c065-f6f4-41b0-b3e4-ccdb47e1a085" providerId="ADAL" clId="{878AA36F-B8A7-F14E-A200-908DEA054F4D}" dt="2021-03-26T11:33:38.886" v="2" actId="2696"/>
        <pc:sldMkLst>
          <pc:docMk/>
          <pc:sldMk cId="1802784799" sldId="375"/>
        </pc:sldMkLst>
      </pc:sldChg>
      <pc:sldChg chg="add">
        <pc:chgData name="Emil Björnson" userId="b0a7c065-f6f4-41b0-b3e4-ccdb47e1a085" providerId="ADAL" clId="{878AA36F-B8A7-F14E-A200-908DEA054F4D}" dt="2021-03-26T11:35:56.643" v="52"/>
        <pc:sldMkLst>
          <pc:docMk/>
          <pc:sldMk cId="1521897953" sldId="376"/>
        </pc:sldMkLst>
      </pc:sldChg>
      <pc:sldMasterChg chg="delSp mod">
        <pc:chgData name="Emil Björnson" userId="b0a7c065-f6f4-41b0-b3e4-ccdb47e1a085" providerId="ADAL" clId="{878AA36F-B8A7-F14E-A200-908DEA054F4D}" dt="2021-03-26T11:33:59.251" v="6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878AA36F-B8A7-F14E-A200-908DEA054F4D}" dt="2021-03-26T11:33:59.251" v="6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878AA36F-B8A7-F14E-A200-908DEA054F4D}" dt="2021-03-26T11:33:59.251" v="6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4/5/21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4/5/21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2020-04-15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4: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Capacity of Point-to-Point MIMO Channels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0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40B-AFFC-2F4D-80F6-74AE2932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Diagonalizing the MIMO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2268E1-AF66-C04D-985A-2B94D1E7521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Non-destructive processing:</a:t>
                </a:r>
              </a:p>
              <a:p>
                <a:pPr lvl="1"/>
                <a:r>
                  <a:rPr lang="en-SE" dirty="0"/>
                  <a:t>Pre-processing: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𝑽</m:t>
                    </m:r>
                    <m:acc>
                      <m:accPr>
                        <m:chr m:val="̃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Post-processing: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sv-SE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lvl="1">
                  <a:spcBef>
                    <a:spcPts val="0"/>
                  </a:spcBef>
                </a:pPr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𝑮𝒙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1" i="1">
                          <a:latin typeface="Cambria Math" panose="02040503050406030204" pitchFamily="18" charset="0"/>
                        </a:rPr>
                        <m:t>𝑽</m:t>
                      </m:r>
                      <m:acc>
                        <m:accPr>
                          <m:chr m:val="̃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SE" b="1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2268E1-AF66-C04D-985A-2B94D1E75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81B70-7D00-BC4E-9C72-E9AFF4DED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FEE5-FEB2-CF40-803E-BBD8607FA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EE22CC6-8092-D849-A54D-118D3D25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796" y="3174244"/>
            <a:ext cx="8453478" cy="1631373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76135CED-B113-FB4A-8AB0-07DD199A4294}"/>
              </a:ext>
            </a:extLst>
          </p:cNvPr>
          <p:cNvSpPr/>
          <p:nvPr/>
        </p:nvSpPr>
        <p:spPr>
          <a:xfrm rot="16200000">
            <a:off x="6950363" y="5282418"/>
            <a:ext cx="202427" cy="7766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7F2BC-CD0C-E34A-825F-547C8565D8B1}"/>
              </a:ext>
            </a:extLst>
          </p:cNvPr>
          <p:cNvSpPr txBox="1"/>
          <p:nvPr/>
        </p:nvSpPr>
        <p:spPr>
          <a:xfrm>
            <a:off x="4828471" y="5780172"/>
            <a:ext cx="29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Singular value decomposition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7AE54E-E773-0E4E-9DBE-E720CBCE900D}"/>
              </a:ext>
            </a:extLst>
          </p:cNvPr>
          <p:cNvSpPr/>
          <p:nvPr/>
        </p:nvSpPr>
        <p:spPr>
          <a:xfrm rot="16200000">
            <a:off x="8521859" y="5379702"/>
            <a:ext cx="143424" cy="65751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2209F-1B27-5F47-AB5F-E856548D86F1}"/>
                  </a:ext>
                </a:extLst>
              </p:cNvPr>
              <p:cNvSpPr txBox="1"/>
              <p:nvPr/>
            </p:nvSpPr>
            <p:spPr>
              <a:xfrm>
                <a:off x="8099274" y="5780172"/>
                <a:ext cx="3285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SE" dirty="0"/>
                  <a:t>: Rotated noise: i.i.d.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2209F-1B27-5F47-AB5F-E856548D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274" y="5780172"/>
                <a:ext cx="3285708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3679-7E44-2B4B-A4A1-E110A0DE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Diagonalizing the MIMO channel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9487CA-A2FE-0E4E-BD3E-91347C673A8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Processed 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acc>
                        <m:accPr>
                          <m:chr m:val="̃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v-S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SE" b="1" i="1" dirty="0"/>
              </a:p>
              <a:p>
                <a:endParaRPr lang="en-SE" dirty="0"/>
              </a:p>
              <a:p>
                <a:r>
                  <a:rPr lang="en-SE" dirty="0"/>
                  <a:t>Let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E" dirty="0"/>
                  <a:t> denote the number of non-zero singular values (rank of </a:t>
                </a:r>
                <a14:m>
                  <m:oMath xmlns:m="http://schemas.openxmlformats.org/officeDocument/2006/math">
                    <m:r>
                      <a:rPr lang="en-SE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SE" dirty="0"/>
                  <a:t>):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9487CA-A2FE-0E4E-BD3E-91347C673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FC60C-EF93-6448-9135-BD53CD44B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5008-827A-7F42-A979-087CCD36E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FDF70F1-1032-A34A-841E-75A2A5F0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8" y="3708403"/>
            <a:ext cx="6081018" cy="12930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78A0CA-0F41-2349-BF1F-6D83371DC9E3}"/>
              </a:ext>
            </a:extLst>
          </p:cNvPr>
          <p:cNvSpPr/>
          <p:nvPr/>
        </p:nvSpPr>
        <p:spPr>
          <a:xfrm>
            <a:off x="4584533" y="5228548"/>
            <a:ext cx="3172883" cy="437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Georgia"/>
                <a:cs typeface="Georgia"/>
              </a:rPr>
              <a:t>Useless subchannels</a:t>
            </a:r>
            <a:endParaRPr lang="en-US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0D5D7B-86AA-8846-92D2-6E19CCC37D7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15953" y="4918366"/>
            <a:ext cx="1468580" cy="5291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0F2CD-F980-D948-AEC2-C22E7CDDC92A}"/>
              </a:ext>
            </a:extLst>
          </p:cNvPr>
          <p:cNvSpPr/>
          <p:nvPr/>
        </p:nvSpPr>
        <p:spPr>
          <a:xfrm>
            <a:off x="7938460" y="3808457"/>
            <a:ext cx="2868083" cy="437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Georgia"/>
                <a:cs typeface="Georgia"/>
              </a:rPr>
              <a:t>Useful subchannels</a:t>
            </a:r>
            <a:endParaRPr lang="en-US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942658-78B2-9741-A8B9-61C84998BB9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079670" y="4027439"/>
            <a:ext cx="858790" cy="73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022559-2582-8F4D-9019-6B1ED58456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E" dirty="0"/>
                  <a:t> parallel channels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022559-2582-8F4D-9019-6B1ED5845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85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167ED7-6BE5-604B-8EDD-A4C032674FA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24946" y="1830357"/>
                <a:ext cx="6354040" cy="4066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E" dirty="0"/>
                  <a:t>Suppose we assign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E" dirty="0"/>
                  <a:t> to subchannel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SE" dirty="0"/>
              </a:p>
              <a:p>
                <a:pPr lvl="1">
                  <a:spcAft>
                    <a:spcPts val="1200"/>
                  </a:spcAft>
                </a:pPr>
                <a:r>
                  <a:rPr lang="en-SE" dirty="0"/>
                  <a:t>Capacity of subchannel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r>
                  <a:rPr lang="en-SE" dirty="0"/>
                  <a:t>Channel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167ED7-6BE5-604B-8EDD-A4C032674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24946" y="1830357"/>
                <a:ext cx="6354040" cy="4066288"/>
              </a:xfrm>
              <a:blipFill>
                <a:blip r:embed="rId3"/>
                <a:stretch>
                  <a:fillRect l="-1397" t="-2188" b="-3062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F721D-237E-BE4C-A1F0-1F115BAB5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32A0-7C18-8640-AF53-FBBFFEB1F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8" name="Picture 7" descr="A picture containing clock, display, black, room&#10;&#10;Description automatically generated">
            <a:extLst>
              <a:ext uri="{FF2B5EF4-FFF2-40B4-BE49-F238E27FC236}">
                <a16:creationId xmlns:a16="http://schemas.microsoft.com/office/drawing/2014/main" id="{64BEDC93-BC89-2E49-90C8-BD685C6E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14" y="1715999"/>
            <a:ext cx="5411932" cy="41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7EC9-73AB-E44A-BB5F-094A212F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Optimal Power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704A9E-EFC7-CE43-980E-82108B4A70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279179" cy="406628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SE" dirty="0"/>
                  <a:t>After some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SE" dirty="0"/>
                  <a:t>here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SE" dirty="0"/>
                  <a:t> is selected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r>
                  <a:rPr lang="en-SE" b="1" dirty="0"/>
                  <a:t>Properties:</a:t>
                </a:r>
              </a:p>
              <a:p>
                <a:r>
                  <a:rPr lang="en-SE" dirty="0"/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E" dirty="0"/>
                  <a:t>: More power</a:t>
                </a:r>
              </a:p>
              <a:p>
                <a:r>
                  <a:rPr lang="en-SE" dirty="0"/>
                  <a:t>Some subchannels might get zero power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704A9E-EFC7-CE43-980E-82108B4A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279179" cy="4066288"/>
              </a:xfrm>
              <a:blipFill>
                <a:blip r:embed="rId2"/>
                <a:stretch>
                  <a:fillRect l="-2071" t="-2188" r="-3254" b="-656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11D6-C405-A742-8A21-ECBC9A4C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8A8F-2BE3-214A-99E6-482138C05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52A49-1481-7C49-94AF-6A6C106B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1" y="1884584"/>
            <a:ext cx="7038109" cy="35190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703F92-8F86-6A40-AD00-BB0FD605CE2D}"/>
              </a:ext>
            </a:extLst>
          </p:cNvPr>
          <p:cNvSpPr/>
          <p:nvPr/>
        </p:nvSpPr>
        <p:spPr>
          <a:xfrm>
            <a:off x="6301535" y="5639792"/>
            <a:ext cx="2868083" cy="437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Georgia"/>
                <a:cs typeface="Georgia"/>
              </a:rPr>
              <a:t>Called </a:t>
            </a:r>
            <a:r>
              <a:rPr lang="en-US" sz="2400" dirty="0" err="1">
                <a:latin typeface="Georgia"/>
                <a:cs typeface="Georgia"/>
              </a:rPr>
              <a:t>waterfilling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52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C514-EF9A-3243-A92E-C449354F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Low and high SNR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C89B-B5BF-B840-81CD-29DC1296D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3373181" cy="4066288"/>
          </a:xfrm>
        </p:spPr>
        <p:txBody>
          <a:bodyPr/>
          <a:lstStyle/>
          <a:p>
            <a:r>
              <a:rPr lang="en-SE" dirty="0"/>
              <a:t>Low SNR:</a:t>
            </a:r>
          </a:p>
          <a:p>
            <a:pPr lvl="1"/>
            <a:r>
              <a:rPr lang="en-SE" sz="2000" dirty="0"/>
              <a:t>Only power to one subchannel</a:t>
            </a:r>
          </a:p>
          <a:p>
            <a:pPr lvl="1"/>
            <a:endParaRPr lang="en-SE" dirty="0"/>
          </a:p>
          <a:p>
            <a:pPr lvl="1"/>
            <a:endParaRPr lang="en-SE" dirty="0"/>
          </a:p>
          <a:p>
            <a:r>
              <a:rPr lang="en-SE" dirty="0"/>
              <a:t>High SNR:</a:t>
            </a:r>
          </a:p>
          <a:p>
            <a:pPr lvl="1"/>
            <a:r>
              <a:rPr lang="en-SE" sz="2000" dirty="0"/>
              <a:t>Approximately the same power to all subchannels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65D12-45F8-2F4C-B5BD-CE70D5F50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169C-673A-BE4A-A076-D83696F4D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F59AD2-AA81-9947-BC19-DA959E5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93" y="1205345"/>
            <a:ext cx="7944107" cy="46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7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E3B3-6940-5B4C-B687-6D1E9B5D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behavior at high SNR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2607C57-F42B-BC4C-9D47-E7932EB511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Equal power allocation (approximately optimal):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=…=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Capacity approximation: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SNR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𝑆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2607C57-F42B-BC4C-9D47-E7932EB5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 b="-21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B13B1-FB2E-9049-8CD4-808CC05A2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FEFF-990C-3847-85C7-9EF059BB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66A47A-597B-DC43-ABB9-0CB613455125}"/>
                  </a:ext>
                </a:extLst>
              </p:cNvPr>
              <p:cNvSpPr/>
              <p:nvPr/>
            </p:nvSpPr>
            <p:spPr>
              <a:xfrm>
                <a:off x="2438304" y="5085832"/>
                <a:ext cx="7315392" cy="8514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Multiplexing gain: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First term proportional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66A47A-597B-DC43-ABB9-0CB613455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04" y="5085832"/>
                <a:ext cx="7315392" cy="851451"/>
              </a:xfrm>
              <a:prstGeom prst="rect">
                <a:avLst/>
              </a:prstGeom>
              <a:blipFill>
                <a:blip r:embed="rId3"/>
                <a:stretch>
                  <a:fillRect l="-347" t="-2857" b="-11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C91824-8E73-504B-84C0-21ADED6FFE3D}"/>
                  </a:ext>
                </a:extLst>
              </p:cNvPr>
              <p:cNvSpPr txBox="1"/>
              <p:nvPr/>
            </p:nvSpPr>
            <p:spPr>
              <a:xfrm>
                <a:off x="4958081" y="2906386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C91824-8E73-504B-84C0-21ADED6FF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081" y="2906386"/>
                <a:ext cx="798937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E936C-6898-ED43-BD14-BEA41DE9C886}"/>
              </a:ext>
            </a:extLst>
          </p:cNvPr>
          <p:cNvCxnSpPr>
            <a:cxnSpLocks/>
          </p:cNvCxnSpPr>
          <p:nvPr/>
        </p:nvCxnSpPr>
        <p:spPr>
          <a:xfrm flipH="1">
            <a:off x="4958081" y="3306496"/>
            <a:ext cx="209664" cy="782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7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1D94-2D60-0841-852C-FD432D86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behavior at low SNR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A9E9F-CAC7-904E-AAD0-D4CEE614E9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2963316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 SNR: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Capacity approximation: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 multiplexing gain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A9E9F-CAC7-904E-AAD0-D4CEE614E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2963316"/>
              </a:xfrm>
              <a:blipFill>
                <a:blip r:embed="rId2"/>
                <a:stretch>
                  <a:fillRect l="-702" t="-3004" b="-51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D53F4-B263-7542-8E23-FE0299BA9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F594-823B-C548-B473-D2AE1F575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F0A083-EB26-CC49-BE61-228244EBE3D5}"/>
                  </a:ext>
                </a:extLst>
              </p:cNvPr>
              <p:cNvSpPr/>
              <p:nvPr/>
            </p:nvSpPr>
            <p:spPr>
              <a:xfrm>
                <a:off x="4235620" y="5007323"/>
                <a:ext cx="4131829" cy="8514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Beamforming gain: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largest singular value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F0A083-EB26-CC49-BE61-228244EBE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620" y="5007323"/>
                <a:ext cx="4131829" cy="851451"/>
              </a:xfrm>
              <a:prstGeom prst="rect">
                <a:avLst/>
              </a:prstGeom>
              <a:blipFill>
                <a:blip r:embed="rId3"/>
                <a:stretch>
                  <a:fillRect t="-2899" b="-115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8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AC2531-17D4-2248-AC53-43D31AD28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574745" cy="4066288"/>
              </a:xfrm>
            </p:spPr>
            <p:txBody>
              <a:bodyPr/>
              <a:lstStyle/>
              <a:p>
                <a:r>
                  <a:rPr lang="en-SE" dirty="0"/>
                  <a:t>SISO channel: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SIMO/MISO,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SE" dirty="0"/>
                  <a:t> antennas: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MIMO,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SE" dirty="0"/>
                  <a:t> antennas: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SE" dirty="0"/>
                  <a:t>All singular values are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AC2531-17D4-2248-AC53-43D31AD28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574745" cy="4066288"/>
              </a:xfrm>
              <a:blipFill>
                <a:blip r:embed="rId2"/>
                <a:stretch>
                  <a:fillRect l="-1662" t="-2188" b="-1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EF04E-2D37-9544-B5FE-928C81510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A44F-E8C3-E440-BB96-21B7A3133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B5EE3-A1A6-BD47-B217-344E7E153C72}"/>
              </a:ext>
            </a:extLst>
          </p:cNvPr>
          <p:cNvSpPr/>
          <p:nvPr/>
        </p:nvSpPr>
        <p:spPr>
          <a:xfrm>
            <a:off x="124691" y="6054436"/>
            <a:ext cx="12067309" cy="18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0DD1E-5927-6E4E-9919-5F1E948E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7" y="1496290"/>
            <a:ext cx="7112000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FD9C91-9108-8E48-AB0F-B39E4DA16F0E}"/>
              </a:ext>
            </a:extLst>
          </p:cNvPr>
          <p:cNvSpPr txBox="1"/>
          <p:nvPr/>
        </p:nvSpPr>
        <p:spPr>
          <a:xfrm>
            <a:off x="8044512" y="3129032"/>
            <a:ext cx="1449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Four times</a:t>
            </a:r>
          </a:p>
          <a:p>
            <a:r>
              <a:rPr lang="en-US" dirty="0"/>
              <a:t>s</a:t>
            </a:r>
            <a:r>
              <a:rPr lang="en-SE" dirty="0"/>
              <a:t>teeper slope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17C583-5ABB-D647-BACD-77EA930A26FE}"/>
              </a:ext>
            </a:extLst>
          </p:cNvPr>
          <p:cNvCxnSpPr/>
          <p:nvPr/>
        </p:nvCxnSpPr>
        <p:spPr>
          <a:xfrm>
            <a:off x="8769927" y="3863501"/>
            <a:ext cx="637309" cy="459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7B086B-DF67-374A-B141-73E0CDCA76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E" dirty="0"/>
                  <a:t>Capacity comparison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7B086B-DF67-374A-B141-73E0CDCA7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637" t="-12121" b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1F2097-E7BB-F747-8741-8B4C95D23085}"/>
              </a:ext>
            </a:extLst>
          </p:cNvPr>
          <p:cNvSpPr/>
          <p:nvPr/>
        </p:nvSpPr>
        <p:spPr>
          <a:xfrm>
            <a:off x="124691" y="6054436"/>
            <a:ext cx="12067309" cy="18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5FD3-6F37-B84D-843C-7D075B55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6"/>
            <a:ext cx="4431531" cy="2015633"/>
          </a:xfrm>
        </p:spPr>
        <p:txBody>
          <a:bodyPr/>
          <a:lstStyle/>
          <a:p>
            <a:r>
              <a:rPr lang="en-SE" dirty="0"/>
              <a:t>Example: </a:t>
            </a:r>
            <a:br>
              <a:rPr lang="en-SE" dirty="0"/>
            </a:br>
            <a:r>
              <a:rPr lang="en-SE" dirty="0"/>
              <a:t>Line-of-sight channel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6093B-2B5E-C844-B451-F54D4F778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96D8-68BB-BD4B-932F-F639DFC06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8" name="Picture 7" descr="A picture containing map, sitting, table, street&#10;&#10;Description automatically generated">
            <a:extLst>
              <a:ext uri="{FF2B5EF4-FFF2-40B4-BE49-F238E27FC236}">
                <a16:creationId xmlns:a16="http://schemas.microsoft.com/office/drawing/2014/main" id="{CDF25566-E73A-5049-92B0-F5178D4F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66" y="156258"/>
            <a:ext cx="6713934" cy="327274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450A861-1BBC-4B4E-AB25-0B4DEB821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98" b="68306"/>
          <a:stretch/>
        </p:blipFill>
        <p:spPr>
          <a:xfrm>
            <a:off x="699636" y="3665917"/>
            <a:ext cx="3125179" cy="1356330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5670AE21-9947-2A47-8D6D-D3A98936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150" y="3669581"/>
            <a:ext cx="7339869" cy="1403605"/>
          </a:xfrm>
          <a:prstGeom prst="rect">
            <a:avLst/>
          </a:prstGeom>
        </p:spPr>
      </p:pic>
      <p:pic>
        <p:nvPicPr>
          <p:cNvPr id="20" name="Picture 1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608C004-A983-0942-8BEE-45512ED0A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446" y="5096111"/>
            <a:ext cx="6064827" cy="1261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28BE91-C434-394D-A3C3-B03DB47FC54F}"/>
                  </a:ext>
                </a:extLst>
              </p:cNvPr>
              <p:cNvSpPr/>
              <p:nvPr/>
            </p:nvSpPr>
            <p:spPr>
              <a:xfrm>
                <a:off x="8911814" y="6284406"/>
                <a:ext cx="3116893" cy="4599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400" dirty="0">
                    <a:solidFill>
                      <a:schemeClr val="tx1"/>
                    </a:solidFill>
                  </a:rPr>
                  <a:t>Rank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sv-S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𝑀𝐾</m:t>
                        </m:r>
                      </m:e>
                    </m:ra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28BE91-C434-394D-A3C3-B03DB47FC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814" y="6284406"/>
                <a:ext cx="3116893" cy="459990"/>
              </a:xfrm>
              <a:prstGeom prst="rect">
                <a:avLst/>
              </a:prstGeom>
              <a:blipFill>
                <a:blip r:embed="rId6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F865-B4FD-5948-ACF6-F601CD3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Line-of-sight channels: No multiplexing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F7B3F6-3E52-6D4C-8560-42F41277AF7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7396452" cy="4066288"/>
              </a:xfrm>
            </p:spPr>
            <p:txBody>
              <a:bodyPr/>
              <a:lstStyle/>
              <a:p>
                <a:r>
                  <a:rPr lang="en-SE" dirty="0"/>
                  <a:t>We have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Capacity: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𝑀𝐾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Compare with SIMO and MISO: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SNR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F7B3F6-3E52-6D4C-8560-42F41277A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7396452" cy="4066288"/>
              </a:xfrm>
              <a:blipFill>
                <a:blip r:embed="rId2"/>
                <a:stretch>
                  <a:fillRect l="-1029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E5C54-E99A-B04E-A98C-B382F3283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73BD-4E08-4C47-9A28-CF25BCB68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CB9F-DA82-8545-BB18-2F32C06986E0}"/>
              </a:ext>
            </a:extLst>
          </p:cNvPr>
          <p:cNvSpPr/>
          <p:nvPr/>
        </p:nvSpPr>
        <p:spPr>
          <a:xfrm>
            <a:off x="7953819" y="4051360"/>
            <a:ext cx="3656290" cy="851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Beamforming gain: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Larger in the MIMO case</a:t>
            </a:r>
          </a:p>
        </p:txBody>
      </p:sp>
    </p:spTree>
    <p:extLst>
      <p:ext uri="{BB962C8B-B14F-4D97-AF65-F5344CB8AC3E}">
        <p14:creationId xmlns:p14="http://schemas.microsoft.com/office/powerpoint/2010/main" val="143032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Point-to-point MIMO channels</a:t>
            </a:r>
          </a:p>
          <a:p>
            <a:pPr lvl="1"/>
            <a:r>
              <a:rPr lang="en-SE" dirty="0"/>
              <a:t>Basic formulation</a:t>
            </a:r>
          </a:p>
          <a:p>
            <a:pPr lvl="1"/>
            <a:r>
              <a:rPr lang="en-SE" dirty="0"/>
              <a:t>Some linear algebra results</a:t>
            </a:r>
          </a:p>
          <a:p>
            <a:pPr lvl="1"/>
            <a:r>
              <a:rPr lang="en-SE" dirty="0"/>
              <a:t>Capacity of MIMO channels</a:t>
            </a:r>
          </a:p>
          <a:p>
            <a:pPr lvl="1"/>
            <a:r>
              <a:rPr lang="en-SE" dirty="0"/>
              <a:t>Examples of capacity behavior</a:t>
            </a:r>
          </a:p>
          <a:p>
            <a:pPr lvl="1"/>
            <a:endParaRPr lang="en-SE" dirty="0"/>
          </a:p>
          <a:p>
            <a:r>
              <a:rPr lang="en-SE" dirty="0"/>
              <a:t>Transmitter diversity</a:t>
            </a:r>
          </a:p>
          <a:p>
            <a:pPr lvl="1"/>
            <a:r>
              <a:rPr lang="en-SE" dirty="0"/>
              <a:t>MISO channels with slow fading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085B02-8DB1-1C44-8599-812C09DCE9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Slow fading and MISO channels (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E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085B02-8DB1-1C44-8599-812C09DCE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E4A3ED-C810-FC40-A74D-F6F7E6FE0B2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Received signal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i="1">
                          <a:latin typeface="Cambria Math" charset="0"/>
                        </a:rPr>
                        <m:t>[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Fixed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the entire transmission</a:t>
                </a:r>
              </a:p>
              <a:p>
                <a:pPr lvl="1"/>
                <a:r>
                  <a:rPr lang="en-US" dirty="0"/>
                  <a:t>Assumption: Receiver 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but not the transmitter</a:t>
                </a:r>
              </a:p>
              <a:p>
                <a:endParaRPr lang="en-SE" dirty="0"/>
              </a:p>
              <a:p>
                <a:r>
                  <a:rPr lang="en-SE" dirty="0"/>
                  <a:t>Consider two time slots: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E4A3ED-C810-FC40-A74D-F6F7E6FE0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021AB-B781-7640-848B-B7D5669A7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4D7A-1F28-0247-90B2-3C48E3D38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FB2D6-BAA6-AD46-B952-4B297760A8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34604" y="4169872"/>
            <a:ext cx="7205185" cy="1418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6FBBCF-7CA7-D94B-9393-70D104295696}"/>
                  </a:ext>
                </a:extLst>
              </p:cNvPr>
              <p:cNvSpPr/>
              <p:nvPr/>
            </p:nvSpPr>
            <p:spPr>
              <a:xfrm>
                <a:off x="3955204" y="6033452"/>
                <a:ext cx="4281591" cy="5260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Can we select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a clever way?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6FBBCF-7CA7-D94B-9393-70D104295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04" y="6033452"/>
                <a:ext cx="4281591" cy="526073"/>
              </a:xfrm>
              <a:prstGeom prst="rect">
                <a:avLst/>
              </a:prstGeom>
              <a:blipFill>
                <a:blip r:embed="rId5"/>
                <a:stretch>
                  <a:fillRect l="-882" r="-588" b="-186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33E3-9739-DA45-A4A9-76DCD0F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Space-time block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351D-5020-8A48-9A18-A13490BFC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Alamouti code:</a:t>
            </a:r>
          </a:p>
          <a:p>
            <a:endParaRPr lang="en-SE" dirty="0"/>
          </a:p>
          <a:p>
            <a:r>
              <a:rPr lang="en-SE" dirty="0"/>
              <a:t>Consider received signal: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7D780-9D98-7442-856B-DFCF5270A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C732-40F4-FF40-8FC0-EB14F29B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21</a:t>
            </a:fld>
            <a:endParaRPr lang="sv-SE" dirty="0"/>
          </a:p>
        </p:txBody>
      </p:sp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294B0337-C1D9-2B41-BEE6-3620C87F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68" y="1579087"/>
            <a:ext cx="3535360" cy="997153"/>
          </a:xfrm>
          <a:prstGeom prst="rect">
            <a:avLst/>
          </a:prstGeom>
        </p:spPr>
      </p:pic>
      <p:pic>
        <p:nvPicPr>
          <p:cNvPr id="15" name="Picture 14" descr="A close up of a clock&#10;&#10;Description automatically generated">
            <a:extLst>
              <a:ext uri="{FF2B5EF4-FFF2-40B4-BE49-F238E27FC236}">
                <a16:creationId xmlns:a16="http://schemas.microsoft.com/office/drawing/2014/main" id="{40D5A236-D8BF-9A48-A9E0-2472C66D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89" y="2548523"/>
            <a:ext cx="5502101" cy="22290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5C1215-02D2-4742-B779-F2978EBC30D7}"/>
              </a:ext>
            </a:extLst>
          </p:cNvPr>
          <p:cNvCxnSpPr/>
          <p:nvPr/>
        </p:nvCxnSpPr>
        <p:spPr>
          <a:xfrm>
            <a:off x="0" y="477762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7858A-F58D-F944-82F7-653148F3BA05}"/>
              </a:ext>
            </a:extLst>
          </p:cNvPr>
          <p:cNvSpPr/>
          <p:nvPr/>
        </p:nvSpPr>
        <p:spPr>
          <a:xfrm>
            <a:off x="124691" y="6054436"/>
            <a:ext cx="12067309" cy="18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2F3A26D0-ED7F-984C-ADB1-12A10332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75" y="4876865"/>
            <a:ext cx="6401862" cy="1850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AF5C9F-166E-B648-948B-2946AA68671A}"/>
                  </a:ext>
                </a:extLst>
              </p:cNvPr>
              <p:cNvSpPr/>
              <p:nvPr/>
            </p:nvSpPr>
            <p:spPr>
              <a:xfrm>
                <a:off x="7294906" y="5186455"/>
                <a:ext cx="4433453" cy="12317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This is like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MIMO channel!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Transmitter knows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without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 knowing channel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AF5C9F-166E-B648-948B-2946AA686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06" y="5186455"/>
                <a:ext cx="4433453" cy="1231730"/>
              </a:xfrm>
              <a:prstGeom prst="rect">
                <a:avLst/>
              </a:prstGeom>
              <a:blipFill>
                <a:blip r:embed="rId5"/>
                <a:stretch>
                  <a:fillRect t="-1020" b="-91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7E3B6F-CFCF-3F42-8750-873DF210AF5F}"/>
                  </a:ext>
                </a:extLst>
              </p:cNvPr>
              <p:cNvSpPr txBox="1"/>
              <p:nvPr/>
            </p:nvSpPr>
            <p:spPr>
              <a:xfrm>
                <a:off x="7294906" y="732969"/>
                <a:ext cx="2512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000" dirty="0"/>
                  <a:t>Data signals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SE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7E3B6F-CFCF-3F42-8750-873DF210A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06" y="732969"/>
                <a:ext cx="2512098" cy="400110"/>
              </a:xfrm>
              <a:prstGeom prst="rect">
                <a:avLst/>
              </a:prstGeom>
              <a:blipFill>
                <a:blip r:embed="rId6"/>
                <a:stretch>
                  <a:fillRect l="-2010" t="-6250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60F905-A45A-8A49-83F5-7DA94F1AC566}"/>
              </a:ext>
            </a:extLst>
          </p:cNvPr>
          <p:cNvCxnSpPr>
            <a:cxnSpLocks/>
          </p:cNvCxnSpPr>
          <p:nvPr/>
        </p:nvCxnSpPr>
        <p:spPr>
          <a:xfrm flipH="1">
            <a:off x="6301535" y="1023444"/>
            <a:ext cx="944393" cy="7124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43F1D0-0D4C-5D41-AB2B-93BD0B1812A1}"/>
              </a:ext>
            </a:extLst>
          </p:cNvPr>
          <p:cNvSpPr/>
          <p:nvPr/>
        </p:nvSpPr>
        <p:spPr>
          <a:xfrm>
            <a:off x="124691" y="6054436"/>
            <a:ext cx="12067309" cy="18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CB3C8-D8D9-CA40-A1CA-535A54E1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Transmit diversity versus receive diversity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7014EF-0B67-1442-AA21-65D6DE77AE3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3918961" cy="4066288"/>
              </a:xfrm>
            </p:spPr>
            <p:txBody>
              <a:bodyPr/>
              <a:lstStyle/>
              <a:p>
                <a:r>
                  <a:rPr lang="en-SE" dirty="0"/>
                  <a:t>Ideal capacity with MISO: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b="0" dirty="0"/>
              </a:p>
              <a:p>
                <a:endParaRPr lang="en-SE" dirty="0"/>
              </a:p>
              <a:p>
                <a:r>
                  <a:rPr lang="en-SE" dirty="0"/>
                  <a:t>Ideal capacity with SIMO: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7014EF-0B67-1442-AA21-65D6DE77A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3918961" cy="4066288"/>
              </a:xfrm>
              <a:blipFill>
                <a:blip r:embed="rId2"/>
                <a:stretch>
                  <a:fillRect l="-1942" t="-2188" r="-22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BA0B4-E746-C741-9417-EA670A43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EEA9-CDAD-314F-9F0E-9A310004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79F685-B6D5-0041-84B6-8F6A7E90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49" y="1496290"/>
            <a:ext cx="7112000" cy="533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E853BD-2A86-B843-B73E-25C37233CB01}"/>
              </a:ext>
            </a:extLst>
          </p:cNvPr>
          <p:cNvSpPr/>
          <p:nvPr/>
        </p:nvSpPr>
        <p:spPr>
          <a:xfrm>
            <a:off x="341028" y="4765449"/>
            <a:ext cx="5256209" cy="1137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Outage probability: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Same behavior but half the SNR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Diversity gain, but no beamforming gain</a:t>
            </a:r>
          </a:p>
        </p:txBody>
      </p:sp>
    </p:spTree>
    <p:extLst>
      <p:ext uri="{BB962C8B-B14F-4D97-AF65-F5344CB8AC3E}">
        <p14:creationId xmlns:p14="http://schemas.microsoft.com/office/powerpoint/2010/main" val="31375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8827-0CEA-C740-82AE-03682C38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8993DD-9EAE-7F48-A151-CFDAE3F195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87316"/>
              </a:xfrm>
            </p:spPr>
            <p:txBody>
              <a:bodyPr/>
              <a:lstStyle/>
              <a:p>
                <a:r>
                  <a:rPr lang="en-US" dirty="0"/>
                  <a:t>Capacity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i="1" dirty="0">
                        <a:latin typeface="Cambria Math" charset="0"/>
                      </a:rPr>
                      <m:t>×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MIMO channel</a:t>
                </a:r>
              </a:p>
              <a:p>
                <a:pPr lvl="1"/>
                <a:r>
                  <a:rPr lang="en-US" dirty="0"/>
                  <a:t>Send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different messages along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charset="0"/>
                          </a:rPr>
                          <m:t>𝑮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𝐻</m:t>
                        </m:r>
                      </m:sup>
                    </m:sSup>
                    <m:r>
                      <a:rPr lang="sv-SE" b="1" i="1">
                        <a:latin typeface="Cambria Math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creates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parallel channels</a:t>
                </a:r>
              </a:p>
              <a:p>
                <a:pPr lvl="1"/>
                <a:r>
                  <a:rPr lang="en-US" dirty="0"/>
                  <a:t>Divide power using </a:t>
                </a:r>
                <a:r>
                  <a:rPr lang="en-US" dirty="0" err="1"/>
                  <a:t>waterfilling</a:t>
                </a:r>
                <a:endParaRPr lang="en-US" dirty="0"/>
              </a:p>
              <a:p>
                <a:pPr lvl="1"/>
                <a:r>
                  <a:rPr lang="en-US" dirty="0"/>
                  <a:t>High SNR: Multiplexing gain</a:t>
                </a:r>
              </a:p>
              <a:p>
                <a:pPr lvl="1"/>
                <a:r>
                  <a:rPr lang="en-US" dirty="0"/>
                  <a:t>Low SNR: Beamforming gain</a:t>
                </a:r>
              </a:p>
              <a:p>
                <a:pPr lvl="1"/>
                <a:endParaRPr lang="en-SE" dirty="0"/>
              </a:p>
              <a:p>
                <a:r>
                  <a:rPr lang="en-SE" dirty="0"/>
                  <a:t>MISO channels with slow fading</a:t>
                </a:r>
              </a:p>
              <a:p>
                <a:pPr lvl="1"/>
                <a:r>
                  <a:rPr lang="en-SE" dirty="0"/>
                  <a:t>No beamforming gain, but </a:t>
                </a:r>
                <a:br>
                  <a:rPr lang="en-SE" dirty="0"/>
                </a:br>
                <a:r>
                  <a:rPr lang="en-SE" dirty="0"/>
                  <a:t>diversity gain can be achieved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8993DD-9EAE-7F48-A151-CFDAE3F19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87316"/>
              </a:xfrm>
              <a:blipFill>
                <a:blip r:embed="rId2"/>
                <a:stretch>
                  <a:fillRect l="-701" t="-1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4CCDA-2F26-0246-BBE7-2D9F9157B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D02A-0F79-744C-8177-F58DE79D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36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4: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Capacity of Point-to-Point MIMO Channels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2073-428F-B44E-9CB6-ECE13153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Point-to-point MIMO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142D72-4994-E844-A033-8B243A4E84C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transmit antennas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receive antennas</a:t>
                </a:r>
              </a:p>
              <a:p>
                <a:r>
                  <a:rPr lang="en-US" dirty="0"/>
                  <a:t>Deterministic channel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Generalization of SIMO and MISO channels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142D72-4994-E844-A033-8B243A4E8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E227E-0ED0-3B40-AF9F-F0B8E4A90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B8BE-B146-FC47-8B26-9FF34492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A0A8A52-C5C9-E541-940B-05DFB0888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99" b="9731"/>
          <a:stretch/>
        </p:blipFill>
        <p:spPr>
          <a:xfrm>
            <a:off x="4336473" y="1830357"/>
            <a:ext cx="7855527" cy="24106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1831F-0B32-9D40-B76D-1959FC639FBC}"/>
              </a:ext>
            </a:extLst>
          </p:cNvPr>
          <p:cNvSpPr/>
          <p:nvPr/>
        </p:nvSpPr>
        <p:spPr>
          <a:xfrm>
            <a:off x="3498273" y="5256347"/>
            <a:ext cx="5195454" cy="515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What is the capacity of such a channel?</a:t>
            </a:r>
          </a:p>
        </p:txBody>
      </p:sp>
    </p:spTree>
    <p:extLst>
      <p:ext uri="{BB962C8B-B14F-4D97-AF65-F5344CB8AC3E}">
        <p14:creationId xmlns:p14="http://schemas.microsoft.com/office/powerpoint/2010/main" val="18861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0D000-CC2A-7348-82A0-AA224D4BB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F2A5-BFB6-864E-8D80-3F3A4112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527917"/>
            <a:ext cx="738379" cy="264685"/>
          </a:xfrm>
        </p:spPr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A289B106-4615-8645-B26A-BB1E5B2B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48" y="930996"/>
            <a:ext cx="7886160" cy="4219286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5B80FB64-E604-0F47-8E7D-8D6469C8DCAE}"/>
              </a:ext>
            </a:extLst>
          </p:cNvPr>
          <p:cNvSpPr/>
          <p:nvPr/>
        </p:nvSpPr>
        <p:spPr>
          <a:xfrm>
            <a:off x="1482439" y="2022771"/>
            <a:ext cx="238709" cy="27432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6776601-EFC9-7447-B0AE-C0588DC7C798}"/>
              </a:ext>
            </a:extLst>
          </p:cNvPr>
          <p:cNvSpPr/>
          <p:nvPr/>
        </p:nvSpPr>
        <p:spPr>
          <a:xfrm rot="10800000">
            <a:off x="9607308" y="2022771"/>
            <a:ext cx="238709" cy="27432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88D20-9D2A-2240-9DC6-AD3D62AD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Notation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8921E-9280-DC43-A942-D6693402F5F1}"/>
              </a:ext>
            </a:extLst>
          </p:cNvPr>
          <p:cNvSpPr txBox="1"/>
          <p:nvPr/>
        </p:nvSpPr>
        <p:spPr>
          <a:xfrm>
            <a:off x="60291" y="3040639"/>
            <a:ext cx="130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Transmitted</a:t>
            </a:r>
          </a:p>
          <a:p>
            <a:pPr algn="ctr"/>
            <a:r>
              <a:rPr lang="en-SE" dirty="0"/>
              <a:t>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431EC-37C3-654E-A392-C1301FF2749F}"/>
              </a:ext>
            </a:extLst>
          </p:cNvPr>
          <p:cNvSpPr txBox="1"/>
          <p:nvPr/>
        </p:nvSpPr>
        <p:spPr>
          <a:xfrm>
            <a:off x="10099228" y="3040638"/>
            <a:ext cx="1026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Received</a:t>
            </a:r>
          </a:p>
          <a:p>
            <a:pPr algn="ctr"/>
            <a:r>
              <a:rPr lang="en-SE" dirty="0"/>
              <a:t>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C336DB-6E65-954D-80A1-78AC54D42F3C}"/>
                  </a:ext>
                </a:extLst>
              </p:cNvPr>
              <p:cNvSpPr txBox="1"/>
              <p:nvPr/>
            </p:nvSpPr>
            <p:spPr>
              <a:xfrm>
                <a:off x="2040146" y="5396164"/>
                <a:ext cx="8111708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dirty="0"/>
                  <a:t>Received signal at antenna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sz="24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C336DB-6E65-954D-80A1-78AC54D42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46" y="5396164"/>
                <a:ext cx="8111708" cy="495136"/>
              </a:xfrm>
              <a:prstGeom prst="rect">
                <a:avLst/>
              </a:prstGeom>
              <a:blipFill>
                <a:blip r:embed="rId3"/>
                <a:stretch>
                  <a:fillRect l="-1095" t="-112500" r="-469" b="-17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1466223-4D0C-E24D-BC91-80D537908672}"/>
              </a:ext>
            </a:extLst>
          </p:cNvPr>
          <p:cNvSpPr txBox="1"/>
          <p:nvPr/>
        </p:nvSpPr>
        <p:spPr>
          <a:xfrm>
            <a:off x="6588221" y="98081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Noise: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0326C5-C933-6647-A1E7-E5E25D47E29F}"/>
              </a:ext>
            </a:extLst>
          </p:cNvPr>
          <p:cNvSpPr txBox="1"/>
          <p:nvPr/>
        </p:nvSpPr>
        <p:spPr>
          <a:xfrm>
            <a:off x="6588221" y="343789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Noise: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E9703C-432E-D548-ACD2-9C3244AA685B}"/>
              </a:ext>
            </a:extLst>
          </p:cNvPr>
          <p:cNvCxnSpPr>
            <a:cxnSpLocks/>
          </p:cNvCxnSpPr>
          <p:nvPr/>
        </p:nvCxnSpPr>
        <p:spPr>
          <a:xfrm>
            <a:off x="4977718" y="1493180"/>
            <a:ext cx="0" cy="367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11D525-C683-884A-BFE2-56561B43C3BF}"/>
              </a:ext>
            </a:extLst>
          </p:cNvPr>
          <p:cNvSpPr txBox="1"/>
          <p:nvPr/>
        </p:nvSpPr>
        <p:spPr>
          <a:xfrm>
            <a:off x="4003637" y="1136114"/>
            <a:ext cx="19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Channel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4133F8-95A8-E041-A61E-BA8A9114768B}"/>
                  </a:ext>
                </a:extLst>
              </p:cNvPr>
              <p:cNvSpPr/>
              <p:nvPr/>
            </p:nvSpPr>
            <p:spPr>
              <a:xfrm>
                <a:off x="10060421" y="140496"/>
                <a:ext cx="1989231" cy="1716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Channel from antenna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E" sz="2400" dirty="0">
                    <a:solidFill>
                      <a:schemeClr val="tx1"/>
                    </a:solidFill>
                  </a:rPr>
                  <a:t> to antenna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4133F8-95A8-E041-A61E-BA8A91147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421" y="140496"/>
                <a:ext cx="1989231" cy="1716854"/>
              </a:xfrm>
              <a:prstGeom prst="rect">
                <a:avLst/>
              </a:prstGeom>
              <a:blipFill>
                <a:blip r:embed="rId4"/>
                <a:stretch>
                  <a:fillRect l="-1899" r="-37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7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9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67B2-44DE-9D4C-8CC5-A2AA4BAF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Vector-Matrix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AD5056-D9F6-354D-998A-EA05B9D9154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Memoryless channel to antenna 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  <a:p>
                <a:r>
                  <a:rPr lang="en-SE" dirty="0"/>
                  <a:t>Matrix form: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AD5056-D9F6-354D-998A-EA05B9D91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06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A423A-5B10-DA4A-BC06-7EE31257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2189-CC60-0845-990A-9C5E8AA06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0F604F65-5D79-764B-8C65-87DE24E20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17"/>
          <a:stretch/>
        </p:blipFill>
        <p:spPr>
          <a:xfrm>
            <a:off x="1524605" y="3729269"/>
            <a:ext cx="5813343" cy="1517073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316DF7E-1941-4A40-ADC5-F45CAF9E3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5" t="51263"/>
          <a:stretch/>
        </p:blipFill>
        <p:spPr>
          <a:xfrm>
            <a:off x="5977420" y="3829595"/>
            <a:ext cx="5012562" cy="1430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3E0E5-A2FB-C541-A160-AA1D53F29EBD}"/>
                  </a:ext>
                </a:extLst>
              </p:cNvPr>
              <p:cNvSpPr txBox="1"/>
              <p:nvPr/>
            </p:nvSpPr>
            <p:spPr>
              <a:xfrm>
                <a:off x="1745673" y="5651957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3E0E5-A2FB-C541-A160-AA1D53F2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73" y="5651957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9733E-C957-FF44-B99C-9A9DC74DC8DB}"/>
              </a:ext>
            </a:extLst>
          </p:cNvPr>
          <p:cNvCxnSpPr>
            <a:cxnSpLocks/>
          </p:cNvCxnSpPr>
          <p:nvPr/>
        </p:nvCxnSpPr>
        <p:spPr>
          <a:xfrm flipV="1">
            <a:off x="1971282" y="5260197"/>
            <a:ext cx="0" cy="41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5FF8D-0631-514C-9DB9-964C7CB1E953}"/>
                  </a:ext>
                </a:extLst>
              </p:cNvPr>
              <p:cNvSpPr txBox="1"/>
              <p:nvPr/>
            </p:nvSpPr>
            <p:spPr>
              <a:xfrm>
                <a:off x="9160737" y="5672644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5FF8D-0631-514C-9DB9-964C7CB1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37" y="5672644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DFB5A0-0A8D-884B-ADB8-C59C712ED7C2}"/>
              </a:ext>
            </a:extLst>
          </p:cNvPr>
          <p:cNvCxnSpPr>
            <a:cxnSpLocks/>
          </p:cNvCxnSpPr>
          <p:nvPr/>
        </p:nvCxnSpPr>
        <p:spPr>
          <a:xfrm flipV="1">
            <a:off x="9386346" y="5280884"/>
            <a:ext cx="0" cy="41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07A997-06D6-DB4C-9B1D-BA024B946331}"/>
                  </a:ext>
                </a:extLst>
              </p:cNvPr>
              <p:cNvSpPr txBox="1"/>
              <p:nvPr/>
            </p:nvSpPr>
            <p:spPr>
              <a:xfrm>
                <a:off x="10338383" y="5672644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07A997-06D6-DB4C-9B1D-BA024B946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383" y="5672644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B2E3A1-B6F2-C74E-9B47-890C8083528E}"/>
              </a:ext>
            </a:extLst>
          </p:cNvPr>
          <p:cNvCxnSpPr>
            <a:cxnSpLocks/>
          </p:cNvCxnSpPr>
          <p:nvPr/>
        </p:nvCxnSpPr>
        <p:spPr>
          <a:xfrm flipV="1">
            <a:off x="10563992" y="5280884"/>
            <a:ext cx="0" cy="41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F381DB-8775-E04D-B6A2-DF69FCA2C87B}"/>
                  </a:ext>
                </a:extLst>
              </p:cNvPr>
              <p:cNvSpPr txBox="1"/>
              <p:nvPr/>
            </p:nvSpPr>
            <p:spPr>
              <a:xfrm>
                <a:off x="7459878" y="5693331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F381DB-8775-E04D-B6A2-DF69FCA2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78" y="5693331"/>
                <a:ext cx="4603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6062A57-964F-4B45-977E-43A5A912A888}"/>
              </a:ext>
            </a:extLst>
          </p:cNvPr>
          <p:cNvSpPr/>
          <p:nvPr/>
        </p:nvSpPr>
        <p:spPr>
          <a:xfrm rot="16200000">
            <a:off x="7533596" y="4305489"/>
            <a:ext cx="312946" cy="2353681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9284FC-0578-2C4A-BCA8-8B5DCD47C285}"/>
                  </a:ext>
                </a:extLst>
              </p:cNvPr>
              <p:cNvSpPr/>
              <p:nvPr/>
            </p:nvSpPr>
            <p:spPr>
              <a:xfrm>
                <a:off x="2980992" y="6003365"/>
                <a:ext cx="3681507" cy="4936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400" dirty="0">
                    <a:solidFill>
                      <a:schemeClr val="tx1"/>
                    </a:solidFill>
                  </a:rPr>
                  <a:t>Short form: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𝑮𝒙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S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9284FC-0578-2C4A-BCA8-8B5DCD47C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992" y="6003365"/>
                <a:ext cx="3681507" cy="493635"/>
              </a:xfrm>
              <a:prstGeom prst="rect">
                <a:avLst/>
              </a:prstGeom>
              <a:blipFill>
                <a:blip r:embed="rId8"/>
                <a:stretch>
                  <a:fillRect t="-2439" b="-195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7FC0-FE06-F043-8B85-D0EDBBD7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channel capacity?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73F4A1-9F8A-4C42-B6BC-B6089567349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7479579" cy="406628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Recall: Channel capacity is defined as</a:t>
                </a:r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charset="0"/>
                                              <a:ea typeface="Georgia" charset="0"/>
                                              <a:cs typeface="Georgia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  <m:t>𝒚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bit</m:t>
                      </m:r>
                      <m:r>
                        <a:rPr lang="en-US">
                          <a:latin typeface="Cambria Math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s</m:t>
                      </m:r>
                      <m:r>
                        <a:rPr lang="en-US">
                          <a:latin typeface="Cambria Math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Hz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Mutual information: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h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</a:rPr>
                      <m:t>𝒚</m:t>
                    </m:r>
                    <m:r>
                      <a:rPr lang="en-US" i="1">
                        <a:latin typeface="Cambria Math" charset="0"/>
                      </a:rPr>
                      <m:t>|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Power constraint: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Independent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elements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73F4A1-9F8A-4C42-B6BC-B60895673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7479579" cy="4066288"/>
              </a:xfrm>
              <a:blipFill>
                <a:blip r:embed="rId2"/>
                <a:stretch>
                  <a:fillRect l="-1017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CAC2F-3E2F-5B4A-9922-60193E621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Multiple Antenna Communications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DACD-0AE7-6E4F-A876-A83699D32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7B749DC-0C1F-B540-9337-9A8FA8678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49" y="1402493"/>
            <a:ext cx="4358973" cy="1475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34F2B5-8468-1B45-B7D6-944B43A80482}"/>
                  </a:ext>
                </a:extLst>
              </p:cNvPr>
              <p:cNvSpPr/>
              <p:nvPr/>
            </p:nvSpPr>
            <p:spPr>
              <a:xfrm>
                <a:off x="3076917" y="5629295"/>
                <a:ext cx="6179510" cy="8514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We will not compute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h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𝒚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𝒙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directly but look for a shortcut using linear algebra!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34F2B5-8468-1B45-B7D6-944B43A80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17" y="5629295"/>
                <a:ext cx="6179510" cy="851451"/>
              </a:xfrm>
              <a:prstGeom prst="rect">
                <a:avLst/>
              </a:prstGeom>
              <a:blipFill>
                <a:blip r:embed="rId4"/>
                <a:stretch>
                  <a:fillRect t="-1449" r="-204" b="-115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7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9289-78B6-6C46-9D37-5860119E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9EEB93-3460-0F49-A40E-947C8A903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an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𝑀</m:t>
                    </m:r>
                    <m:r>
                      <a:rPr lang="sv-SE" i="1">
                        <a:latin typeface="Cambria Math" charset="0"/>
                      </a:rPr>
                      <m:t> × </m:t>
                    </m:r>
                    <m:r>
                      <a:rPr lang="sv-SE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 non-zero vector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dirty="0"/>
                  <a:t> is an </a:t>
                </a:r>
                <a:r>
                  <a:rPr lang="en-US" i="1" dirty="0"/>
                  <a:t>eigenvector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charset="0"/>
                        </a:rPr>
                        <m:t>𝑨𝒖</m:t>
                      </m:r>
                      <m:r>
                        <a:rPr lang="sv-SE" b="1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charset="0"/>
                        </a:rPr>
                        <m:t>𝜆</m:t>
                      </m:r>
                      <m:r>
                        <a:rPr lang="sv-SE" b="1" i="1">
                          <a:latin typeface="Cambria Math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  <a:p>
                <a:pPr marL="400050" lvl="1" indent="0">
                  <a:buNone/>
                </a:pPr>
                <a:r>
                  <a:rPr lang="en-US" dirty="0"/>
                  <a:t>    where the scalar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eigenvalue </a:t>
                </a:r>
                <a:r>
                  <a:rPr lang="en-US" dirty="0"/>
                  <a:t>corresponding 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𝒖</m:t>
                    </m:r>
                  </m:oMath>
                </a14:m>
                <a:endParaRPr lang="en-US" i="1" dirty="0"/>
              </a:p>
              <a:p>
                <a:pPr marL="400050" lvl="1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9EEB93-3460-0F49-A40E-947C8A903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DA91D-75FE-9F48-9AA2-C9FFA755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9FF2-03AA-2047-8E5B-7D5D18F72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0357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FD9B-48BB-0946-991E-BA893718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E7589F-F544-FF4C-860D-4D16D5D774A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490961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linearly independent eigenvectors,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charset="0"/>
                        </a:rPr>
                        <m:t>𝐀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𝐔𝐃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𝐔</m:t>
                    </m:r>
                  </m:oMath>
                </a14:m>
                <a:r>
                  <a:rPr lang="en-US" dirty="0"/>
                  <a:t> contains (unit-norm) eigenvectors as columns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𝐃</m:t>
                    </m:r>
                  </m:oMath>
                </a14:m>
                <a:r>
                  <a:rPr lang="en-US" dirty="0"/>
                  <a:t> is the diagonal matrix with corresponding eigenvalues</a:t>
                </a:r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/>
                  <a:t> is symmetric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𝐀</m:t>
                    </m:r>
                    <m:r>
                      <a:rPr lang="en-US" b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𝐀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charset="0"/>
                        </a:rPr>
                        <m:t>𝐀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𝐔𝐃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en-US" dirty="0"/>
                  <a:t>The matrix can be </a:t>
                </a:r>
                <a:r>
                  <a:rPr lang="en-US" i="1" dirty="0"/>
                  <a:t>diagonalized</a:t>
                </a:r>
                <a:r>
                  <a:rPr lang="en-US" dirty="0"/>
                  <a:t> as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b="1">
                          <a:latin typeface="Cambria Math" charset="0"/>
                        </a:rPr>
                        <m:t>𝐀𝐔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E7589F-F544-FF4C-860D-4D16D5D77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490961" cy="4066288"/>
              </a:xfrm>
              <a:blipFill>
                <a:blip r:embed="rId2"/>
                <a:stretch>
                  <a:fillRect l="-897" t="-2188" r="-29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8E88-1F45-874F-AFB9-7696AA0D9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F40D-A27E-E947-BCC0-BBAFF7DD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348C26-1D91-CB4F-BE2A-48C5E7623A72}"/>
                  </a:ext>
                </a:extLst>
              </p:cNvPr>
              <p:cNvSpPr/>
              <p:nvPr/>
            </p:nvSpPr>
            <p:spPr>
              <a:xfrm>
                <a:off x="8505377" y="4923745"/>
                <a:ext cx="2403054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latin typeface="Georgia"/>
                    <a:cs typeface="Georgia"/>
                  </a:rPr>
                  <a:t>Unitary matrix: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348C26-1D91-CB4F-BE2A-48C5E7623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377" y="4923745"/>
                <a:ext cx="2403054" cy="831131"/>
              </a:xfrm>
              <a:prstGeom prst="rect">
                <a:avLst/>
              </a:prstGeom>
              <a:blipFill>
                <a:blip r:embed="rId3"/>
                <a:stretch>
                  <a:fillRect l="-2618" t="-8955"/>
                </a:stretch>
              </a:blipFill>
              <a:ln/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1114E4-D78E-854F-B423-F19892B1F5D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56400" y="4673600"/>
            <a:ext cx="1748977" cy="66571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6A7F-8A11-C44E-8178-D1005BF3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9775B7-784A-3840-B603-90A9E4E1062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1317288" cy="450117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Every complex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factorized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latin typeface="Georgia" panose="02040502050405020303" pitchFamily="18" charset="0"/>
                  </a:rPr>
                  <a:t>Left singular vectors: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unitary matrix containing the eigenvectors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>
                    <a:latin typeface="Georgia" panose="02040502050405020303" pitchFamily="18" charset="0"/>
                  </a:rPr>
                  <a:t>Right singular vectors: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unitary matrix containing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Singular values: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“diagonal”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on diagonal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are the non-zero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9775B7-784A-3840-B603-90A9E4E10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1317288" cy="4501170"/>
              </a:xfrm>
              <a:blipFill>
                <a:blip r:embed="rId2"/>
                <a:stretch>
                  <a:fillRect l="-673" t="-1972" r="-2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2F932-E6E9-644E-84E4-941A00F97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0DEB-1C1E-7F47-A708-CF687847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12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a5aea428-1722-47f0-acbf-e195f738e18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15465</TotalTime>
  <Words>1041</Words>
  <Application>Microsoft Macintosh PowerPoint</Application>
  <PresentationFormat>Widescreen</PresentationFormat>
  <Paragraphs>252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PowerPoint Presentation</vt:lpstr>
      <vt:lpstr>Outline</vt:lpstr>
      <vt:lpstr>Point-to-point MIMO channel</vt:lpstr>
      <vt:lpstr>Notation</vt:lpstr>
      <vt:lpstr>Vector-Matrix Description</vt:lpstr>
      <vt:lpstr>What is the channel capacity?</vt:lpstr>
      <vt:lpstr>Eigenvalues and eigenvectors</vt:lpstr>
      <vt:lpstr>Eigenvalue decomposition</vt:lpstr>
      <vt:lpstr>Singular value decomposition</vt:lpstr>
      <vt:lpstr>Diagonalizing the MIMO channel</vt:lpstr>
      <vt:lpstr>Diagonalizing the MIMO channel (2)</vt:lpstr>
      <vt:lpstr>S parallel channels</vt:lpstr>
      <vt:lpstr>Optimal Power Allocation</vt:lpstr>
      <vt:lpstr>Low and high SNR</vt:lpstr>
      <vt:lpstr>Capacity behavior at high SNR</vt:lpstr>
      <vt:lpstr>Capacity behavior at low SNR</vt:lpstr>
      <vt:lpstr>Capacity comparison with |g_(m,k) |=1</vt:lpstr>
      <vt:lpstr>Example:  Line-of-sight channel</vt:lpstr>
      <vt:lpstr>Line-of-sight channels: No multiplexing gain</vt:lpstr>
      <vt:lpstr>Slow fading and MISO channels (M=2)</vt:lpstr>
      <vt:lpstr>Space-time block coding</vt:lpstr>
      <vt:lpstr>Transmit diversity versus receive diversity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90</cp:revision>
  <cp:lastPrinted>2017-10-06T09:53:20Z</cp:lastPrinted>
  <dcterms:created xsi:type="dcterms:W3CDTF">2020-03-25T16:20:45Z</dcterms:created>
  <dcterms:modified xsi:type="dcterms:W3CDTF">2021-04-07T05:50:53Z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