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6"/>
  </p:notesMasterIdLst>
  <p:handoutMasterIdLst>
    <p:handoutMasterId r:id="rId27"/>
  </p:handoutMasterIdLst>
  <p:sldIdLst>
    <p:sldId id="392" r:id="rId7"/>
    <p:sldId id="319" r:id="rId8"/>
    <p:sldId id="376" r:id="rId9"/>
    <p:sldId id="375" r:id="rId10"/>
    <p:sldId id="377" r:id="rId11"/>
    <p:sldId id="388" r:id="rId12"/>
    <p:sldId id="389" r:id="rId13"/>
    <p:sldId id="390" r:id="rId14"/>
    <p:sldId id="391" r:id="rId15"/>
    <p:sldId id="378" r:id="rId16"/>
    <p:sldId id="379" r:id="rId17"/>
    <p:sldId id="386" r:id="rId18"/>
    <p:sldId id="387" r:id="rId19"/>
    <p:sldId id="382" r:id="rId20"/>
    <p:sldId id="383" r:id="rId21"/>
    <p:sldId id="384" r:id="rId22"/>
    <p:sldId id="385" r:id="rId23"/>
    <p:sldId id="344" r:id="rId24"/>
    <p:sldId id="393" r:id="rId25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5988" autoAdjust="0"/>
  </p:normalViewPr>
  <p:slideViewPr>
    <p:cSldViewPr snapToGrid="0" snapToObjects="1">
      <p:cViewPr varScale="1">
        <p:scale>
          <a:sx n="117" d="100"/>
          <a:sy n="117" d="100"/>
        </p:scale>
        <p:origin x="47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EE2833F7-689C-3B46-B8E2-A643F968BE77}"/>
    <pc:docChg chg="undo custSel addSld delSld modSld sldOrd modMainMaster">
      <pc:chgData name="Emil Björnson" userId="b0a7c065-f6f4-41b0-b3e4-ccdb47e1a085" providerId="ADAL" clId="{EE2833F7-689C-3B46-B8E2-A643F968BE77}" dt="2021-03-29T12:39:14.235" v="47" actId="20577"/>
      <pc:docMkLst>
        <pc:docMk/>
      </pc:docMkLst>
      <pc:sldChg chg="del">
        <pc:chgData name="Emil Björnson" userId="b0a7c065-f6f4-41b0-b3e4-ccdb47e1a085" providerId="ADAL" clId="{EE2833F7-689C-3B46-B8E2-A643F968BE77}" dt="2021-03-29T10:57:01.642" v="2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EE2833F7-689C-3B46-B8E2-A643F968BE77}" dt="2021-03-29T10:58:56.018" v="39" actId="2696"/>
        <pc:sldMkLst>
          <pc:docMk/>
          <pc:sldMk cId="1709125953" sldId="287"/>
        </pc:sldMkLst>
      </pc:sldChg>
      <pc:sldChg chg="delSp modSp mod">
        <pc:chgData name="Emil Björnson" userId="b0a7c065-f6f4-41b0-b3e4-ccdb47e1a085" providerId="ADAL" clId="{EE2833F7-689C-3B46-B8E2-A643F968BE77}" dt="2021-03-29T12:39:14.235" v="47" actId="20577"/>
        <pc:sldMkLst>
          <pc:docMk/>
          <pc:sldMk cId="2307442761" sldId="319"/>
        </pc:sldMkLst>
        <pc:spChg chg="mod">
          <ac:chgData name="Emil Björnson" userId="b0a7c065-f6f4-41b0-b3e4-ccdb47e1a085" providerId="ADAL" clId="{EE2833F7-689C-3B46-B8E2-A643F968BE77}" dt="2021-03-29T10:58:01.007" v="9" actId="20577"/>
          <ac:spMkLst>
            <pc:docMk/>
            <pc:sldMk cId="2307442761" sldId="319"/>
            <ac:spMk id="2" creationId="{4C32A4FB-4A14-384F-A915-557C0D18275E}"/>
          </ac:spMkLst>
        </pc:spChg>
        <pc:spChg chg="mod">
          <ac:chgData name="Emil Björnson" userId="b0a7c065-f6f4-41b0-b3e4-ccdb47e1a085" providerId="ADAL" clId="{EE2833F7-689C-3B46-B8E2-A643F968BE77}" dt="2021-03-29T12:39:14.235" v="47" actId="20577"/>
          <ac:spMkLst>
            <pc:docMk/>
            <pc:sldMk cId="2307442761" sldId="319"/>
            <ac:spMk id="3" creationId="{AFCA7F1B-1E1F-0344-9628-1B4EA86ECAC4}"/>
          </ac:spMkLst>
        </pc:spChg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2307442761" sldId="319"/>
            <ac:spMk id="5" creationId="{C654C24B-25C8-8C40-9A6F-56AC0E55D128}"/>
          </ac:spMkLst>
        </pc:spChg>
      </pc:sldChg>
      <pc:sldChg chg="delSp modSp mod">
        <pc:chgData name="Emil Björnson" userId="b0a7c065-f6f4-41b0-b3e4-ccdb47e1a085" providerId="ADAL" clId="{EE2833F7-689C-3B46-B8E2-A643F968BE77}" dt="2021-03-29T10:58:10.353" v="10" actId="20577"/>
        <pc:sldMkLst>
          <pc:docMk/>
          <pc:sldMk cId="3232363089" sldId="344"/>
        </pc:sldMkLst>
        <pc:spChg chg="mod">
          <ac:chgData name="Emil Björnson" userId="b0a7c065-f6f4-41b0-b3e4-ccdb47e1a085" providerId="ADAL" clId="{EE2833F7-689C-3B46-B8E2-A643F968BE77}" dt="2021-03-29T10:58:10.353" v="10" actId="20577"/>
          <ac:spMkLst>
            <pc:docMk/>
            <pc:sldMk cId="3232363089" sldId="344"/>
            <ac:spMk id="3" creationId="{8F8993DD-9EAE-7F48-A151-CFDAE3F195DE}"/>
          </ac:spMkLst>
        </pc:spChg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3232363089" sldId="344"/>
            <ac:spMk id="5" creationId="{875A4991-FC3E-AF41-A6A6-8138DD802F26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917239678" sldId="375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917239678" sldId="375"/>
            <ac:spMk id="5" creationId="{7AA29A74-A5F3-7D45-98FF-F3F7D8F2FA73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1123078739" sldId="376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1123078739" sldId="376"/>
            <ac:spMk id="5" creationId="{6D1912B6-F775-AB4D-BC53-95E062E262F6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3179362191" sldId="377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3179362191" sldId="377"/>
            <ac:spMk id="5" creationId="{DBE46726-5C69-124F-93F8-7AD5C9E170D8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704212908" sldId="378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704212908" sldId="378"/>
            <ac:spMk id="5" creationId="{7C791AB3-5A7E-3C48-9B05-F6FE8D7F9DC2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4108532428" sldId="379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4108532428" sldId="379"/>
            <ac:spMk id="5" creationId="{1C2CD6FF-E13D-9A46-BD85-E6F7AF07EA35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1986262242" sldId="382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1986262242" sldId="382"/>
            <ac:spMk id="5" creationId="{FC81F548-5C5F-234D-9BA0-52D6C8DD2210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909597024" sldId="383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909597024" sldId="383"/>
            <ac:spMk id="5" creationId="{7542AED0-68C4-4842-A6EC-7F0742694707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3717321315" sldId="384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3717321315" sldId="384"/>
            <ac:spMk id="5" creationId="{91B2C847-186F-0C40-85F5-B3913E912A5D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870242327" sldId="385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870242327" sldId="385"/>
            <ac:spMk id="5" creationId="{7B28264A-9B7A-0340-9753-91385DE69CC0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1076677917" sldId="386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1076677917" sldId="386"/>
            <ac:spMk id="5" creationId="{1F0BE05C-22E0-0A4C-9853-D12C3AF1E7B6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2570379393" sldId="387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2570379393" sldId="387"/>
            <ac:spMk id="5" creationId="{C4436EF9-7FA5-A44D-86AC-394D439D621E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4208191108" sldId="388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4208191108" sldId="388"/>
            <ac:spMk id="5" creationId="{4085CB5D-49BD-D640-B981-074DD7BAED92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2644333209" sldId="389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2644333209" sldId="389"/>
            <ac:spMk id="5" creationId="{8E0CD3A3-433E-534B-A547-9403C2F4D2EF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1944692137" sldId="390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1944692137" sldId="390"/>
            <ac:spMk id="5" creationId="{70DC8149-3B14-734F-AF29-CAA6DA473662}"/>
          </ac:spMkLst>
        </pc:spChg>
      </pc:sldChg>
      <pc:sldChg chg="delSp">
        <pc:chgData name="Emil Björnson" userId="b0a7c065-f6f4-41b0-b3e4-ccdb47e1a085" providerId="ADAL" clId="{EE2833F7-689C-3B46-B8E2-A643F968BE77}" dt="2021-03-29T10:57:46.567" v="4"/>
        <pc:sldMkLst>
          <pc:docMk/>
          <pc:sldMk cId="174254315" sldId="391"/>
        </pc:sldMkLst>
        <pc:spChg chg="del">
          <ac:chgData name="Emil Björnson" userId="b0a7c065-f6f4-41b0-b3e4-ccdb47e1a085" providerId="ADAL" clId="{EE2833F7-689C-3B46-B8E2-A643F968BE77}" dt="2021-03-29T10:57:46.567" v="4"/>
          <ac:spMkLst>
            <pc:docMk/>
            <pc:sldMk cId="174254315" sldId="391"/>
            <ac:spMk id="5" creationId="{D3D760AA-7C21-3743-A3CA-7FF5778CE879}"/>
          </ac:spMkLst>
        </pc:spChg>
      </pc:sldChg>
      <pc:sldChg chg="modSp add mod ord">
        <pc:chgData name="Emil Björnson" userId="b0a7c065-f6f4-41b0-b3e4-ccdb47e1a085" providerId="ADAL" clId="{EE2833F7-689C-3B46-B8E2-A643F968BE77}" dt="2021-03-29T10:58:46.281" v="37" actId="20577"/>
        <pc:sldMkLst>
          <pc:docMk/>
          <pc:sldMk cId="3777649428" sldId="392"/>
        </pc:sldMkLst>
        <pc:spChg chg="mod">
          <ac:chgData name="Emil Björnson" userId="b0a7c065-f6f4-41b0-b3e4-ccdb47e1a085" providerId="ADAL" clId="{EE2833F7-689C-3B46-B8E2-A643F968BE77}" dt="2021-03-29T10:58:46.281" v="37" actId="20577"/>
          <ac:spMkLst>
            <pc:docMk/>
            <pc:sldMk cId="3777649428" sldId="392"/>
            <ac:spMk id="4" creationId="{F0827F5F-70A2-8847-826F-F024CC552B92}"/>
          </ac:spMkLst>
        </pc:spChg>
        <pc:picChg chg="mod">
          <ac:chgData name="Emil Björnson" userId="b0a7c065-f6f4-41b0-b3e4-ccdb47e1a085" providerId="ADAL" clId="{EE2833F7-689C-3B46-B8E2-A643F968BE77}" dt="2021-03-29T10:57:54.898" v="6" actId="1076"/>
          <ac:picMkLst>
            <pc:docMk/>
            <pc:sldMk cId="3777649428" sldId="392"/>
            <ac:picMk id="5" creationId="{92DA755F-E0CF-0349-AD91-2C8C7D919307}"/>
          </ac:picMkLst>
        </pc:picChg>
      </pc:sldChg>
      <pc:sldChg chg="add">
        <pc:chgData name="Emil Björnson" userId="b0a7c065-f6f4-41b0-b3e4-ccdb47e1a085" providerId="ADAL" clId="{EE2833F7-689C-3B46-B8E2-A643F968BE77}" dt="2021-03-29T10:58:53.900" v="38"/>
        <pc:sldMkLst>
          <pc:docMk/>
          <pc:sldMk cId="129103215" sldId="393"/>
        </pc:sldMkLst>
      </pc:sldChg>
      <pc:sldMasterChg chg="delSp mod">
        <pc:chgData name="Emil Björnson" userId="b0a7c065-f6f4-41b0-b3e4-ccdb47e1a085" providerId="ADAL" clId="{EE2833F7-689C-3B46-B8E2-A643F968BE77}" dt="2021-03-29T10:57:16.233" v="3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EE2833F7-689C-3B46-B8E2-A643F968BE77}" dt="2021-03-29T10:57:16.233" v="3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EE2833F7-689C-3B46-B8E2-A643F968BE77}" dt="2021-03-29T10:57:16.233" v="3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3/29/21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3/29/21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2020-04-17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5: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Introduction to Multiuser MIMO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4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1873-37D7-5B41-B2F9-6CD186B0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in Multiuser MIMO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0E06F-6AE2-9A42-B81E-D3F3DF6751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971605"/>
                <a:ext cx="10853647" cy="1925039"/>
              </a:xfrm>
            </p:spPr>
            <p:txBody>
              <a:bodyPr/>
              <a:lstStyle/>
              <a:p>
                <a:r>
                  <a:rPr lang="en-US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single-antenna users,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base station antennas</a:t>
                </a:r>
              </a:p>
              <a:p>
                <a:pPr lvl="1"/>
                <a:r>
                  <a:rPr lang="en-US" dirty="0"/>
                  <a:t>Channel response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from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antenna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received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0E06F-6AE2-9A42-B81E-D3F3DF675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971605"/>
                <a:ext cx="10853647" cy="1925039"/>
              </a:xfrm>
              <a:blipFill>
                <a:blip r:embed="rId2"/>
                <a:stretch>
                  <a:fillRect l="-702" t="-4605" b="-263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544DD-FD0D-BD41-A73C-2CFCD9E8D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8DB0-70CE-AE40-A348-A2676DFA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D347B-90F3-854B-97A2-63BC5D050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/>
          <a:stretch/>
        </p:blipFill>
        <p:spPr>
          <a:xfrm>
            <a:off x="8150873" y="1884396"/>
            <a:ext cx="707880" cy="17583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73FF46-FFAD-F641-A81E-ACE38E6709FF}"/>
              </a:ext>
            </a:extLst>
          </p:cNvPr>
          <p:cNvCxnSpPr>
            <a:cxnSpLocks/>
          </p:cNvCxnSpPr>
          <p:nvPr/>
        </p:nvCxnSpPr>
        <p:spPr>
          <a:xfrm>
            <a:off x="5007854" y="1959998"/>
            <a:ext cx="3134848" cy="442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2FA874-583A-894F-98A1-52882DF27D3B}"/>
              </a:ext>
            </a:extLst>
          </p:cNvPr>
          <p:cNvCxnSpPr>
            <a:cxnSpLocks/>
          </p:cNvCxnSpPr>
          <p:nvPr/>
        </p:nvCxnSpPr>
        <p:spPr>
          <a:xfrm>
            <a:off x="5032474" y="1959998"/>
            <a:ext cx="3110228" cy="15097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16A40-7CE8-A34A-BC6B-63860F7B1C90}"/>
              </a:ext>
            </a:extLst>
          </p:cNvPr>
          <p:cNvCxnSpPr>
            <a:cxnSpLocks/>
          </p:cNvCxnSpPr>
          <p:nvPr/>
        </p:nvCxnSpPr>
        <p:spPr>
          <a:xfrm>
            <a:off x="5032474" y="1959998"/>
            <a:ext cx="3118399" cy="4445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8">
                <a:extLst>
                  <a:ext uri="{FF2B5EF4-FFF2-40B4-BE49-F238E27FC236}">
                    <a16:creationId xmlns:a16="http://schemas.microsoft.com/office/drawing/2014/main" id="{FAFA7E92-EBAF-9A44-B867-8BF4B1925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5165" y="1568510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1" name="Text Box 28">
                <a:extLst>
                  <a:ext uri="{FF2B5EF4-FFF2-40B4-BE49-F238E27FC236}">
                    <a16:creationId xmlns:a16="http://schemas.microsoft.com/office/drawing/2014/main" id="{FAFA7E92-EBAF-9A44-B867-8BF4B192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5165" y="1568510"/>
                <a:ext cx="666776" cy="570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E1B73C97-C2AA-BC41-B19A-F7BF0DA5B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01406" y="1719113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E1B73C97-C2AA-BC41-B19A-F7BF0DA5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1406" y="1719113"/>
                <a:ext cx="666776" cy="570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8">
                <a:extLst>
                  <a:ext uri="{FF2B5EF4-FFF2-40B4-BE49-F238E27FC236}">
                    <a16:creationId xmlns:a16="http://schemas.microsoft.com/office/drawing/2014/main" id="{A352E9CB-B278-E449-A805-CF2B3C7BC2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01406" y="2067065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3" name="Text Box 28">
                <a:extLst>
                  <a:ext uri="{FF2B5EF4-FFF2-40B4-BE49-F238E27FC236}">
                    <a16:creationId xmlns:a16="http://schemas.microsoft.com/office/drawing/2014/main" id="{A352E9CB-B278-E449-A805-CF2B3C7BC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1406" y="2067065"/>
                <a:ext cx="666776" cy="570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3E2EFF2F-1306-2A4D-93B0-78114D41B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01406" y="3157293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3E2EFF2F-1306-2A4D-93B0-78114D41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1406" y="3157293"/>
                <a:ext cx="666776" cy="570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97F1332-FCC5-D241-8694-11D77D75B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" t="36992" r="82901" b="38374"/>
          <a:stretch/>
        </p:blipFill>
        <p:spPr>
          <a:xfrm>
            <a:off x="4223677" y="2469965"/>
            <a:ext cx="689810" cy="433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9AB1-1295-054A-8DE2-DE5D7DCCA3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" t="36992" r="82901" b="38374"/>
          <a:stretch/>
        </p:blipFill>
        <p:spPr>
          <a:xfrm>
            <a:off x="4215584" y="1707934"/>
            <a:ext cx="689810" cy="433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78E8C2-B70E-EA48-B1F7-CB9B6F2268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" t="36992" r="82901" b="38374"/>
          <a:stretch/>
        </p:blipFill>
        <p:spPr>
          <a:xfrm>
            <a:off x="4215584" y="3253190"/>
            <a:ext cx="689810" cy="433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28">
                <a:extLst>
                  <a:ext uri="{FF2B5EF4-FFF2-40B4-BE49-F238E27FC236}">
                    <a16:creationId xmlns:a16="http://schemas.microsoft.com/office/drawing/2014/main" id="{916240B6-6157-6C4E-901E-23644C6AC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3336" y="2377296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8" name="Text Box 28">
                <a:extLst>
                  <a:ext uri="{FF2B5EF4-FFF2-40B4-BE49-F238E27FC236}">
                    <a16:creationId xmlns:a16="http://schemas.microsoft.com/office/drawing/2014/main" id="{916240B6-6157-6C4E-901E-23644C6A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3336" y="2377296"/>
                <a:ext cx="666776" cy="5703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8">
                <a:extLst>
                  <a:ext uri="{FF2B5EF4-FFF2-40B4-BE49-F238E27FC236}">
                    <a16:creationId xmlns:a16="http://schemas.microsoft.com/office/drawing/2014/main" id="{BD85AA76-1815-AC43-9701-7232787BD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3336" y="3198080"/>
                <a:ext cx="666776" cy="570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9" name="Text Box 28">
                <a:extLst>
                  <a:ext uri="{FF2B5EF4-FFF2-40B4-BE49-F238E27FC236}">
                    <a16:creationId xmlns:a16="http://schemas.microsoft.com/office/drawing/2014/main" id="{BD85AA76-1815-AC43-9701-7232787B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3336" y="3198080"/>
                <a:ext cx="666776" cy="570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771706-8880-284B-966B-AC245E6BB28B}"/>
              </a:ext>
            </a:extLst>
          </p:cNvPr>
          <p:cNvCxnSpPr>
            <a:cxnSpLocks/>
          </p:cNvCxnSpPr>
          <p:nvPr/>
        </p:nvCxnSpPr>
        <p:spPr>
          <a:xfrm flipV="1">
            <a:off x="5007854" y="2004275"/>
            <a:ext cx="3134848" cy="689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3A9BEC-B3F0-B94D-A1B7-A18491845A21}"/>
              </a:ext>
            </a:extLst>
          </p:cNvPr>
          <p:cNvCxnSpPr>
            <a:cxnSpLocks/>
          </p:cNvCxnSpPr>
          <p:nvPr/>
        </p:nvCxnSpPr>
        <p:spPr>
          <a:xfrm>
            <a:off x="5032474" y="2694213"/>
            <a:ext cx="3110228" cy="7755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84326B-71C4-E74D-8914-D2A911174130}"/>
              </a:ext>
            </a:extLst>
          </p:cNvPr>
          <p:cNvCxnSpPr>
            <a:cxnSpLocks/>
          </p:cNvCxnSpPr>
          <p:nvPr/>
        </p:nvCxnSpPr>
        <p:spPr>
          <a:xfrm flipV="1">
            <a:off x="5032474" y="2423914"/>
            <a:ext cx="3110228" cy="270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C3E64-81CF-8641-85C3-2A90C2C3AC9D}"/>
              </a:ext>
            </a:extLst>
          </p:cNvPr>
          <p:cNvCxnSpPr>
            <a:cxnSpLocks/>
          </p:cNvCxnSpPr>
          <p:nvPr/>
        </p:nvCxnSpPr>
        <p:spPr>
          <a:xfrm flipV="1">
            <a:off x="5007854" y="2017759"/>
            <a:ext cx="3134848" cy="14654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B7CDEE-83C7-1343-BE2D-80BBE07D4904}"/>
              </a:ext>
            </a:extLst>
          </p:cNvPr>
          <p:cNvCxnSpPr>
            <a:cxnSpLocks/>
          </p:cNvCxnSpPr>
          <p:nvPr/>
        </p:nvCxnSpPr>
        <p:spPr>
          <a:xfrm flipV="1">
            <a:off x="5032474" y="3449093"/>
            <a:ext cx="3110228" cy="341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40E4F9-3BC8-D344-9DD0-A16EE6EAD191}"/>
              </a:ext>
            </a:extLst>
          </p:cNvPr>
          <p:cNvCxnSpPr>
            <a:cxnSpLocks/>
          </p:cNvCxnSpPr>
          <p:nvPr/>
        </p:nvCxnSpPr>
        <p:spPr>
          <a:xfrm flipV="1">
            <a:off x="5032474" y="2448823"/>
            <a:ext cx="3110228" cy="10344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A784603-95F1-564A-B4EC-EB9A3DB60D35}"/>
              </a:ext>
            </a:extLst>
          </p:cNvPr>
          <p:cNvSpPr txBox="1"/>
          <p:nvPr/>
        </p:nvSpPr>
        <p:spPr>
          <a:xfrm>
            <a:off x="1805544" y="2437595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latin typeface="Georgia"/>
                <a:cs typeface="Georgia"/>
              </a:rPr>
              <a:t>Transmitters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CFF040-2664-A24E-96DC-6030B7244C28}"/>
              </a:ext>
            </a:extLst>
          </p:cNvPr>
          <p:cNvSpPr txBox="1"/>
          <p:nvPr/>
        </p:nvSpPr>
        <p:spPr>
          <a:xfrm>
            <a:off x="9494184" y="243759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latin typeface="Georgia"/>
                <a:cs typeface="Georgia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70421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FA5E-3A7B-144D-B9D3-8AFF20A0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Multiuser MIMO: System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A16FE1-4841-0C4B-AD81-65514434D7F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Parameters are normalized: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𝑢𝑙</m:t>
                        </m:r>
                      </m:sub>
                    </m:sSub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Each users signal is power-limited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d>
                      <m:dPr>
                        <m:begChr m:val="{"/>
                        <m:endChr m:val="}"/>
                        <m:ctrlPr>
                          <a:rPr lang="sv-SE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  <a:ea typeface="Cambria Math" charset="0"/>
                        <a:cs typeface="Cambria Math" charset="0"/>
                      </a:rPr>
                      <m:t>≤1 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A16FE1-4841-0C4B-AD81-65514434D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2188" b="-4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76E8B-DAC2-A34C-B145-C43583ADB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75C1F-B3BF-3143-863E-899E75FEB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853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36E2-9D91-2A4A-883B-F01ED4B6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What is the difference from point-to-point MIMO?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11D314-0114-B64D-B393-D9DC00B620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Difference 1</a:t>
                </a:r>
                <a:r>
                  <a:rPr lang="en-US" dirty="0"/>
                  <a:t>: Users do not cooperate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are independent signals</a:t>
                </a:r>
              </a:p>
              <a:p>
                <a:pPr>
                  <a:spcBef>
                    <a:spcPts val="2100"/>
                  </a:spcBef>
                </a:pPr>
                <a:r>
                  <a:rPr lang="en-US" b="1" dirty="0"/>
                  <a:t>Difference 2</a:t>
                </a:r>
                <a:r>
                  <a:rPr lang="en-US" dirty="0"/>
                  <a:t>: Each user cares about its own performance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user capacities instead of one capacity</a:t>
                </a:r>
              </a:p>
              <a:p>
                <a:pPr>
                  <a:spcBef>
                    <a:spcPts val="2100"/>
                  </a:spcBef>
                </a:pPr>
                <a:r>
                  <a:rPr lang="en-US" b="1" dirty="0"/>
                  <a:t>Difference 3</a:t>
                </a:r>
                <a:r>
                  <a:rPr lang="en-US" dirty="0"/>
                  <a:t>: Each user has its own power budget</a:t>
                </a:r>
              </a:p>
              <a:p>
                <a:pPr lvl="1"/>
                <a:r>
                  <a:rPr lang="en-US" b="0" dirty="0"/>
                  <a:t>Power constraint: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spcBef>
                    <a:spcPts val="2100"/>
                  </a:spcBef>
                </a:pPr>
                <a:r>
                  <a:rPr lang="en-US" b="1" dirty="0"/>
                  <a:t>Difference 4</a:t>
                </a:r>
                <a:r>
                  <a:rPr lang="en-US" dirty="0"/>
                  <a:t>: The channel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modeled differently</a:t>
                </a:r>
              </a:p>
              <a:p>
                <a:pPr lvl="1"/>
                <a:r>
                  <a:rPr lang="en-US" dirty="0"/>
                  <a:t>Each column can be modeled as a SIMO channel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11D314-0114-B64D-B393-D9DC00B62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15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80088-1246-D743-919F-844497C1C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0147-1B62-7F4E-8A49-14A16B491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66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7B3-75BF-804C-AE6F-27247B67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Motivating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11AE7-92E7-AE4B-8727-E26DD94BB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A48D-4A2C-6540-A4E6-1D9746DC9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4AE747-BEF5-F340-A59A-6614B520BB8D}"/>
              </a:ext>
            </a:extLst>
          </p:cNvPr>
          <p:cNvCxnSpPr>
            <a:cxnSpLocks/>
          </p:cNvCxnSpPr>
          <p:nvPr/>
        </p:nvCxnSpPr>
        <p:spPr>
          <a:xfrm flipV="1">
            <a:off x="706905" y="2668858"/>
            <a:ext cx="0" cy="22550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413F99-1C76-D44C-9AEB-3DC5F19BBB84}"/>
              </a:ext>
            </a:extLst>
          </p:cNvPr>
          <p:cNvCxnSpPr>
            <a:cxnSpLocks/>
          </p:cNvCxnSpPr>
          <p:nvPr/>
        </p:nvCxnSpPr>
        <p:spPr>
          <a:xfrm>
            <a:off x="706905" y="4923945"/>
            <a:ext cx="274998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5D7B7-351C-2649-AAE0-411DD466B338}"/>
                  </a:ext>
                </a:extLst>
              </p:cNvPr>
              <p:cNvSpPr txBox="1"/>
              <p:nvPr/>
            </p:nvSpPr>
            <p:spPr>
              <a:xfrm>
                <a:off x="3526509" y="4693112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5D7B7-351C-2649-AAE0-411DD466B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09" y="4693112"/>
                <a:ext cx="58419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AC13FB-C80A-AA47-9115-9F98CC8F1BD2}"/>
                  </a:ext>
                </a:extLst>
              </p:cNvPr>
              <p:cNvSpPr txBox="1"/>
              <p:nvPr/>
            </p:nvSpPr>
            <p:spPr>
              <a:xfrm>
                <a:off x="115588" y="2742825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AC13FB-C80A-AA47-9115-9F98CC8F1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8" y="2742825"/>
                <a:ext cx="591316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17A0312F-EC9A-314D-820D-CFE898F400D4}"/>
              </a:ext>
            </a:extLst>
          </p:cNvPr>
          <p:cNvSpPr/>
          <p:nvPr/>
        </p:nvSpPr>
        <p:spPr>
          <a:xfrm>
            <a:off x="4759569" y="3158974"/>
            <a:ext cx="1904587" cy="1757782"/>
          </a:xfrm>
          <a:prstGeom prst="snip1Rect">
            <a:avLst>
              <a:gd name="adj" fmla="val 50000"/>
            </a:avLst>
          </a:prstGeom>
          <a:solidFill>
            <a:srgbClr val="B2D9EF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6E9FD2-3CB6-8A45-BC95-D2CAF76A2CB3}"/>
              </a:ext>
            </a:extLst>
          </p:cNvPr>
          <p:cNvCxnSpPr>
            <a:cxnSpLocks/>
          </p:cNvCxnSpPr>
          <p:nvPr/>
        </p:nvCxnSpPr>
        <p:spPr>
          <a:xfrm flipV="1">
            <a:off x="4759569" y="2661669"/>
            <a:ext cx="0" cy="22550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070881-D2E9-7244-8712-3D74ED120838}"/>
              </a:ext>
            </a:extLst>
          </p:cNvPr>
          <p:cNvCxnSpPr>
            <a:cxnSpLocks/>
          </p:cNvCxnSpPr>
          <p:nvPr/>
        </p:nvCxnSpPr>
        <p:spPr>
          <a:xfrm>
            <a:off x="4759569" y="4916756"/>
            <a:ext cx="274998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5C2E06-60AB-9546-AE0D-E6BD9707C911}"/>
                  </a:ext>
                </a:extLst>
              </p:cNvPr>
              <p:cNvSpPr txBox="1"/>
              <p:nvPr/>
            </p:nvSpPr>
            <p:spPr>
              <a:xfrm>
                <a:off x="7579173" y="4685923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5C2E06-60AB-9546-AE0D-E6BD9707C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173" y="4685923"/>
                <a:ext cx="584198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37BD35-F503-A244-95A7-32D46C2A2BDF}"/>
                  </a:ext>
                </a:extLst>
              </p:cNvPr>
              <p:cNvSpPr txBox="1"/>
              <p:nvPr/>
            </p:nvSpPr>
            <p:spPr>
              <a:xfrm>
                <a:off x="4168252" y="2735636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37BD35-F503-A244-95A7-32D46C2A2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2" y="2735636"/>
                <a:ext cx="5913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9A2E70FA-FD9D-8948-9E69-5F38542CFBC4}"/>
              </a:ext>
            </a:extLst>
          </p:cNvPr>
          <p:cNvSpPr/>
          <p:nvPr/>
        </p:nvSpPr>
        <p:spPr>
          <a:xfrm>
            <a:off x="8662294" y="2633382"/>
            <a:ext cx="2481864" cy="2290563"/>
          </a:xfrm>
          <a:prstGeom prst="snip1Rect">
            <a:avLst>
              <a:gd name="adj" fmla="val 21536"/>
            </a:avLst>
          </a:prstGeom>
          <a:solidFill>
            <a:srgbClr val="B2D9EF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546910-53FD-EE4E-8C22-427B72B58C31}"/>
              </a:ext>
            </a:extLst>
          </p:cNvPr>
          <p:cNvCxnSpPr>
            <a:cxnSpLocks/>
          </p:cNvCxnSpPr>
          <p:nvPr/>
        </p:nvCxnSpPr>
        <p:spPr>
          <a:xfrm flipV="1">
            <a:off x="8662294" y="2104848"/>
            <a:ext cx="0" cy="28190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ACC4B8-C0F1-3341-9395-581D354AE1F8}"/>
              </a:ext>
            </a:extLst>
          </p:cNvPr>
          <p:cNvCxnSpPr>
            <a:cxnSpLocks/>
          </p:cNvCxnSpPr>
          <p:nvPr/>
        </p:nvCxnSpPr>
        <p:spPr>
          <a:xfrm>
            <a:off x="8662294" y="4923945"/>
            <a:ext cx="274998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A8CB6F-D883-794F-B439-D6618E421803}"/>
                  </a:ext>
                </a:extLst>
              </p:cNvPr>
              <p:cNvSpPr txBox="1"/>
              <p:nvPr/>
            </p:nvSpPr>
            <p:spPr>
              <a:xfrm>
                <a:off x="11481898" y="4693112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A8CB6F-D883-794F-B439-D6618E421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898" y="4693112"/>
                <a:ext cx="58419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04B3ED-EF66-A641-A4E5-BE5B541F3E88}"/>
                  </a:ext>
                </a:extLst>
              </p:cNvPr>
              <p:cNvSpPr txBox="1"/>
              <p:nvPr/>
            </p:nvSpPr>
            <p:spPr>
              <a:xfrm>
                <a:off x="8070977" y="2173482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04B3ED-EF66-A641-A4E5-BE5B541F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977" y="2173482"/>
                <a:ext cx="591316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>
            <a:extLst>
              <a:ext uri="{FF2B5EF4-FFF2-40B4-BE49-F238E27FC236}">
                <a16:creationId xmlns:a16="http://schemas.microsoft.com/office/drawing/2014/main" id="{08236935-2972-CC4A-98F8-9CA181FA0446}"/>
              </a:ext>
            </a:extLst>
          </p:cNvPr>
          <p:cNvSpPr/>
          <p:nvPr/>
        </p:nvSpPr>
        <p:spPr>
          <a:xfrm>
            <a:off x="707366" y="3191777"/>
            <a:ext cx="1897811" cy="1742536"/>
          </a:xfrm>
          <a:custGeom>
            <a:avLst/>
            <a:gdLst>
              <a:gd name="connsiteX0" fmla="*/ 0 w 1897811"/>
              <a:gd name="connsiteY0" fmla="*/ 0 h 1742536"/>
              <a:gd name="connsiteX1" fmla="*/ 1466491 w 1897811"/>
              <a:gd name="connsiteY1" fmla="*/ 431321 h 1742536"/>
              <a:gd name="connsiteX2" fmla="*/ 1897811 w 1897811"/>
              <a:gd name="connsiteY2" fmla="*/ 1742536 h 17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811" h="1742536">
                <a:moveTo>
                  <a:pt x="0" y="0"/>
                </a:moveTo>
                <a:cubicBezTo>
                  <a:pt x="575094" y="70449"/>
                  <a:pt x="1150189" y="140898"/>
                  <a:pt x="1466491" y="431321"/>
                </a:cubicBezTo>
                <a:cubicBezTo>
                  <a:pt x="1782793" y="721744"/>
                  <a:pt x="1840302" y="1232140"/>
                  <a:pt x="1897811" y="1742536"/>
                </a:cubicBezTo>
              </a:path>
            </a:pathLst>
          </a:custGeom>
          <a:solidFill>
            <a:srgbClr val="B2D9E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17B5CBD4-A83A-A84B-B29D-3A0B71A8AB76}"/>
              </a:ext>
            </a:extLst>
          </p:cNvPr>
          <p:cNvSpPr/>
          <p:nvPr/>
        </p:nvSpPr>
        <p:spPr>
          <a:xfrm>
            <a:off x="724158" y="3187237"/>
            <a:ext cx="1881004" cy="1726335"/>
          </a:xfrm>
          <a:prstGeom prst="triangle">
            <a:avLst>
              <a:gd name="adj" fmla="val 272"/>
            </a:avLst>
          </a:prstGeom>
          <a:solidFill>
            <a:srgbClr val="B2D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9F018C-FED1-8247-858C-09E75F895DF7}"/>
              </a:ext>
            </a:extLst>
          </p:cNvPr>
          <p:cNvSpPr txBox="1"/>
          <p:nvPr/>
        </p:nvSpPr>
        <p:spPr>
          <a:xfrm>
            <a:off x="628731" y="2173482"/>
            <a:ext cx="2100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/>
              <a:t>Orthogonal </a:t>
            </a:r>
            <a:r>
              <a:rPr lang="en-SE" sz="2000" dirty="0"/>
              <a:t>access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AADAD0-D91B-AD44-A89B-A1370CE1F521}"/>
              </a:ext>
            </a:extLst>
          </p:cNvPr>
          <p:cNvSpPr txBox="1"/>
          <p:nvPr/>
        </p:nvSpPr>
        <p:spPr>
          <a:xfrm>
            <a:off x="4579989" y="2173482"/>
            <a:ext cx="2577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/>
              <a:t>Non-orthogonal </a:t>
            </a:r>
            <a:r>
              <a:rPr lang="en-SE" sz="2000" dirty="0"/>
              <a:t>access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DDEE0A-578C-A048-A8AD-8CA21AE351A8}"/>
              </a:ext>
            </a:extLst>
          </p:cNvPr>
          <p:cNvSpPr txBox="1"/>
          <p:nvPr/>
        </p:nvSpPr>
        <p:spPr>
          <a:xfrm>
            <a:off x="8899585" y="1682831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/>
              <a:t>Multi-</a:t>
            </a:r>
            <a:r>
              <a:rPr lang="sv-SE" sz="2000" dirty="0" err="1"/>
              <a:t>user</a:t>
            </a:r>
            <a:r>
              <a:rPr lang="sv-SE" sz="2000" dirty="0"/>
              <a:t> MIMO</a:t>
            </a:r>
            <a:endParaRPr lang="en-SE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A472C5-F421-B342-BF31-587F62EC2778}"/>
              </a:ext>
            </a:extLst>
          </p:cNvPr>
          <p:cNvSpPr/>
          <p:nvPr/>
        </p:nvSpPr>
        <p:spPr>
          <a:xfrm>
            <a:off x="7666895" y="5279152"/>
            <a:ext cx="4258836" cy="13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Two benefits: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Beamforming gain for every user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Smaller interference loss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8BCF99-94E8-9148-B7A6-04A04C6F1C50}"/>
              </a:ext>
            </a:extLst>
          </p:cNvPr>
          <p:cNvSpPr/>
          <p:nvPr/>
        </p:nvSpPr>
        <p:spPr>
          <a:xfrm>
            <a:off x="2973528" y="5278252"/>
            <a:ext cx="3776893" cy="13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Capacity or rate region?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Capacity region is the largest possible rate region</a:t>
            </a:r>
          </a:p>
        </p:txBody>
      </p:sp>
    </p:spTree>
    <p:extLst>
      <p:ext uri="{BB962C8B-B14F-4D97-AF65-F5344CB8AC3E}">
        <p14:creationId xmlns:p14="http://schemas.microsoft.com/office/powerpoint/2010/main" val="25703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3" grpId="0"/>
      <p:bldP spid="24" grpId="0" animBg="1"/>
      <p:bldP spid="27" grpId="0"/>
      <p:bldP spid="28" grpId="0"/>
      <p:bldP spid="39" grpId="0"/>
      <p:bldP spid="40" grpId="0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F977-8E9A-F64D-8308-17C9FBB1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of capacity region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7DBAA-34D9-E14F-9DFB-4E795C15B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One can pick two points and use them fractions of the time</a:t>
            </a:r>
          </a:p>
          <a:p>
            <a:pPr lvl="1"/>
            <a:r>
              <a:rPr lang="en-US" dirty="0"/>
              <a:t>Similar to time-sharing</a:t>
            </a:r>
          </a:p>
          <a:p>
            <a:pPr lvl="1"/>
            <a:r>
              <a:rPr lang="en-US" dirty="0"/>
              <a:t>Hence: Line between any two points are in the region</a:t>
            </a:r>
          </a:p>
          <a:p>
            <a:pPr lvl="1"/>
            <a:r>
              <a:rPr lang="en-US" dirty="0"/>
              <a:t>Conclusion: Region must be a </a:t>
            </a:r>
            <a:r>
              <a:rPr lang="en-US" i="1" dirty="0"/>
              <a:t>convex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B9AF3-A501-7F4C-9C5C-C704FEF27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E9ADC-A5EE-0E40-9AAD-E85F3AA2B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7" name="Picture 3" descr="C:\Users\emilbjo\Documents\Presentationer\2012-10 Supelec\region_examples.png">
            <a:extLst>
              <a:ext uri="{FF2B5EF4-FFF2-40B4-BE49-F238E27FC236}">
                <a16:creationId xmlns:a16="http://schemas.microsoft.com/office/drawing/2014/main" id="{8850BDD7-1C39-EC45-93B7-7629468EB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0574" r="53121" b="3977"/>
          <a:stretch/>
        </p:blipFill>
        <p:spPr bwMode="auto">
          <a:xfrm>
            <a:off x="6975428" y="3705503"/>
            <a:ext cx="2550694" cy="22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emilbjo\Documents\Presentationer\2012-10 Supelec\region_examples.png">
            <a:extLst>
              <a:ext uri="{FF2B5EF4-FFF2-40B4-BE49-F238E27FC236}">
                <a16:creationId xmlns:a16="http://schemas.microsoft.com/office/drawing/2014/main" id="{EEF202C5-BD38-2E43-A473-E9DA59AFD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6" b="55443"/>
          <a:stretch/>
        </p:blipFill>
        <p:spPr bwMode="auto">
          <a:xfrm>
            <a:off x="2491226" y="3753466"/>
            <a:ext cx="2409843" cy="224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5C1FE1-F7D5-E24C-89FC-2BE3C9E3675B}"/>
              </a:ext>
            </a:extLst>
          </p:cNvPr>
          <p:cNvSpPr txBox="1"/>
          <p:nvPr/>
        </p:nvSpPr>
        <p:spPr>
          <a:xfrm>
            <a:off x="4505158" y="4529604"/>
            <a:ext cx="1305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Possible</a:t>
            </a:r>
            <a:br>
              <a:rPr lang="en-US" sz="2400" dirty="0">
                <a:latin typeface="Georgia"/>
                <a:cs typeface="Georgia"/>
              </a:rPr>
            </a:br>
            <a:r>
              <a:rPr lang="en-US" sz="2400" dirty="0">
                <a:latin typeface="Georgia"/>
                <a:cs typeface="Georgia"/>
              </a:rPr>
              <a:t>shape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16991-7CE9-7340-8B8B-E225448DD745}"/>
              </a:ext>
            </a:extLst>
          </p:cNvPr>
          <p:cNvSpPr txBox="1"/>
          <p:nvPr/>
        </p:nvSpPr>
        <p:spPr>
          <a:xfrm>
            <a:off x="8847980" y="4460914"/>
            <a:ext cx="1685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Impossible</a:t>
            </a:r>
          </a:p>
          <a:p>
            <a:pPr algn="ctr"/>
            <a:r>
              <a:rPr lang="en-US" sz="2400" dirty="0">
                <a:latin typeface="Georgia"/>
                <a:cs typeface="Georgia"/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19862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2750FDE-CEF7-9141-A720-AB6D9446E8BD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E9A22-4271-CC42-8EF6-7958FA35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in the capacity region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40475D-B7CB-864C-A478-CB7C36200D3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Combinations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rates that can be simultaneously achieved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40475D-B7CB-864C-A478-CB7C36200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089D3-1982-B84F-87EA-E9DA9CF7E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FA62D-28F4-2E4D-878E-4496E12B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7" name="Picture 3" descr="C:\Users\emilbjo\Documents\Presentationer\2012-10 Supelec\region_examples_convex.png">
            <a:extLst>
              <a:ext uri="{FF2B5EF4-FFF2-40B4-BE49-F238E27FC236}">
                <a16:creationId xmlns:a16="http://schemas.microsoft.com/office/drawing/2014/main" id="{DB8BB807-1262-A045-98C7-7B22F1592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b="6633"/>
          <a:stretch/>
        </p:blipFill>
        <p:spPr bwMode="auto">
          <a:xfrm>
            <a:off x="1992001" y="2245977"/>
            <a:ext cx="4258453" cy="38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6C08E88C-0002-144C-B277-A96A676C0CA2}"/>
              </a:ext>
            </a:extLst>
          </p:cNvPr>
          <p:cNvSpPr txBox="1">
            <a:spLocks/>
          </p:cNvSpPr>
          <p:nvPr/>
        </p:nvSpPr>
        <p:spPr bwMode="auto">
          <a:xfrm>
            <a:off x="2420630" y="4414767"/>
            <a:ext cx="1928826" cy="418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204788" algn="ctr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2000" kern="0" baseline="0" dirty="0">
                <a:latin typeface="+mn-lt"/>
              </a:rPr>
              <a:t>Capacity </a:t>
            </a:r>
            <a:r>
              <a:rPr lang="en-US" sz="2000" kern="0" dirty="0">
                <a:latin typeface="+mn-lt"/>
              </a:rPr>
              <a:t>r</a:t>
            </a:r>
            <a:r>
              <a:rPr lang="en-US" sz="2000" kern="0" baseline="0" dirty="0">
                <a:latin typeface="+mn-lt"/>
              </a:rPr>
              <a:t>egion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5C8ECF-B39D-A746-B212-4C186DDBA394}"/>
              </a:ext>
            </a:extLst>
          </p:cNvPr>
          <p:cNvSpPr/>
          <p:nvPr/>
        </p:nvSpPr>
        <p:spPr bwMode="auto">
          <a:xfrm>
            <a:off x="3981796" y="3515835"/>
            <a:ext cx="71438" cy="71438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18A59E-2FB0-DD46-BFA1-71CC71FC50F2}"/>
              </a:ext>
            </a:extLst>
          </p:cNvPr>
          <p:cNvSpPr/>
          <p:nvPr/>
        </p:nvSpPr>
        <p:spPr bwMode="auto">
          <a:xfrm>
            <a:off x="4256634" y="3802316"/>
            <a:ext cx="71438" cy="71438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F8C954-6A16-DE44-BC75-4C7DC61CDC88}"/>
              </a:ext>
            </a:extLst>
          </p:cNvPr>
          <p:cNvCxnSpPr/>
          <p:nvPr/>
        </p:nvCxnSpPr>
        <p:spPr bwMode="auto">
          <a:xfrm flipH="1">
            <a:off x="4084094" y="2981162"/>
            <a:ext cx="793877" cy="5060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9">
                <a:extLst>
                  <a:ext uri="{FF2B5EF4-FFF2-40B4-BE49-F238E27FC236}">
                    <a16:creationId xmlns:a16="http://schemas.microsoft.com/office/drawing/2014/main" id="{903DFEB9-4BD0-EC40-88BB-A1D9C0BB9B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13383" y="2366997"/>
                <a:ext cx="3286148" cy="928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>
                    <a:latin typeface="+mn-lt"/>
                  </a:rPr>
                  <a:t>Max sum rate</a:t>
                </a:r>
              </a:p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(Largest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1</m:t>
                        </m:r>
                      </m:sub>
                    </m:sSub>
                    <m:r>
                      <a:rPr lang="sv-SE" sz="2000" b="0" i="0" dirty="0" smtClean="0">
                        <a:latin typeface="Cambria Math" charset="0"/>
                        <a:cs typeface="Georgia"/>
                      </a:rPr>
                      <m:t>+</m:t>
                    </m:r>
                    <m:sSub>
                      <m:sSubPr>
                        <m:ctrlPr>
                          <a:rPr lang="sv-SE" sz="2000" b="0" i="1" dirty="0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000" b="0" i="1" dirty="0" smtClean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sv-SE" sz="2000" b="0" i="0" dirty="0" smtClean="0">
                            <a:latin typeface="Cambria Math" charset="0"/>
                            <a:cs typeface="Georgi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)</a:t>
                </a:r>
              </a:p>
            </p:txBody>
          </p:sp>
        </mc:Choice>
        <mc:Fallback xmlns="">
          <p:sp>
            <p:nvSpPr>
              <p:cNvPr id="12" name="Content Placeholder 9">
                <a:extLst>
                  <a:ext uri="{FF2B5EF4-FFF2-40B4-BE49-F238E27FC236}">
                    <a16:creationId xmlns:a16="http://schemas.microsoft.com/office/drawing/2014/main" id="{903DFEB9-4BD0-EC40-88BB-A1D9C0BB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383" y="2366997"/>
                <a:ext cx="3286148" cy="928694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7EEAD6-B05D-B14F-BEDC-59F4032EBD58}"/>
              </a:ext>
            </a:extLst>
          </p:cNvPr>
          <p:cNvCxnSpPr/>
          <p:nvPr/>
        </p:nvCxnSpPr>
        <p:spPr bwMode="auto">
          <a:xfrm flipH="1" flipV="1">
            <a:off x="4420894" y="3877284"/>
            <a:ext cx="785818" cy="2494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>
                <a:extLst>
                  <a:ext uri="{FF2B5EF4-FFF2-40B4-BE49-F238E27FC236}">
                    <a16:creationId xmlns:a16="http://schemas.microsoft.com/office/drawing/2014/main" id="{867E1416-6C8E-D742-9E06-DA25DB85B4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81490" y="3781945"/>
                <a:ext cx="2857520" cy="928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Max-min rate</a:t>
                </a:r>
              </a:p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/>
                  <a:t>(Largest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  <a:cs typeface="Georgia"/>
                          </a:rPr>
                          <m:t>1</m:t>
                        </m:r>
                      </m:sub>
                    </m:sSub>
                    <m:r>
                      <a:rPr lang="sv-SE" sz="2000" b="0" i="0" dirty="0" smtClean="0">
                        <a:latin typeface="Cambria Math" charset="0"/>
                        <a:cs typeface="Georgia"/>
                      </a:rPr>
                      <m:t>=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sv-SE" sz="2000" dirty="0">
                            <a:latin typeface="Cambria Math" charset="0"/>
                            <a:cs typeface="Georgi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/>
                    <a:cs typeface="Georgia"/>
                  </a:rPr>
                  <a:t>)</a:t>
                </a:r>
              </a:p>
            </p:txBody>
          </p:sp>
        </mc:Choice>
        <mc:Fallback xmlns="">
          <p:sp>
            <p:nvSpPr>
              <p:cNvPr id="14" name="Content Placeholder 9">
                <a:extLst>
                  <a:ext uri="{FF2B5EF4-FFF2-40B4-BE49-F238E27FC236}">
                    <a16:creationId xmlns:a16="http://schemas.microsoft.com/office/drawing/2014/main" id="{867E1416-6C8E-D742-9E06-DA25DB85B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1490" y="3781945"/>
                <a:ext cx="2857520" cy="928694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86DED3-3E8C-E84F-B60B-401E3D32F798}"/>
              </a:ext>
            </a:extLst>
          </p:cNvPr>
          <p:cNvCxnSpPr/>
          <p:nvPr/>
        </p:nvCxnSpPr>
        <p:spPr bwMode="auto">
          <a:xfrm flipH="1">
            <a:off x="4992398" y="5364939"/>
            <a:ext cx="817356" cy="5435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E52E3B-8DDF-5244-A112-B209D3522EBC}"/>
              </a:ext>
            </a:extLst>
          </p:cNvPr>
          <p:cNvCxnSpPr/>
          <p:nvPr/>
        </p:nvCxnSpPr>
        <p:spPr bwMode="auto">
          <a:xfrm rot="5400000" flipH="1" flipV="1">
            <a:off x="1420498" y="2965487"/>
            <a:ext cx="642942" cy="642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B811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9">
                <a:extLst>
                  <a:ext uri="{FF2B5EF4-FFF2-40B4-BE49-F238E27FC236}">
                    <a16:creationId xmlns:a16="http://schemas.microsoft.com/office/drawing/2014/main" id="{394FA347-36DD-874C-A994-0A17849C22E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7556" y="3679867"/>
                <a:ext cx="1214446" cy="444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>
                    <a:latin typeface="+mn-lt"/>
                  </a:rPr>
                  <a:t>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sv-SE" sz="2000" dirty="0">
                            <a:latin typeface="Cambria Math" charset="0"/>
                            <a:cs typeface="Georgia"/>
                          </a:rPr>
                          <m:t>2</m:t>
                        </m:r>
                      </m:sub>
                    </m:sSub>
                  </m:oMath>
                </a14:m>
                <a:endParaRPr lang="en-US" sz="200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Content Placeholder 9">
                <a:extLst>
                  <a:ext uri="{FF2B5EF4-FFF2-40B4-BE49-F238E27FC236}">
                    <a16:creationId xmlns:a16="http://schemas.microsoft.com/office/drawing/2014/main" id="{394FA347-36DD-874C-A994-0A17849C2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556" y="3679867"/>
                <a:ext cx="1214446" cy="444285"/>
              </a:xfrm>
              <a:prstGeom prst="rect">
                <a:avLst/>
              </a:prstGeom>
              <a:blipFill>
                <a:blip r:embed="rId6"/>
                <a:stretch>
                  <a:fillRect l="-10309" t="-5556" b="-1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B0B0397-022B-6241-941E-A409CB87F63B}"/>
              </a:ext>
            </a:extLst>
          </p:cNvPr>
          <p:cNvSpPr/>
          <p:nvPr/>
        </p:nvSpPr>
        <p:spPr bwMode="auto">
          <a:xfrm>
            <a:off x="4923038" y="5943240"/>
            <a:ext cx="71438" cy="71438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9342D2-7A50-5648-97B6-FE1B5A3CB4D7}"/>
              </a:ext>
            </a:extLst>
          </p:cNvPr>
          <p:cNvSpPr/>
          <p:nvPr/>
        </p:nvSpPr>
        <p:spPr bwMode="auto">
          <a:xfrm>
            <a:off x="2113647" y="2869421"/>
            <a:ext cx="71438" cy="71438"/>
          </a:xfrm>
          <a:prstGeom prst="ellipse">
            <a:avLst/>
          </a:prstGeom>
          <a:solidFill>
            <a:srgbClr val="B811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9CC382-A335-4649-B27A-5BBCB92F45B7}"/>
                  </a:ext>
                </a:extLst>
              </p:cNvPr>
              <p:cNvSpPr txBox="1"/>
              <p:nvPr/>
            </p:nvSpPr>
            <p:spPr>
              <a:xfrm>
                <a:off x="6192965" y="5703399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9CC382-A335-4649-B27A-5BBCB92F4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65" y="5703399"/>
                <a:ext cx="584198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76F0F9-92B8-A447-AAE2-48A25372A712}"/>
                  </a:ext>
                </a:extLst>
              </p:cNvPr>
              <p:cNvSpPr txBox="1"/>
              <p:nvPr/>
            </p:nvSpPr>
            <p:spPr>
              <a:xfrm>
                <a:off x="1449870" y="2362644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76F0F9-92B8-A447-AAE2-48A25372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70" y="2362644"/>
                <a:ext cx="591316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9">
                <a:extLst>
                  <a:ext uri="{FF2B5EF4-FFF2-40B4-BE49-F238E27FC236}">
                    <a16:creationId xmlns:a16="http://schemas.microsoft.com/office/drawing/2014/main" id="{33EF9650-AA56-2345-BB74-3019F843C43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09248" y="5056120"/>
                <a:ext cx="1214446" cy="444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204788" algn="ctr" defTabSz="1042988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 kern="0" dirty="0">
                    <a:latin typeface="+mn-lt"/>
                  </a:rPr>
                  <a:t>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charset="0"/>
                            <a:cs typeface="Georgia"/>
                          </a:rPr>
                          <m:t>𝑅</m:t>
                        </m:r>
                      </m:e>
                      <m:sub>
                        <m:r>
                          <a:rPr lang="sv-SE" sz="2000" b="0" i="0" dirty="0" smtClean="0">
                            <a:latin typeface="Cambria Math" charset="0"/>
                            <a:cs typeface="Georgia"/>
                          </a:rPr>
                          <m:t>1</m:t>
                        </m:r>
                      </m:sub>
                    </m:sSub>
                  </m:oMath>
                </a14:m>
                <a:endParaRPr lang="en-US" sz="200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Content Placeholder 9">
                <a:extLst>
                  <a:ext uri="{FF2B5EF4-FFF2-40B4-BE49-F238E27FC236}">
                    <a16:creationId xmlns:a16="http://schemas.microsoft.com/office/drawing/2014/main" id="{33EF9650-AA56-2345-BB74-3019F843C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9248" y="5056120"/>
                <a:ext cx="1214446" cy="444285"/>
              </a:xfrm>
              <a:prstGeom prst="rect">
                <a:avLst/>
              </a:prstGeom>
              <a:blipFill>
                <a:blip r:embed="rId9"/>
                <a:stretch>
                  <a:fillRect l="-9278" t="-5556" b="-1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A9C3CD3-E764-5F47-B64D-3BB2D3C89789}"/>
              </a:ext>
            </a:extLst>
          </p:cNvPr>
          <p:cNvSpPr txBox="1"/>
          <p:nvPr/>
        </p:nvSpPr>
        <p:spPr>
          <a:xfrm>
            <a:off x="8549060" y="3163830"/>
            <a:ext cx="317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/>
                <a:cs typeface="Georgia"/>
              </a:rPr>
              <a:t>Only rule:</a:t>
            </a:r>
          </a:p>
          <a:p>
            <a:r>
              <a:rPr lang="en-US" sz="2000" dirty="0">
                <a:latin typeface="Georgia"/>
                <a:cs typeface="Georgia"/>
              </a:rPr>
              <a:t>Always pick something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on the outer boundary (Pareto boundary)!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0D618F-5D9C-6746-B96A-3973246EB110}"/>
              </a:ext>
            </a:extLst>
          </p:cNvPr>
          <p:cNvSpPr/>
          <p:nvPr/>
        </p:nvSpPr>
        <p:spPr>
          <a:xfrm>
            <a:off x="8824814" y="2474964"/>
            <a:ext cx="2320296" cy="543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Many choices!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7" name="Picture 4" descr="C:\Users\emilbjo\Documents\Presentationer\2012-10 Supelec\functions.png">
            <a:extLst>
              <a:ext uri="{FF2B5EF4-FFF2-40B4-BE49-F238E27FC236}">
                <a16:creationId xmlns:a16="http://schemas.microsoft.com/office/drawing/2014/main" id="{32E0436A-AF60-9049-9E2E-5D28550E9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3" r="27442"/>
          <a:stretch/>
        </p:blipFill>
        <p:spPr bwMode="auto">
          <a:xfrm>
            <a:off x="9855167" y="4909103"/>
            <a:ext cx="584198" cy="196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A9F87E6-1FDF-7540-B41F-376640F6A916}"/>
              </a:ext>
            </a:extLst>
          </p:cNvPr>
          <p:cNvSpPr/>
          <p:nvPr/>
        </p:nvSpPr>
        <p:spPr>
          <a:xfrm>
            <a:off x="10332029" y="4983848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Georgia" panose="02040502050405020303" pitchFamily="18" charset="0"/>
              </a:rPr>
              <a:t>Max sum rate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12ACBF-8DD2-CD41-B77A-8976D02A0D83}"/>
              </a:ext>
            </a:extLst>
          </p:cNvPr>
          <p:cNvSpPr/>
          <p:nvPr/>
        </p:nvSpPr>
        <p:spPr>
          <a:xfrm>
            <a:off x="10089637" y="6137717"/>
            <a:ext cx="2070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Max-min</a:t>
            </a:r>
          </a:p>
          <a:p>
            <a:pPr algn="ctr"/>
            <a:r>
              <a:rPr lang="en-US" sz="1800" dirty="0">
                <a:latin typeface="Georgia" panose="02040502050405020303" pitchFamily="18" charset="0"/>
              </a:rPr>
              <a:t>fairness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52BDE-4396-6940-B8BD-8A6F5AEC1766}"/>
              </a:ext>
            </a:extLst>
          </p:cNvPr>
          <p:cNvSpPr txBox="1"/>
          <p:nvPr/>
        </p:nvSpPr>
        <p:spPr>
          <a:xfrm>
            <a:off x="7811669" y="5708329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dirty="0">
                <a:latin typeface="Georgia" panose="02040502050405020303" pitchFamily="18" charset="0"/>
              </a:rPr>
              <a:t>Fairness scale: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2A5464-A6EE-0F40-B638-E0D80A405689}"/>
              </a:ext>
            </a:extLst>
          </p:cNvPr>
          <p:cNvSpPr/>
          <p:nvPr/>
        </p:nvSpPr>
        <p:spPr>
          <a:xfrm>
            <a:off x="7739010" y="4766911"/>
            <a:ext cx="4579511" cy="2483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95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22" grpId="0"/>
      <p:bldP spid="28" grpId="0"/>
      <p:bldP spid="29" grpId="0"/>
      <p:bldP spid="30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D592-E32B-544F-A544-537F2A7A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Capacity of Uplink Multiuser MIMO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DD593E-A5D0-E546-9B53-185575D02C9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Recall: </a:t>
                </a: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Assume a deterministic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𝑮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Let all users transmit with full power: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Sum rate: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𝑢𝑙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𝑮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</a:rPr>
                                          <m:t>𝑮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DD593E-A5D0-E546-9B53-185575D02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16A57-743D-6B40-ABAF-3751CCBEC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8548-D706-3146-86BF-19F3A4E0C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2CA6A2-9AA3-2249-8692-4CA53348BB1B}"/>
                  </a:ext>
                </a:extLst>
              </p:cNvPr>
              <p:cNvSpPr/>
              <p:nvPr/>
            </p:nvSpPr>
            <p:spPr>
              <a:xfrm>
                <a:off x="2547993" y="3794379"/>
                <a:ext cx="7507084" cy="10008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Like a point-to-point MIMO channel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But with a “suboptimal” signal covariance matrix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𝑸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sv-SE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sv-SE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2CA6A2-9AA3-2249-8692-4CA53348B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3" y="3794379"/>
                <a:ext cx="7507084" cy="1000878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406B01D-A20B-4143-A45C-00F5BDBDDF58}"/>
              </a:ext>
            </a:extLst>
          </p:cNvPr>
          <p:cNvSpPr/>
          <p:nvPr/>
        </p:nvSpPr>
        <p:spPr>
          <a:xfrm>
            <a:off x="2547993" y="5530628"/>
            <a:ext cx="7507084" cy="1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This is the sum capacity!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Achieved by successive interference cancellation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Decoding order determines who gets which share</a:t>
            </a:r>
          </a:p>
        </p:txBody>
      </p:sp>
    </p:spTree>
    <p:extLst>
      <p:ext uri="{BB962C8B-B14F-4D97-AF65-F5344CB8AC3E}">
        <p14:creationId xmlns:p14="http://schemas.microsoft.com/office/powerpoint/2010/main" val="37173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B9EC4E-1F2F-1D48-88CD-6C7F6A36554F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44246C-47D5-424C-B1AF-CAB68B96EE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Uplink Capacity Region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  <m:r>
                      <a:rPr lang="en-US" i="1" dirty="0">
                        <a:latin typeface="Cambria Math" charset="0"/>
                      </a:rPr>
                      <m:t>=2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44246C-47D5-424C-B1AF-CAB68B96E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676C50-DA8A-D543-9F6A-928DF12C575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Region contains all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satisfying: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≤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𝑢𝑙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v-SE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≤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𝑢𝑙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v-SE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charset="0"/>
                            </a:rPr>
                            <m:t>log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sv-SE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𝑮</m:t>
                                  </m:r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𝑮</m:t>
                                      </m:r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C676C50-DA8A-D543-9F6A-928DF12C5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C0BFC-5B27-4444-BBA7-47F2E6FE5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0034-680D-874F-8094-15AACBF60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7E08B685-C47E-E641-8697-DA9FDC63DE70}"/>
              </a:ext>
            </a:extLst>
          </p:cNvPr>
          <p:cNvSpPr/>
          <p:nvPr/>
        </p:nvSpPr>
        <p:spPr>
          <a:xfrm>
            <a:off x="3485333" y="4100992"/>
            <a:ext cx="2791326" cy="1757782"/>
          </a:xfrm>
          <a:prstGeom prst="snip1Rect">
            <a:avLst>
              <a:gd name="adj" fmla="val 50000"/>
            </a:avLst>
          </a:prstGeom>
          <a:solidFill>
            <a:srgbClr val="B2D9EF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F4F38-67E6-E94F-8C22-E676B0062FD9}"/>
              </a:ext>
            </a:extLst>
          </p:cNvPr>
          <p:cNvCxnSpPr/>
          <p:nvPr/>
        </p:nvCxnSpPr>
        <p:spPr>
          <a:xfrm flipV="1">
            <a:off x="3485333" y="3603687"/>
            <a:ext cx="0" cy="22550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88BAA-E174-6C48-A727-8EEA7EA8DD78}"/>
              </a:ext>
            </a:extLst>
          </p:cNvPr>
          <p:cNvCxnSpPr/>
          <p:nvPr/>
        </p:nvCxnSpPr>
        <p:spPr>
          <a:xfrm>
            <a:off x="3485333" y="5858774"/>
            <a:ext cx="362551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3BC640-4688-8547-B191-0612F6E81BB3}"/>
                  </a:ext>
                </a:extLst>
              </p:cNvPr>
              <p:cNvSpPr txBox="1"/>
              <p:nvPr/>
            </p:nvSpPr>
            <p:spPr>
              <a:xfrm>
                <a:off x="7091744" y="5589613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3BC640-4688-8547-B191-0612F6E8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744" y="5589613"/>
                <a:ext cx="584198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875031-7C3C-F341-A3D9-46FADDB452A5}"/>
                  </a:ext>
                </a:extLst>
              </p:cNvPr>
              <p:cNvSpPr txBox="1"/>
              <p:nvPr/>
            </p:nvSpPr>
            <p:spPr>
              <a:xfrm>
                <a:off x="2894016" y="3677654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875031-7C3C-F341-A3D9-46FADDB4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16" y="3677654"/>
                <a:ext cx="5913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69D3215-5FD3-A248-8110-EBCF46CEFA68}"/>
              </a:ext>
            </a:extLst>
          </p:cNvPr>
          <p:cNvSpPr txBox="1"/>
          <p:nvPr/>
        </p:nvSpPr>
        <p:spPr>
          <a:xfrm>
            <a:off x="6331478" y="3845751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Georgia"/>
                <a:cs typeface="Georgia"/>
              </a:rPr>
              <a:t>Limited by sum capacity</a:t>
            </a:r>
            <a:endParaRPr lang="en-US" sz="2400" dirty="0">
              <a:latin typeface="Georgia"/>
              <a:cs typeface="Georgia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B71CB4-FE1B-9D4A-957C-ABE8548651B5}"/>
              </a:ext>
            </a:extLst>
          </p:cNvPr>
          <p:cNvCxnSpPr>
            <a:stCxn id="12" idx="1"/>
          </p:cNvCxnSpPr>
          <p:nvPr/>
        </p:nvCxnSpPr>
        <p:spPr>
          <a:xfrm flipH="1">
            <a:off x="5925690" y="4076584"/>
            <a:ext cx="405788" cy="4033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66876-90B8-3E40-9595-418CEDF0A4A8}"/>
                  </a:ext>
                </a:extLst>
              </p:cNvPr>
              <p:cNvSpPr/>
              <p:nvPr/>
            </p:nvSpPr>
            <p:spPr>
              <a:xfrm>
                <a:off x="694008" y="4796811"/>
                <a:ext cx="18381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smtClean="0">
                          <a:latin typeface="Cambria Math" charset="0"/>
                        </a:rPr>
                        <m:t>𝑮</m:t>
                      </m:r>
                      <m:r>
                        <a:rPr lang="sv-S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466876-90B8-3E40-9595-418CEDF0A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8" y="4796811"/>
                <a:ext cx="1838196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8820AB5A-63DD-7542-9841-2848C9F7A2DC}"/>
              </a:ext>
            </a:extLst>
          </p:cNvPr>
          <p:cNvSpPr/>
          <p:nvPr/>
        </p:nvSpPr>
        <p:spPr>
          <a:xfrm>
            <a:off x="6053383" y="5938764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7BFDC2-7257-3146-9E61-3C1FC0BB5DB2}"/>
              </a:ext>
            </a:extLst>
          </p:cNvPr>
          <p:cNvSpPr/>
          <p:nvPr/>
        </p:nvSpPr>
        <p:spPr>
          <a:xfrm>
            <a:off x="3524392" y="3603687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4AAE1A-0038-7049-8C33-654B6975F8D9}"/>
              </a:ext>
            </a:extLst>
          </p:cNvPr>
          <p:cNvSpPr/>
          <p:nvPr/>
        </p:nvSpPr>
        <p:spPr>
          <a:xfrm>
            <a:off x="5230585" y="3612322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259935-7BAA-EE4F-AB23-29321C5F1E36}"/>
              </a:ext>
            </a:extLst>
          </p:cNvPr>
          <p:cNvSpPr/>
          <p:nvPr/>
        </p:nvSpPr>
        <p:spPr>
          <a:xfrm>
            <a:off x="6371391" y="4675267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02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8827-0CEA-C740-82AE-03682C38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93DD-9EAE-7F48-A151-CFDAE3F19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1185016" cy="4066288"/>
          </a:xfrm>
        </p:spPr>
        <p:txBody>
          <a:bodyPr/>
          <a:lstStyle/>
          <a:p>
            <a:r>
              <a:rPr lang="en-SE" dirty="0"/>
              <a:t>Point-to-point MIMO channels</a:t>
            </a:r>
          </a:p>
          <a:p>
            <a:pPr lvl="1"/>
            <a:r>
              <a:rPr lang="en-SE" dirty="0"/>
              <a:t>Large multiplexing gains are hard to achieve in practice</a:t>
            </a:r>
          </a:p>
          <a:p>
            <a:pPr lvl="1"/>
            <a:endParaRPr lang="en-SE" dirty="0"/>
          </a:p>
          <a:p>
            <a:r>
              <a:rPr lang="en-SE" dirty="0"/>
              <a:t>Multi-user MIMO channels</a:t>
            </a:r>
          </a:p>
          <a:p>
            <a:pPr lvl="1"/>
            <a:r>
              <a:rPr lang="en-SE" dirty="0"/>
              <a:t>Similar system model</a:t>
            </a:r>
          </a:p>
          <a:p>
            <a:pPr lvl="1"/>
            <a:r>
              <a:rPr lang="en-SE" dirty="0"/>
              <a:t>Key differences: Independent users, </a:t>
            </a:r>
            <a:br>
              <a:rPr lang="en-SE" dirty="0"/>
            </a:br>
            <a:r>
              <a:rPr lang="en-SE" dirty="0"/>
              <a:t>different power, different performance</a:t>
            </a:r>
          </a:p>
          <a:p>
            <a:pPr lvl="1"/>
            <a:r>
              <a:rPr lang="en-SE" dirty="0"/>
              <a:t>Capacity and rate regions</a:t>
            </a:r>
          </a:p>
          <a:p>
            <a:pPr lvl="1"/>
            <a:r>
              <a:rPr lang="en-SE" dirty="0"/>
              <a:t>Orthogonal and non-orthogonal access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4CCDA-2F26-0246-BBE7-2D9F9157B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D02A-0F79-744C-8177-F58DE79D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36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5: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Introduction to Multiuser MIMO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Practical issues with point-to-point MIMO</a:t>
            </a:r>
          </a:p>
          <a:p>
            <a:endParaRPr lang="en-SE" dirty="0"/>
          </a:p>
          <a:p>
            <a:r>
              <a:rPr lang="en-SE" dirty="0"/>
              <a:t>Introduction to multi-user MIMO</a:t>
            </a:r>
          </a:p>
          <a:p>
            <a:pPr lvl="1"/>
            <a:r>
              <a:rPr lang="en-SE" dirty="0"/>
              <a:t>Uplink and downlink</a:t>
            </a:r>
          </a:p>
          <a:p>
            <a:pPr lvl="1"/>
            <a:r>
              <a:rPr lang="en-SE" dirty="0"/>
              <a:t>Orthogonal access vs. spatial multiplexing</a:t>
            </a:r>
          </a:p>
          <a:p>
            <a:pPr lvl="1"/>
            <a:endParaRPr lang="en-SE" dirty="0"/>
          </a:p>
          <a:p>
            <a:r>
              <a:rPr lang="en-SE" dirty="0"/>
              <a:t>Capacity region</a:t>
            </a:r>
          </a:p>
          <a:p>
            <a:pPr lvl="1"/>
            <a:r>
              <a:rPr lang="en-SE" dirty="0"/>
              <a:t>Operating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C5129-AB50-3D45-8291-60937A57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908" y="1729607"/>
            <a:ext cx="6569077" cy="4324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943EE-9B3A-394A-AECC-8F352F49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Recall: Point-to-Point MIMO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CE03B2-C065-BC49-BFF7-5A1D86470E9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5089990" cy="2811981"/>
              </a:xfrm>
            </p:spPr>
            <p:txBody>
              <a:bodyPr/>
              <a:lstStyle/>
              <a:p>
                <a:r>
                  <a:rPr lang="en-SE" dirty="0"/>
                  <a:t>Compute SVD of channel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SE" dirty="0"/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SE" b="1" i="1" dirty="0">
                    <a:latin typeface="Cambria Math" panose="02040503050406030204" pitchFamily="18" charset="0"/>
                  </a:rPr>
                  <a:t> </a:t>
                </a:r>
                <a:r>
                  <a:rPr lang="en-SE" dirty="0"/>
                  <a:t>“diagonal”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SE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E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 … 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 … </m:t>
                        </m:r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SE" dirty="0"/>
              </a:p>
              <a:p>
                <a:pPr lvl="1"/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7CE03B2-C065-BC49-BFF7-5A1D86470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5089990" cy="2811981"/>
              </a:xfrm>
              <a:blipFill>
                <a:blip r:embed="rId3"/>
                <a:stretch>
                  <a:fillRect l="-1493" t="-32432" b="-130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BE868-8581-444A-99C2-E261D6BF7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6959-3F5D-C74C-9EE2-67CDAA2AD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96A2A-180A-F441-9EF2-9F7D681F2EC0}"/>
                  </a:ext>
                </a:extLst>
              </p:cNvPr>
              <p:cNvSpPr/>
              <p:nvPr/>
            </p:nvSpPr>
            <p:spPr>
              <a:xfrm>
                <a:off x="1275578" y="4964545"/>
                <a:ext cx="3873197" cy="831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Decompose the channel into </a:t>
                </a:r>
                <a14:m>
                  <m:oMath xmlns:m="http://schemas.openxmlformats.org/officeDocument/2006/math">
                    <m:r>
                      <a:rPr lang="en-SE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E" sz="2400" dirty="0">
                    <a:solidFill>
                      <a:schemeClr val="tx1"/>
                    </a:solidFill>
                  </a:rPr>
                  <a:t> parallel channels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296A2A-180A-F441-9EF2-9F7D681F2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78" y="4964545"/>
                <a:ext cx="3873197" cy="831131"/>
              </a:xfrm>
              <a:prstGeom prst="rect">
                <a:avLst/>
              </a:prstGeom>
              <a:blipFill>
                <a:blip r:embed="rId4"/>
                <a:stretch>
                  <a:fillRect l="-326" t="-4478" r="-1954" b="-134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7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BAC8-94C8-5D4F-AECC-411DE63E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Problems with point-to-point MIMO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BB93EE2-0A42-844B-A4C5-777C12624FE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Multiplexing gain: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sv-SE" dirty="0">
                        <a:latin typeface="Cambria Math" charset="0"/>
                      </a:rPr>
                      <m:t>rank</m:t>
                    </m:r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charset="0"/>
                          </a:rPr>
                          <m:t>𝑮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Line-of-sight: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i="1" dirty="0">
                        <a:latin typeface="Cambria Math" charset="0"/>
                      </a:rPr>
                      <m:t>≈1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Non-line-of-sight: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i="1" dirty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dirty="0">
                            <a:latin typeface="Cambria Math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charset="0"/>
                              </a:rPr>
                              <m:t>𝑀</m:t>
                            </m:r>
                            <m:r>
                              <a:rPr lang="sv-SE" i="1" dirty="0">
                                <a:latin typeface="Cambria Math" charset="0"/>
                              </a:rPr>
                              <m:t>,</m:t>
                            </m:r>
                            <m:r>
                              <a:rPr lang="sv-SE" i="1" dirty="0">
                                <a:latin typeface="Cambria Math" charset="0"/>
                              </a:rPr>
                              <m:t>𝐾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BB93EE2-0A42-844B-A4C5-777C12624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5155E-46EB-A34C-89C9-5DEF141F6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7257-36D6-A249-BA71-33884BCB1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3D616B1-1D67-E844-ACDE-FB892891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67" y="1534622"/>
            <a:ext cx="5734929" cy="45505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93C618-6972-5F4C-8FFD-906AA05C036E}"/>
              </a:ext>
            </a:extLst>
          </p:cNvPr>
          <p:cNvSpPr txBox="1"/>
          <p:nvPr/>
        </p:nvSpPr>
        <p:spPr>
          <a:xfrm>
            <a:off x="874712" y="3236909"/>
            <a:ext cx="4874288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/>
                <a:cs typeface="Georgia"/>
              </a:rPr>
              <a:t>Mainly beamforming gain: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Georgia"/>
                <a:cs typeface="Georgia"/>
              </a:rPr>
              <a:t>High SNR: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Likely to be in line-of-sight (LOS)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Georgia"/>
                <a:cs typeface="Georgia"/>
              </a:rPr>
              <a:t>Low SNR: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Likely to be non-line-of-sight (NLOS)</a:t>
            </a:r>
          </a:p>
          <a:p>
            <a:endParaRPr lang="en-US" sz="2000" b="1" dirty="0">
              <a:latin typeface="Georgia"/>
              <a:cs typeface="Georgia"/>
            </a:endParaRPr>
          </a:p>
          <a:p>
            <a:r>
              <a:rPr lang="en-US" sz="2000" b="1" dirty="0">
                <a:latin typeface="Georgia"/>
                <a:cs typeface="Georgia"/>
              </a:rPr>
              <a:t>Not scalable</a:t>
            </a:r>
            <a:r>
              <a:rPr lang="en-US" sz="2000" dirty="0">
                <a:latin typeface="Georgia"/>
                <a:cs typeface="Georgia"/>
              </a:rPr>
              <a:t>:</a:t>
            </a:r>
            <a:br>
              <a:rPr lang="en-US" sz="2000" dirty="0">
                <a:latin typeface="Georgia"/>
                <a:cs typeface="Georgia"/>
              </a:rPr>
            </a:br>
            <a:r>
              <a:rPr lang="en-US" sz="2000" dirty="0">
                <a:latin typeface="Georgia"/>
                <a:cs typeface="Georgia"/>
              </a:rPr>
              <a:t>User devices are small, cannot fit many antennas</a:t>
            </a:r>
          </a:p>
        </p:txBody>
      </p:sp>
    </p:spTree>
    <p:extLst>
      <p:ext uri="{BB962C8B-B14F-4D97-AF65-F5344CB8AC3E}">
        <p14:creationId xmlns:p14="http://schemas.microsoft.com/office/powerpoint/2010/main" val="9172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D4F6-5508-CF46-B77F-6E834DEC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Multiuser MIMO Communication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6293-33BA-5B41-B441-D46FBADE0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Uplink</a:t>
            </a:r>
          </a:p>
          <a:p>
            <a:pPr lvl="1"/>
            <a:r>
              <a:rPr lang="en-US" dirty="0"/>
              <a:t>From users to base station</a:t>
            </a:r>
          </a:p>
          <a:p>
            <a:pPr lvl="1"/>
            <a:r>
              <a:rPr lang="en-US" dirty="0"/>
              <a:t>Multipoint-to-point MIMO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D0wnlink</a:t>
            </a:r>
          </a:p>
          <a:p>
            <a:pPr lvl="1"/>
            <a:r>
              <a:rPr lang="en-US" dirty="0"/>
              <a:t>From base station to users</a:t>
            </a:r>
          </a:p>
          <a:p>
            <a:pPr lvl="1"/>
            <a:r>
              <a:rPr lang="en-US" dirty="0"/>
              <a:t>Point-to-multipoint MIMO</a:t>
            </a:r>
          </a:p>
          <a:p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58033-FAD3-5B45-979B-CC2AF3D6A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54C1-3562-4B44-8202-BE3AC8CB5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BFF76-5F57-474E-9448-E4F140521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65991"/>
            <a:ext cx="4557131" cy="1137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6C7CF-54C1-9544-BF1A-114CC450E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24" y="1830357"/>
            <a:ext cx="4763907" cy="1188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FA0A4B-04A0-1F42-BEA7-02FEFFF37080}"/>
              </a:ext>
            </a:extLst>
          </p:cNvPr>
          <p:cNvSpPr txBox="1"/>
          <p:nvPr/>
        </p:nvSpPr>
        <p:spPr>
          <a:xfrm>
            <a:off x="8502992" y="3241187"/>
            <a:ext cx="203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Georgia"/>
                <a:cs typeface="Georgia"/>
              </a:rPr>
              <a:t>Multiantenna</a:t>
            </a:r>
            <a:br>
              <a:rPr lang="en-US" sz="2400" dirty="0">
                <a:latin typeface="Georgia"/>
                <a:cs typeface="Georgia"/>
              </a:rPr>
            </a:br>
            <a:r>
              <a:rPr lang="en-US" sz="2400" dirty="0">
                <a:latin typeface="Georgia"/>
                <a:cs typeface="Georgia"/>
              </a:rPr>
              <a:t>base station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F4741-9EDD-7B46-8DE7-5DE434E8B8C8}"/>
              </a:ext>
            </a:extLst>
          </p:cNvPr>
          <p:cNvCxnSpPr/>
          <p:nvPr/>
        </p:nvCxnSpPr>
        <p:spPr>
          <a:xfrm flipH="1" flipV="1">
            <a:off x="8386078" y="2708070"/>
            <a:ext cx="545432" cy="56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4BF8A2-73D2-EE47-827E-838AF3E2AC2F}"/>
              </a:ext>
            </a:extLst>
          </p:cNvPr>
          <p:cNvCxnSpPr/>
          <p:nvPr/>
        </p:nvCxnSpPr>
        <p:spPr>
          <a:xfrm flipH="1">
            <a:off x="8450246" y="4066956"/>
            <a:ext cx="481264" cy="42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6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F900-0361-D541-89CC-0AA5308A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multiple access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5A0C75-65A8-2D48-9AAA-AB78D68AB4C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336979"/>
              </a:xfrm>
            </p:spPr>
            <p:txBody>
              <a:bodyPr/>
              <a:lstStyle/>
              <a:p>
                <a:r>
                  <a:rPr lang="en-SE" dirty="0"/>
                  <a:t>Two users want to communicate with base station</a:t>
                </a:r>
              </a:p>
              <a:p>
                <a:pPr lvl="1"/>
                <a:r>
                  <a:rPr lang="en-SE" dirty="0"/>
                  <a:t>Power per user: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Bandwidth: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Noise power spectral density: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pPr>
                  <a:spcAft>
                    <a:spcPts val="600"/>
                  </a:spcAft>
                </a:pPr>
                <a:r>
                  <a:rPr lang="en-SE" dirty="0"/>
                  <a:t>Divide bandwidth: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E" dirty="0"/>
                  <a:t> to user 1, </a:t>
                </a:r>
                <a14:m>
                  <m:oMath xmlns:m="http://schemas.openxmlformats.org/officeDocument/2006/math">
                    <m:r>
                      <a:rPr lang="sv-S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E" dirty="0"/>
                  <a:t> to user 2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5A0C75-65A8-2D48-9AAA-AB78D68AB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336979"/>
              </a:xfrm>
              <a:blipFill>
                <a:blip r:embed="rId2"/>
                <a:stretch>
                  <a:fillRect l="-702" t="-20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75C75-C66A-7947-A4DC-D5DF2D57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2099-0FA2-5F40-95D2-A72C09747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3A543-24BB-044A-82CB-AC95D9DD46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63081" r="67118"/>
          <a:stretch/>
        </p:blipFill>
        <p:spPr>
          <a:xfrm>
            <a:off x="11334772" y="2258496"/>
            <a:ext cx="576064" cy="974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B97C5F-7B51-5E42-87B2-C4169A7CC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43994" r="29209" b="11893"/>
          <a:stretch/>
        </p:blipFill>
        <p:spPr>
          <a:xfrm>
            <a:off x="9985297" y="1609347"/>
            <a:ext cx="135467" cy="1164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4723A-C567-B343-BF28-28CD3B6B4B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63081" r="67118"/>
          <a:stretch/>
        </p:blipFill>
        <p:spPr>
          <a:xfrm flipH="1">
            <a:off x="8195225" y="2243637"/>
            <a:ext cx="576064" cy="9748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E3C51-73A6-9F49-B3BD-B94A0BA625C0}"/>
              </a:ext>
            </a:extLst>
          </p:cNvPr>
          <p:cNvCxnSpPr/>
          <p:nvPr/>
        </p:nvCxnSpPr>
        <p:spPr>
          <a:xfrm flipV="1">
            <a:off x="8771289" y="1899952"/>
            <a:ext cx="1034188" cy="664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F5B2DE-F383-BD4F-98BD-CDC79FF91C97}"/>
              </a:ext>
            </a:extLst>
          </p:cNvPr>
          <p:cNvCxnSpPr>
            <a:cxnSpLocks/>
          </p:cNvCxnSpPr>
          <p:nvPr/>
        </p:nvCxnSpPr>
        <p:spPr>
          <a:xfrm flipH="1" flipV="1">
            <a:off x="10281129" y="1899952"/>
            <a:ext cx="1075741" cy="636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6748E-CEFD-784D-B96B-A5E8B4E08B65}"/>
                  </a:ext>
                </a:extLst>
              </p:cNvPr>
              <p:cNvSpPr txBox="1"/>
              <p:nvPr/>
            </p:nvSpPr>
            <p:spPr>
              <a:xfrm>
                <a:off x="8739761" y="1803458"/>
                <a:ext cx="596125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E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6748E-CEFD-784D-B96B-A5E8B4E08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1" y="1803458"/>
                <a:ext cx="596125" cy="465064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2E537E-4C86-324C-9351-438628D2DBA2}"/>
                  </a:ext>
                </a:extLst>
              </p:cNvPr>
              <p:cNvSpPr txBox="1"/>
              <p:nvPr/>
            </p:nvSpPr>
            <p:spPr>
              <a:xfrm>
                <a:off x="10721422" y="1803458"/>
                <a:ext cx="596125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E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2E537E-4C86-324C-9351-438628D2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422" y="1803458"/>
                <a:ext cx="596125" cy="465064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9F4CB63-BE7E-5B46-A310-9C046F85C4C4}"/>
              </a:ext>
            </a:extLst>
          </p:cNvPr>
          <p:cNvSpPr txBox="1"/>
          <p:nvPr/>
        </p:nvSpPr>
        <p:spPr>
          <a:xfrm>
            <a:off x="8050052" y="315283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User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353EA-A6FB-CA49-87FD-9AB2C472DF1B}"/>
              </a:ext>
            </a:extLst>
          </p:cNvPr>
          <p:cNvSpPr txBox="1"/>
          <p:nvPr/>
        </p:nvSpPr>
        <p:spPr>
          <a:xfrm>
            <a:off x="11107452" y="3146742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User 2</a:t>
            </a:r>
          </a:p>
        </p:txBody>
      </p:sp>
    </p:spTree>
    <p:extLst>
      <p:ext uri="{BB962C8B-B14F-4D97-AF65-F5344CB8AC3E}">
        <p14:creationId xmlns:p14="http://schemas.microsoft.com/office/powerpoint/2010/main" val="42081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EB3FE0-985E-684D-A074-E80FE9C3A042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8257C-B1DF-A048-A53A-BB8C49E1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multiple access: Rate region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5A21239-FBC6-0347-A1B5-25E05FA66E8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5221288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Rates depend on </a:t>
                </a:r>
                <a14:m>
                  <m:oMath xmlns:m="http://schemas.openxmlformats.org/officeDocument/2006/math">
                    <m:r>
                      <a:rPr lang="en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5A21239-FBC6-0347-A1B5-25E05FA66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5221288" cy="4066288"/>
              </a:xfrm>
              <a:blipFill>
                <a:blip r:embed="rId2"/>
                <a:stretch>
                  <a:fillRect l="-1456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56AFD-51F4-4D4A-8F30-2F73E4F34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53FA-39B5-E34C-8B6B-A91D5BE0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503664-4BF7-9546-93DC-3D96DB2D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952" y="1652850"/>
            <a:ext cx="6561469" cy="5087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D33D36-60B1-E848-B2BD-8796CA724D49}"/>
                  </a:ext>
                </a:extLst>
              </p:cNvPr>
              <p:cNvSpPr/>
              <p:nvPr/>
            </p:nvSpPr>
            <p:spPr>
              <a:xfrm>
                <a:off x="6643230" y="5251764"/>
                <a:ext cx="1577483" cy="665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D33D36-60B1-E848-B2BD-8796CA724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30" y="5251764"/>
                <a:ext cx="1577483" cy="665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3C0EFF-BBA2-EA42-BB67-2025BB66F10F}"/>
                  </a:ext>
                </a:extLst>
              </p:cNvPr>
              <p:cNvSpPr/>
              <p:nvPr/>
            </p:nvSpPr>
            <p:spPr>
              <a:xfrm>
                <a:off x="6766761" y="2585438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3C0EFF-BBA2-EA42-BB67-2025BB66F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761" y="2585438"/>
                <a:ext cx="812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34E693-5AD0-064D-ACDE-5FF554F4BEE8}"/>
              </a:ext>
            </a:extLst>
          </p:cNvPr>
          <p:cNvCxnSpPr>
            <a:cxnSpLocks/>
          </p:cNvCxnSpPr>
          <p:nvPr/>
        </p:nvCxnSpPr>
        <p:spPr>
          <a:xfrm flipH="1" flipV="1">
            <a:off x="6613560" y="2004914"/>
            <a:ext cx="271183" cy="489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AA3921-7CDF-A741-B2CE-A5803BA68FD1}"/>
                  </a:ext>
                </a:extLst>
              </p:cNvPr>
              <p:cNvSpPr/>
              <p:nvPr/>
            </p:nvSpPr>
            <p:spPr>
              <a:xfrm>
                <a:off x="10505270" y="5434375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AA3921-7CDF-A741-B2CE-A5803BA68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270" y="5434375"/>
                <a:ext cx="812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E11623-A452-FF42-AE34-D32916B8C860}"/>
              </a:ext>
            </a:extLst>
          </p:cNvPr>
          <p:cNvCxnSpPr>
            <a:cxnSpLocks/>
          </p:cNvCxnSpPr>
          <p:nvPr/>
        </p:nvCxnSpPr>
        <p:spPr>
          <a:xfrm>
            <a:off x="11317287" y="5661594"/>
            <a:ext cx="473474" cy="375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6CC5526-AD45-D547-8C34-CEC07B27D258}"/>
                  </a:ext>
                </a:extLst>
              </p:cNvPr>
              <p:cNvSpPr/>
              <p:nvPr/>
            </p:nvSpPr>
            <p:spPr>
              <a:xfrm>
                <a:off x="8608555" y="3827642"/>
                <a:ext cx="81201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6CC5526-AD45-D547-8C34-CEC07B27D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555" y="3827642"/>
                <a:ext cx="812017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E7B97-FC30-5C44-8226-FD4E09BB55EF}"/>
              </a:ext>
            </a:extLst>
          </p:cNvPr>
          <p:cNvCxnSpPr>
            <a:cxnSpLocks/>
          </p:cNvCxnSpPr>
          <p:nvPr/>
        </p:nvCxnSpPr>
        <p:spPr>
          <a:xfrm flipV="1">
            <a:off x="9416375" y="3482096"/>
            <a:ext cx="449835" cy="4159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8A488-875D-F649-93ED-82C208AC24A6}"/>
              </a:ext>
            </a:extLst>
          </p:cNvPr>
          <p:cNvSpPr/>
          <p:nvPr/>
        </p:nvSpPr>
        <p:spPr>
          <a:xfrm>
            <a:off x="1659244" y="4649948"/>
            <a:ext cx="3083095" cy="831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What is the preferred operating point?</a:t>
            </a:r>
          </a:p>
        </p:txBody>
      </p:sp>
    </p:spTree>
    <p:extLst>
      <p:ext uri="{BB962C8B-B14F-4D97-AF65-F5344CB8AC3E}">
        <p14:creationId xmlns:p14="http://schemas.microsoft.com/office/powerpoint/2010/main" val="264433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21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1EF9-B85A-5740-B132-9239A862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Non-orthogonal multiple access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E504AF-FC31-054F-9DA1-53FE698130A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Let both users transmit simultaneously:	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SE" dirty="0"/>
              </a:p>
              <a:p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Strategy: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E" dirty="0"/>
                  <a:t>Decode signal from user 1, treat interference as noise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𝐵𝑁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sv-SE" b="0" dirty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SE" dirty="0"/>
                  <a:t>Subtract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E" dirty="0"/>
                  <a:t>: 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E" dirty="0"/>
                  <a:t>. Decode signal from user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𝐵𝑁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E504AF-FC31-054F-9DA1-53FE69813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934FE-9BF1-5A43-86CD-F8C1AEE50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B323-6AD4-8A41-9F2E-05338239D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9D129-6634-EC41-A9C0-E31DB3742769}"/>
              </a:ext>
            </a:extLst>
          </p:cNvPr>
          <p:cNvSpPr txBox="1"/>
          <p:nvPr/>
        </p:nvSpPr>
        <p:spPr>
          <a:xfrm>
            <a:off x="6476808" y="2596391"/>
            <a:ext cx="16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Received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7FB80-1F07-5842-991D-B4642FB40211}"/>
                  </a:ext>
                </a:extLst>
              </p:cNvPr>
              <p:cNvSpPr txBox="1"/>
              <p:nvPr/>
            </p:nvSpPr>
            <p:spPr>
              <a:xfrm>
                <a:off x="8493671" y="873958"/>
                <a:ext cx="1493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dirty="0"/>
                  <a:t>From user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𝐶𝑁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v-SE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7FB80-1F07-5842-991D-B4642FB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671" y="873958"/>
                <a:ext cx="1493166" cy="646331"/>
              </a:xfrm>
              <a:prstGeom prst="rect">
                <a:avLst/>
              </a:prstGeom>
              <a:blipFill>
                <a:blip r:embed="rId3"/>
                <a:stretch>
                  <a:fillRect t="-3846" b="-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9BCB2-68F4-DB49-83F0-59D82DC570A8}"/>
                  </a:ext>
                </a:extLst>
              </p:cNvPr>
              <p:cNvSpPr txBox="1"/>
              <p:nvPr/>
            </p:nvSpPr>
            <p:spPr>
              <a:xfrm>
                <a:off x="9243771" y="2717325"/>
                <a:ext cx="1493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dirty="0"/>
                  <a:t>From user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sv-S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𝐶𝑁</m:t>
                      </m:r>
                      <m:r>
                        <a:rPr lang="sv-S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SE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v-SE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9BCB2-68F4-DB49-83F0-59D82DC5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771" y="2717325"/>
                <a:ext cx="1493166" cy="646331"/>
              </a:xfrm>
              <a:prstGeom prst="rect">
                <a:avLst/>
              </a:prstGeom>
              <a:blipFill>
                <a:blip r:embed="rId4"/>
                <a:stretch>
                  <a:fillRect t="-3846" b="-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1E9B1-D0F2-CB47-8C67-BAA797A6A556}"/>
                  </a:ext>
                </a:extLst>
              </p:cNvPr>
              <p:cNvSpPr txBox="1"/>
              <p:nvPr/>
            </p:nvSpPr>
            <p:spPr>
              <a:xfrm>
                <a:off x="10209025" y="862244"/>
                <a:ext cx="13949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dirty="0"/>
                  <a:t>Noise</a:t>
                </a:r>
              </a:p>
              <a:p>
                <a:pPr algn="ctr"/>
                <a:r>
                  <a:rPr lang="en-SE" dirty="0"/>
                  <a:t>(power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E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1E9B1-D0F2-CB47-8C67-BAA797A6A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025" y="862244"/>
                <a:ext cx="1394997" cy="646331"/>
              </a:xfrm>
              <a:prstGeom prst="rect">
                <a:avLst/>
              </a:prstGeom>
              <a:blipFill>
                <a:blip r:embed="rId5"/>
                <a:stretch>
                  <a:fillRect l="-3636" t="-3846" r="-2727" b="-134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15758F-695B-5541-8040-420582492769}"/>
              </a:ext>
            </a:extLst>
          </p:cNvPr>
          <p:cNvCxnSpPr>
            <a:cxnSpLocks/>
          </p:cNvCxnSpPr>
          <p:nvPr/>
        </p:nvCxnSpPr>
        <p:spPr>
          <a:xfrm flipV="1">
            <a:off x="7799154" y="2203241"/>
            <a:ext cx="449835" cy="4159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3E2EBE-33D5-DB4F-A1AF-541A46B5C38D}"/>
              </a:ext>
            </a:extLst>
          </p:cNvPr>
          <p:cNvCxnSpPr>
            <a:cxnSpLocks/>
          </p:cNvCxnSpPr>
          <p:nvPr/>
        </p:nvCxnSpPr>
        <p:spPr>
          <a:xfrm flipH="1">
            <a:off x="10361238" y="1515826"/>
            <a:ext cx="246134" cy="421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E0BEB6-D03E-1747-AF2A-86D3A0068F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674854" y="2273841"/>
            <a:ext cx="315500" cy="443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215B3F-B89B-8040-AE43-5AD53B052779}"/>
              </a:ext>
            </a:extLst>
          </p:cNvPr>
          <p:cNvCxnSpPr>
            <a:cxnSpLocks/>
          </p:cNvCxnSpPr>
          <p:nvPr/>
        </p:nvCxnSpPr>
        <p:spPr>
          <a:xfrm flipH="1">
            <a:off x="8996196" y="1474724"/>
            <a:ext cx="209551" cy="426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92A592F-7B35-8D4C-9F64-EDD5C3663A0D}"/>
              </a:ext>
            </a:extLst>
          </p:cNvPr>
          <p:cNvSpPr/>
          <p:nvPr/>
        </p:nvSpPr>
        <p:spPr>
          <a:xfrm>
            <a:off x="8093083" y="5943968"/>
            <a:ext cx="3912195" cy="60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We can change the user order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AC2B22-297A-844C-A362-858F014FA772}"/>
              </a:ext>
            </a:extLst>
          </p:cNvPr>
          <p:cNvSpPr/>
          <p:nvPr/>
        </p:nvSpPr>
        <p:spPr>
          <a:xfrm>
            <a:off x="2053086" y="5943967"/>
            <a:ext cx="5694309" cy="60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Called: Successive interference cancelation</a:t>
            </a:r>
          </a:p>
        </p:txBody>
      </p:sp>
    </p:spTree>
    <p:extLst>
      <p:ext uri="{BB962C8B-B14F-4D97-AF65-F5344CB8AC3E}">
        <p14:creationId xmlns:p14="http://schemas.microsoft.com/office/powerpoint/2010/main" val="194469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C354-1EBA-3D48-8E71-F633CD2A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Non-orthogonal multiple access: Rate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9E0EA9-9740-484E-9E18-8F8ECF8738D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62307" y="1830357"/>
                <a:ext cx="5279366" cy="4066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E" dirty="0"/>
                  <a:t>Four operating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SE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sv-SE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𝐵𝑁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sv-SE" b="0" dirty="0">
                  <a:latin typeface="Georgia" panose="02040502050405020303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𝐵𝑁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𝐵𝑁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𝐵𝑁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sv-S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sv-S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𝐵𝑁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  <m:t>𝐵𝑁</m:t>
                                            </m:r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9E0EA9-9740-484E-9E18-8F8ECF873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62307" y="1830357"/>
                <a:ext cx="5279366" cy="4066288"/>
              </a:xfrm>
              <a:blipFill>
                <a:blip r:embed="rId2"/>
                <a:stretch>
                  <a:fillRect l="-1683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F14D8-3163-E347-8946-8707CB9D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F86-37EC-6A4A-81B3-E6984CAE9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7A4B4-C80F-974A-81DB-B4FCCEC23FBC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014A6B0-A77D-7740-B0DA-406C416E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504" y="1744091"/>
            <a:ext cx="6495097" cy="504164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90C0F3E-DBA4-2949-B365-79950FCDE933}"/>
              </a:ext>
            </a:extLst>
          </p:cNvPr>
          <p:cNvSpPr/>
          <p:nvPr/>
        </p:nvSpPr>
        <p:spPr>
          <a:xfrm>
            <a:off x="11281808" y="5818062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DBA552-7A29-7F42-974D-163734AB2840}"/>
              </a:ext>
            </a:extLst>
          </p:cNvPr>
          <p:cNvSpPr/>
          <p:nvPr/>
        </p:nvSpPr>
        <p:spPr>
          <a:xfrm>
            <a:off x="6448140" y="1462389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52737F-94CE-2844-8590-BC4EB93294AE}"/>
              </a:ext>
            </a:extLst>
          </p:cNvPr>
          <p:cNvSpPr/>
          <p:nvPr/>
        </p:nvSpPr>
        <p:spPr>
          <a:xfrm>
            <a:off x="7971225" y="1607081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AF87F9-CA19-D648-A5D7-26AC719E9348}"/>
              </a:ext>
            </a:extLst>
          </p:cNvPr>
          <p:cNvSpPr/>
          <p:nvPr/>
        </p:nvSpPr>
        <p:spPr>
          <a:xfrm>
            <a:off x="11718050" y="4469354"/>
            <a:ext cx="446551" cy="4465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C51ED8-89AE-B84B-B80B-D02F33F17AC0}"/>
              </a:ext>
            </a:extLst>
          </p:cNvPr>
          <p:cNvSpPr/>
          <p:nvPr/>
        </p:nvSpPr>
        <p:spPr>
          <a:xfrm>
            <a:off x="577617" y="5073790"/>
            <a:ext cx="4848745" cy="893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b="1" dirty="0">
                <a:solidFill>
                  <a:schemeClr val="tx1"/>
                </a:solidFill>
              </a:rPr>
              <a:t>Time sharing:</a:t>
            </a:r>
          </a:p>
          <a:p>
            <a:pPr algn="ctr"/>
            <a:r>
              <a:rPr lang="en-SE" sz="2400" dirty="0">
                <a:solidFill>
                  <a:schemeClr val="tx1"/>
                </a:solidFill>
              </a:rPr>
              <a:t>We can achieve all points in between</a:t>
            </a:r>
          </a:p>
        </p:txBody>
      </p:sp>
    </p:spTree>
    <p:extLst>
      <p:ext uri="{BB962C8B-B14F-4D97-AF65-F5344CB8AC3E}">
        <p14:creationId xmlns:p14="http://schemas.microsoft.com/office/powerpoint/2010/main" val="17425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12380</TotalTime>
  <Words>951</Words>
  <Application>Microsoft Macintosh PowerPoint</Application>
  <PresentationFormat>Widescreen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KorolevLiU Medium</vt:lpstr>
      <vt:lpstr>Times</vt:lpstr>
      <vt:lpstr>Start and finish</vt:lpstr>
      <vt:lpstr>White slides</vt:lpstr>
      <vt:lpstr>Black slides</vt:lpstr>
      <vt:lpstr>PowerPoint Presentation</vt:lpstr>
      <vt:lpstr>Outline</vt:lpstr>
      <vt:lpstr>Recall: Point-to-Point MIMO Capacity</vt:lpstr>
      <vt:lpstr>Problems with point-to-point MIMO</vt:lpstr>
      <vt:lpstr>Multiuser MIMO Communication</vt:lpstr>
      <vt:lpstr>Orthogonal multiple access</vt:lpstr>
      <vt:lpstr>Orthogonal multiple access: Rate region</vt:lpstr>
      <vt:lpstr>Non-orthogonal multiple access</vt:lpstr>
      <vt:lpstr>Non-orthogonal multiple access: Rate region</vt:lpstr>
      <vt:lpstr>Uplink in Multiuser MIMO</vt:lpstr>
      <vt:lpstr>Uplink Multiuser MIMO: System model</vt:lpstr>
      <vt:lpstr>What is the difference from point-to-point MIMO?</vt:lpstr>
      <vt:lpstr>Motivating example</vt:lpstr>
      <vt:lpstr>Shape of capacity region</vt:lpstr>
      <vt:lpstr>Points in the capacity region</vt:lpstr>
      <vt:lpstr>Sum Capacity of Uplink Multiuser MIMO</vt:lpstr>
      <vt:lpstr>Uplink Capacity Region with K=2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105</cp:revision>
  <cp:lastPrinted>2017-10-06T09:53:20Z</cp:lastPrinted>
  <dcterms:created xsi:type="dcterms:W3CDTF">2020-03-25T16:20:45Z</dcterms:created>
  <dcterms:modified xsi:type="dcterms:W3CDTF">2021-03-29T12:39:20Z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