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7"/>
  </p:notesMasterIdLst>
  <p:handoutMasterIdLst>
    <p:handoutMasterId r:id="rId28"/>
  </p:handoutMasterIdLst>
  <p:sldIdLst>
    <p:sldId id="411" r:id="rId7"/>
    <p:sldId id="319" r:id="rId8"/>
    <p:sldId id="392" r:id="rId9"/>
    <p:sldId id="393" r:id="rId10"/>
    <p:sldId id="394" r:id="rId11"/>
    <p:sldId id="408" r:id="rId12"/>
    <p:sldId id="396" r:id="rId13"/>
    <p:sldId id="397" r:id="rId14"/>
    <p:sldId id="407" r:id="rId15"/>
    <p:sldId id="399" r:id="rId16"/>
    <p:sldId id="398" r:id="rId17"/>
    <p:sldId id="400" r:id="rId18"/>
    <p:sldId id="409" r:id="rId19"/>
    <p:sldId id="401" r:id="rId20"/>
    <p:sldId id="402" r:id="rId21"/>
    <p:sldId id="410" r:id="rId22"/>
    <p:sldId id="404" r:id="rId23"/>
    <p:sldId id="405" r:id="rId24"/>
    <p:sldId id="406" r:id="rId25"/>
    <p:sldId id="375" r:id="rId2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95988" autoAdjust="0"/>
  </p:normalViewPr>
  <p:slideViewPr>
    <p:cSldViewPr snapToGrid="0" snapToObjects="1">
      <p:cViewPr varScale="1">
        <p:scale>
          <a:sx n="112" d="100"/>
          <a:sy n="112" d="100"/>
        </p:scale>
        <p:origin x="47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2732787C-6CB7-6241-ADCE-81DA20A8985E}"/>
    <pc:docChg chg="custSel addSld delSld modSld sldOrd modMainMaster">
      <pc:chgData name="Emil Björnson" userId="b0a7c065-f6f4-41b0-b3e4-ccdb47e1a085" providerId="ADAL" clId="{2732787C-6CB7-6241-ADCE-81DA20A8985E}" dt="2021-03-29T12:40:30.908" v="75" actId="20577"/>
      <pc:docMkLst>
        <pc:docMk/>
      </pc:docMkLst>
      <pc:sldChg chg="del">
        <pc:chgData name="Emil Björnson" userId="b0a7c065-f6f4-41b0-b3e4-ccdb47e1a085" providerId="ADAL" clId="{2732787C-6CB7-6241-ADCE-81DA20A8985E}" dt="2021-03-29T11:01:42.717" v="64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2732787C-6CB7-6241-ADCE-81DA20A8985E}" dt="2021-03-29T11:01:23.180" v="60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2732787C-6CB7-6241-ADCE-81DA20A8985E}" dt="2021-03-29T11:02:12.470" v="66"/>
        <pc:sldMkLst>
          <pc:docMk/>
          <pc:sldMk cId="2307442761" sldId="319"/>
        </pc:sldMkLst>
        <pc:spChg chg="mod">
          <ac:chgData name="Emil Björnson" userId="b0a7c065-f6f4-41b0-b3e4-ccdb47e1a085" providerId="ADAL" clId="{2732787C-6CB7-6241-ADCE-81DA20A8985E}" dt="2021-03-29T11:01:45.513" v="65" actId="20577"/>
          <ac:spMkLst>
            <pc:docMk/>
            <pc:sldMk cId="2307442761" sldId="319"/>
            <ac:spMk id="2" creationId="{4C32A4FB-4A14-384F-A915-557C0D18275E}"/>
          </ac:spMkLst>
        </pc:spChg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2307442761" sldId="319"/>
            <ac:spMk id="5" creationId="{C654C24B-25C8-8C40-9A6F-56AC0E55D128}"/>
          </ac:spMkLst>
        </pc:spChg>
      </pc:sldChg>
      <pc:sldChg chg="modSp add mod">
        <pc:chgData name="Emil Björnson" userId="b0a7c065-f6f4-41b0-b3e4-ccdb47e1a085" providerId="ADAL" clId="{2732787C-6CB7-6241-ADCE-81DA20A8985E}" dt="2021-03-29T11:01:04.162" v="59" actId="20577"/>
        <pc:sldMkLst>
          <pc:docMk/>
          <pc:sldMk cId="2092670351" sldId="375"/>
        </pc:sldMkLst>
        <pc:spChg chg="mod">
          <ac:chgData name="Emil Björnson" userId="b0a7c065-f6f4-41b0-b3e4-ccdb47e1a085" providerId="ADAL" clId="{2732787C-6CB7-6241-ADCE-81DA20A8985E}" dt="2021-03-29T11:01:04.162" v="59" actId="20577"/>
          <ac:spMkLst>
            <pc:docMk/>
            <pc:sldMk cId="2092670351" sldId="375"/>
            <ac:spMk id="4" creationId="{F0827F5F-70A2-8847-826F-F024CC552B92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2726002628" sldId="392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2726002628" sldId="392"/>
            <ac:spMk id="5" creationId="{5D17D559-3FF6-EB42-BACF-44640E6A8AB2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580443620" sldId="393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580443620" sldId="393"/>
            <ac:spMk id="5" creationId="{E1693C9D-C8A7-1640-84A2-0AAF73B455CF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1420971527" sldId="394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1420971527" sldId="394"/>
            <ac:spMk id="5" creationId="{57010627-B055-D24C-B233-D31CE07B62CA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473746994" sldId="396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473746994" sldId="396"/>
            <ac:spMk id="5" creationId="{DBE46726-5C69-124F-93F8-7AD5C9E170D8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3055978099" sldId="397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3055978099" sldId="397"/>
            <ac:spMk id="5" creationId="{D7B56EA7-A117-854C-91F0-26E7E3ECA0B4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45292555" sldId="398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45292555" sldId="398"/>
            <ac:spMk id="5" creationId="{19D51831-56DC-094F-83D5-F1575432CC69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1797667290" sldId="399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1797667290" sldId="399"/>
            <ac:spMk id="5" creationId="{A521AFE9-BA05-5145-8816-26BAC3CE8757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3872261626" sldId="400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3872261626" sldId="400"/>
            <ac:spMk id="5" creationId="{D05165AF-B5AC-374C-B8B7-D2CAC241BE76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722803554" sldId="401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722803554" sldId="401"/>
            <ac:spMk id="5" creationId="{F277818C-A4A7-C94A-AF94-B97CF22FC4E6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1709551665" sldId="402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1709551665" sldId="402"/>
            <ac:spMk id="5" creationId="{0E817154-637F-AE47-92B5-1D1E6D585991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1427793209" sldId="404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1427793209" sldId="404"/>
            <ac:spMk id="5" creationId="{4C837761-FB58-E746-BFB1-90F5564EA997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2237883466" sldId="405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2237883466" sldId="405"/>
            <ac:spMk id="5" creationId="{96F7F057-7327-A048-87F6-5A9C50990920}"/>
          </ac:spMkLst>
        </pc:spChg>
      </pc:sldChg>
      <pc:sldChg chg="delSp modSp mod">
        <pc:chgData name="Emil Björnson" userId="b0a7c065-f6f4-41b0-b3e4-ccdb47e1a085" providerId="ADAL" clId="{2732787C-6CB7-6241-ADCE-81DA20A8985E}" dt="2021-03-29T12:40:30.908" v="75" actId="20577"/>
        <pc:sldMkLst>
          <pc:docMk/>
          <pc:sldMk cId="1038198089" sldId="406"/>
        </pc:sldMkLst>
        <pc:spChg chg="mod">
          <ac:chgData name="Emil Björnson" userId="b0a7c065-f6f4-41b0-b3e4-ccdb47e1a085" providerId="ADAL" clId="{2732787C-6CB7-6241-ADCE-81DA20A8985E}" dt="2021-03-29T12:40:30.908" v="75" actId="20577"/>
          <ac:spMkLst>
            <pc:docMk/>
            <pc:sldMk cId="1038198089" sldId="406"/>
            <ac:spMk id="3" creationId="{6C1CEFC7-4E55-314D-AEAD-EFB9ABCC514F}"/>
          </ac:spMkLst>
        </pc:spChg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1038198089" sldId="406"/>
            <ac:spMk id="5" creationId="{F34A1C54-96CF-4548-8F69-E06FBF317213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1442302305" sldId="407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1442302305" sldId="407"/>
            <ac:spMk id="5" creationId="{A3A1CD58-07D1-EC41-8B73-63C2A008B4BF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1664816198" sldId="408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1664816198" sldId="408"/>
            <ac:spMk id="5" creationId="{853ED8D2-F8D5-F24E-A677-5EF25C8A6A46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4001287868" sldId="409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4001287868" sldId="409"/>
            <ac:spMk id="5" creationId="{E822A450-1676-0A43-AC6D-016815171C0F}"/>
          </ac:spMkLst>
        </pc:spChg>
      </pc:sldChg>
      <pc:sldChg chg="delSp">
        <pc:chgData name="Emil Björnson" userId="b0a7c065-f6f4-41b0-b3e4-ccdb47e1a085" providerId="ADAL" clId="{2732787C-6CB7-6241-ADCE-81DA20A8985E}" dt="2021-03-29T11:02:12.470" v="66"/>
        <pc:sldMkLst>
          <pc:docMk/>
          <pc:sldMk cId="2607119870" sldId="410"/>
        </pc:sldMkLst>
        <pc:spChg chg="del">
          <ac:chgData name="Emil Björnson" userId="b0a7c065-f6f4-41b0-b3e4-ccdb47e1a085" providerId="ADAL" clId="{2732787C-6CB7-6241-ADCE-81DA20A8985E}" dt="2021-03-29T11:02:12.470" v="66"/>
          <ac:spMkLst>
            <pc:docMk/>
            <pc:sldMk cId="2607119870" sldId="410"/>
            <ac:spMk id="5" creationId="{C3430495-B45A-F545-9CA9-0E1BF2D562AD}"/>
          </ac:spMkLst>
        </pc:spChg>
      </pc:sldChg>
      <pc:sldChg chg="add ord">
        <pc:chgData name="Emil Björnson" userId="b0a7c065-f6f4-41b0-b3e4-ccdb47e1a085" providerId="ADAL" clId="{2732787C-6CB7-6241-ADCE-81DA20A8985E}" dt="2021-03-29T11:01:41.181" v="63" actId="20578"/>
        <pc:sldMkLst>
          <pc:docMk/>
          <pc:sldMk cId="1440725446" sldId="411"/>
        </pc:sldMkLst>
      </pc:sldChg>
      <pc:sldMasterChg chg="delSp mod">
        <pc:chgData name="Emil Björnson" userId="b0a7c065-f6f4-41b0-b3e4-ccdb47e1a085" providerId="ADAL" clId="{2732787C-6CB7-6241-ADCE-81DA20A8985E}" dt="2021-03-29T11:01:33.301" v="61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2732787C-6CB7-6241-ADCE-81DA20A8985E}" dt="2021-03-29T11:01:33.301" v="61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2732787C-6CB7-6241-ADCE-81DA20A8985E}" dt="2021-03-29T11:01:33.301" v="61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3/29/21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3/29/21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10" Type="http://schemas.openxmlformats.org/officeDocument/2006/relationships/image" Target="../media/image47.png"/><Relationship Id="rId4" Type="http://schemas.openxmlformats.org/officeDocument/2006/relationships/image" Target="../media/image280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6: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Uplink Multiuser MIMO and Channel Acquisition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2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19A2-2D4C-8A47-A96B-8FAFB00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Massive MIMO: Favorable propagation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3A902BD-339C-5948-A66E-B0241D6BD5B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two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-antenna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sv-SE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b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sv-SE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3A902BD-339C-5948-A66E-B0241D6BD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F8015-23A8-084B-BF3B-928BB51AD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E761-3C21-9C40-BC2B-4942BCF4F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7" name="Picture 5" descr="C:\Users\emilbjo\Dropbox\Overview Presentations\Material - Massive MIMO\measured.png">
            <a:extLst>
              <a:ext uri="{FF2B5EF4-FFF2-40B4-BE49-F238E27FC236}">
                <a16:creationId xmlns:a16="http://schemas.microsoft.com/office/drawing/2014/main" id="{79570DEE-1C52-0F4B-B2D6-90707848B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b="6252"/>
          <a:stretch/>
        </p:blipFill>
        <p:spPr bwMode="auto">
          <a:xfrm>
            <a:off x="7119492" y="1241606"/>
            <a:ext cx="4689519" cy="385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B015E7-A7FF-2A44-860E-592B84EBF977}"/>
                  </a:ext>
                </a:extLst>
              </p:cNvPr>
              <p:cNvSpPr/>
              <p:nvPr/>
            </p:nvSpPr>
            <p:spPr>
              <a:xfrm>
                <a:off x="5361572" y="3037674"/>
                <a:ext cx="2592288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v-SE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1800" b="1" i="1" smtClean="0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sz="1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1" i="1" smtClean="0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sv-SE" sz="1800" b="0" i="1" smtClean="0">
                              <a:latin typeface="Cambria Math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B015E7-A7FF-2A44-860E-592B84EBF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72" y="3037674"/>
                <a:ext cx="2592288" cy="662104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 descr="C:\Users\emilbjo\Documents\Presentationer\WCNC 2014 Workshop\measurement.png">
            <a:extLst>
              <a:ext uri="{FF2B5EF4-FFF2-40B4-BE49-F238E27FC236}">
                <a16:creationId xmlns:a16="http://schemas.microsoft.com/office/drawing/2014/main" id="{4C89F15D-8C6E-5443-BDE4-6460EE1E9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4" b="4086"/>
          <a:stretch/>
        </p:blipFill>
        <p:spPr bwMode="auto">
          <a:xfrm>
            <a:off x="163459" y="4839397"/>
            <a:ext cx="3230046" cy="1849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4252B5-F546-2F40-AC91-7394760E4428}"/>
              </a:ext>
            </a:extLst>
          </p:cNvPr>
          <p:cNvSpPr/>
          <p:nvPr/>
        </p:nvSpPr>
        <p:spPr>
          <a:xfrm>
            <a:off x="3501079" y="6181550"/>
            <a:ext cx="5473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Reference: J. Hoydis, C. </a:t>
            </a:r>
            <a:r>
              <a:rPr lang="en-US" sz="1600" dirty="0" err="1"/>
              <a:t>Hoek</a:t>
            </a:r>
            <a:r>
              <a:rPr lang="en-US" sz="1600" dirty="0"/>
              <a:t>, T. Wild, and S. ten Brink, </a:t>
            </a:r>
            <a:br>
              <a:rPr lang="en-US" sz="1600" dirty="0"/>
            </a:br>
            <a:r>
              <a:rPr lang="en-US" sz="1600" dirty="0"/>
              <a:t>“Channel Measurements for Large Antenna Arrays,” ISWCS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5652A-C57B-3840-8854-3CDC13E046C7}"/>
                  </a:ext>
                </a:extLst>
              </p:cNvPr>
              <p:cNvSpPr/>
              <p:nvPr/>
            </p:nvSpPr>
            <p:spPr>
              <a:xfrm>
                <a:off x="1861357" y="2467359"/>
                <a:ext cx="3064297" cy="1956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/>
                  <a:t>Inner product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400" b="1" i="1" smtClean="0">
                                    <a:latin typeface="Cambria Math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 smtClean="0">
                                    <a:latin typeface="Cambria Math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converges to zero </a:t>
                </a:r>
                <a:br>
                  <a:rPr lang="en-US" sz="2400" dirty="0"/>
                </a:b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𝑀</m:t>
                    </m:r>
                    <m:r>
                      <a:rPr lang="en-US" sz="2400" b="0" i="1" smtClean="0">
                        <a:latin typeface="Cambria Math" charset="0"/>
                      </a:rPr>
                      <m:t>→∞</m:t>
                    </m:r>
                  </m:oMath>
                </a14:m>
                <a:endParaRPr lang="en-US" sz="2400" b="0" dirty="0"/>
              </a:p>
              <a:p>
                <a:pPr algn="ctr"/>
                <a:r>
                  <a:rPr lang="en-US" sz="2400" b="1" dirty="0"/>
                  <a:t>Less interference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5652A-C57B-3840-8854-3CDC13E04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57" y="2467359"/>
                <a:ext cx="3064297" cy="1956754"/>
              </a:xfrm>
              <a:prstGeom prst="rect">
                <a:avLst/>
              </a:prstGeom>
              <a:blipFill>
                <a:blip r:embed="rId6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A4F40-2C75-2148-A79F-5542EDD9CFBB}"/>
                  </a:ext>
                </a:extLst>
              </p:cNvPr>
              <p:cNvSpPr txBox="1"/>
              <p:nvPr/>
            </p:nvSpPr>
            <p:spPr>
              <a:xfrm>
                <a:off x="8373532" y="5177476"/>
                <a:ext cx="2713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Number of antennas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cs typeface="Georgia"/>
                      </a:rPr>
                      <m:t>𝑀</m:t>
                    </m:r>
                  </m:oMath>
                </a14:m>
                <a:r>
                  <a:rPr lang="en-US" dirty="0">
                    <a:latin typeface="Georgia"/>
                    <a:cs typeface="Georgia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A4F40-2C75-2148-A79F-5542EDD9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532" y="5177476"/>
                <a:ext cx="2713435" cy="369332"/>
              </a:xfrm>
              <a:prstGeom prst="rect">
                <a:avLst/>
              </a:prstGeom>
              <a:blipFill>
                <a:blip r:embed="rId7"/>
                <a:stretch>
                  <a:fillRect l="-1395" t="-10345" r="-930" b="-206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7F45C4E-7E1F-F64B-B51C-5B6F0AE86F29}"/>
              </a:ext>
            </a:extLst>
          </p:cNvPr>
          <p:cNvSpPr/>
          <p:nvPr/>
        </p:nvSpPr>
        <p:spPr>
          <a:xfrm>
            <a:off x="3689448" y="5112263"/>
            <a:ext cx="3871484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Related to beamforming gain and beamwidth</a:t>
            </a:r>
          </a:p>
        </p:txBody>
      </p:sp>
    </p:spTree>
    <p:extLst>
      <p:ext uri="{BB962C8B-B14F-4D97-AF65-F5344CB8AC3E}">
        <p14:creationId xmlns:p14="http://schemas.microsoft.com/office/powerpoint/2010/main" val="17976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00D-3BA8-8F41-A725-FDB0F536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Massive MIMO: Channel hardening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2F1104-8468-B341-974F-AF8BFB129F7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6996300" cy="4066288"/>
              </a:xfrm>
            </p:spPr>
            <p:txBody>
              <a:bodyPr/>
              <a:lstStyle/>
              <a:p>
                <a:r>
                  <a:rPr lang="en-US" dirty="0"/>
                  <a:t>Consider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-antenna channel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𝒈</m:t>
                    </m:r>
                    <m:r>
                      <a:rPr lang="sv-SE" b="1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  <m:r>
                      <a:rPr lang="sv-SE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sv-SE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>
                            <a:latin typeface="Cambria Math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e>
                      <m:sup>
                        <m:r>
                          <a:rPr lang="sv-SE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b="1" i="1">
                        <a:latin typeface="Cambria Math" charset="0"/>
                      </a:rPr>
                      <m:t> 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has</m:t>
                    </m:r>
                    <m:r>
                      <a:rPr lang="sv-SE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Mean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: 1</m:t>
                            </m:r>
                          </m:e>
                          <m:e>
                            <m:r>
                              <a:rPr lang="sv-SE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Variance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: 1/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𝑀</m:t>
                            </m:r>
                          </m:e>
                        </m:eqArr>
                      </m:e>
                    </m:d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2F1104-8468-B341-974F-AF8BFB129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6996300" cy="4066288"/>
              </a:xfrm>
              <a:blipFill>
                <a:blip r:embed="rId2"/>
                <a:stretch>
                  <a:fillRect l="-1087" t="-359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82884-3CCB-3E4A-B92D-BD1AF011B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595C-E47E-1F41-947D-9FD25BF9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2B5F2-DBA6-4F48-96C5-93493589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78" y="2453783"/>
            <a:ext cx="6354022" cy="3623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C2D7C7-AA4C-2743-9C8E-91E6695AC31F}"/>
                  </a:ext>
                </a:extLst>
              </p:cNvPr>
              <p:cNvSpPr/>
              <p:nvPr/>
            </p:nvSpPr>
            <p:spPr>
              <a:xfrm rot="16200000">
                <a:off x="5525460" y="2556422"/>
                <a:ext cx="618374" cy="522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>
                                    <a:latin typeface="Cambria Math" charset="0"/>
                                  </a:rPr>
                                  <m:t>𝒈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C2D7C7-AA4C-2743-9C8E-91E6695AC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25460" y="2556422"/>
                <a:ext cx="618374" cy="522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64DC56-5FE4-8E47-8F0B-6F9F6F244F0A}"/>
                  </a:ext>
                </a:extLst>
              </p:cNvPr>
              <p:cNvSpPr/>
              <p:nvPr/>
            </p:nvSpPr>
            <p:spPr>
              <a:xfrm>
                <a:off x="468078" y="3306887"/>
                <a:ext cx="4803169" cy="12565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Consequence of spatial diversity: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  <m:sup>
                          <m:r>
                            <a:rPr lang="sv-SE" sz="2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sv-SE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64DC56-5FE4-8E47-8F0B-6F9F6F244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8" y="3306887"/>
                <a:ext cx="4803169" cy="1256530"/>
              </a:xfrm>
              <a:prstGeom prst="rect">
                <a:avLst/>
              </a:prstGeom>
              <a:blipFill>
                <a:blip r:embed="rId5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73C589-B77C-E649-B1AC-D12DA4B741AB}"/>
                  </a:ext>
                </a:extLst>
              </p:cNvPr>
              <p:cNvSpPr/>
              <p:nvPr/>
            </p:nvSpPr>
            <p:spPr>
              <a:xfrm>
                <a:off x="466165" y="4775939"/>
                <a:ext cx="4805082" cy="12565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Consequence of beamforming gain: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  <m:sup>
                          <m:r>
                            <a:rPr lang="sv-SE" sz="2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sv-SE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≈</m:t>
                      </m:r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sv-SE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73C589-B77C-E649-B1AC-D12DA4B74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5" y="4775939"/>
                <a:ext cx="4805082" cy="1256530"/>
              </a:xfrm>
              <a:prstGeom prst="rect">
                <a:avLst/>
              </a:prstGeom>
              <a:blipFill>
                <a:blip r:embed="rId6"/>
                <a:stretch>
                  <a:fillRect t="-990" b="-5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C470-824F-A441-9994-252DFAF7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Background of </a:t>
            </a:r>
            <a:r>
              <a:rPr lang="en-US" dirty="0"/>
              <a:t>Massive MIMO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E7448-7F89-324D-84D3-8976B52A5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7198717" cy="4066288"/>
          </a:xfrm>
        </p:spPr>
        <p:txBody>
          <a:bodyPr/>
          <a:lstStyle/>
          <a:p>
            <a:r>
              <a:rPr lang="en-US" dirty="0"/>
              <a:t>Proposed by </a:t>
            </a:r>
            <a:br>
              <a:rPr lang="en-US" dirty="0"/>
            </a:br>
            <a:r>
              <a:rPr lang="en-US" dirty="0"/>
              <a:t>Thomas L. Marzetta</a:t>
            </a:r>
          </a:p>
          <a:p>
            <a:pPr lvl="1"/>
            <a:r>
              <a:rPr lang="en-US" dirty="0"/>
              <a:t>Awarded </a:t>
            </a:r>
            <a:r>
              <a:rPr lang="en-US" i="1" dirty="0"/>
              <a:t>honorary doctor</a:t>
            </a:r>
            <a:br>
              <a:rPr lang="en-US" dirty="0"/>
            </a:br>
            <a:r>
              <a:rPr lang="en-US" dirty="0"/>
              <a:t>at Linköping University, 2015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First paper:</a:t>
            </a:r>
          </a:p>
          <a:p>
            <a:pPr marL="400050" lvl="2" indent="0">
              <a:buNone/>
            </a:pPr>
            <a:r>
              <a:rPr lang="en-US" dirty="0"/>
              <a:t>“</a:t>
            </a:r>
            <a:r>
              <a:rPr lang="en-US" i="1" dirty="0"/>
              <a:t>Noncooperative Cellular Wireless with Unlimited Numbers of Base Station Antennas</a:t>
            </a:r>
            <a:r>
              <a:rPr lang="en-US" dirty="0"/>
              <a:t>,”  IEEE Trans. Wireless Communications, 2010.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BD9C8-B55C-5148-A83E-85BB7A30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87C9-5AA5-2245-9E6B-E637AD18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BA143-2E72-FE46-849F-55131C6C0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2" y="999226"/>
            <a:ext cx="2471932" cy="29663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4B1A35-A7A2-8740-9DD6-BD1620A76CF2}"/>
              </a:ext>
            </a:extLst>
          </p:cNvPr>
          <p:cNvSpPr/>
          <p:nvPr/>
        </p:nvSpPr>
        <p:spPr>
          <a:xfrm>
            <a:off x="2552163" y="5284506"/>
            <a:ext cx="3954858" cy="63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Now a main component of 5G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BA491-9212-DE42-B084-CB5F46457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30" y="3404195"/>
            <a:ext cx="2485332" cy="325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2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0761C1-BE12-6E48-BFA9-A32F88F80516}"/>
              </a:ext>
            </a:extLst>
          </p:cNvPr>
          <p:cNvSpPr/>
          <p:nvPr/>
        </p:nvSpPr>
        <p:spPr>
          <a:xfrm>
            <a:off x="0" y="6047544"/>
            <a:ext cx="12192000" cy="19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DB0A3A-7BE3-2947-99EA-D2C23C0C1A3A}"/>
              </a:ext>
            </a:extLst>
          </p:cNvPr>
          <p:cNvSpPr/>
          <p:nvPr/>
        </p:nvSpPr>
        <p:spPr>
          <a:xfrm>
            <a:off x="0" y="6024282"/>
            <a:ext cx="12317506" cy="21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48F2F-4DCC-B045-BE75-41D903CF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Marzetta’s asymptotic 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C11534-D281-7D40-B150-8511068DEF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09078"/>
              </a:xfrm>
            </p:spPr>
            <p:txBody>
              <a:bodyPr/>
              <a:lstStyle/>
              <a:p>
                <a:r>
                  <a:rPr lang="en-US" dirty="0"/>
                  <a:t>Example: Uplink with </a:t>
                </a:r>
                <a:r>
                  <a:rPr lang="en-US" dirty="0" err="1"/>
                  <a:t>i.i.d</a:t>
                </a:r>
                <a:r>
                  <a:rPr lang="en-US" dirty="0"/>
                  <a:t>. Rayleigh fading</a:t>
                </a:r>
              </a:p>
              <a:p>
                <a:pPr lvl="1"/>
                <a:r>
                  <a:rPr lang="en-US" sz="2000" dirty="0"/>
                  <a:t>Two users, send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 dirty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  <m:r>
                      <a:rPr lang="en-US" sz="2000" i="1" dirty="0">
                        <a:latin typeface="Cambria Math" charset="0"/>
                      </a:rPr>
                      <m:t>=1,2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Channels: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sz="20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sv-SE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sv-SE" sz="2000" i="1">
                                <a:latin typeface="Cambria Math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sv-SE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sv-SE" sz="20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sv-SE" sz="2000" i="1">
                        <a:latin typeface="Cambria Math" charset="0"/>
                      </a:rPr>
                      <m:t>∼</m:t>
                    </m:r>
                    <m:r>
                      <a:rPr lang="sv-SE" sz="2000" i="1">
                        <a:latin typeface="Cambria Math" charset="0"/>
                      </a:rPr>
                      <m:t>𝐶𝑁</m:t>
                    </m:r>
                    <m:r>
                      <a:rPr lang="sv-SE" sz="2000" i="1">
                        <a:latin typeface="Cambria Math" charset="0"/>
                      </a:rPr>
                      <m:t>(</m:t>
                    </m:r>
                    <m:r>
                      <a:rPr lang="sv-SE" sz="2000" b="1" i="1">
                        <a:latin typeface="Cambria Math" charset="0"/>
                      </a:rPr>
                      <m:t>𝟎</m:t>
                    </m:r>
                    <m:r>
                      <a:rPr lang="sv-SE" sz="20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sz="2000" i="1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sv-SE" sz="2000" i="1">
                        <a:latin typeface="Cambria Math" charset="0"/>
                      </a:rPr>
                      <m:t>)</m:t>
                    </m:r>
                  </m:oMath>
                </a14:m>
                <a:endParaRPr lang="sv-SE" sz="2000" dirty="0">
                  <a:ea typeface="Cambria Math"/>
                </a:endParaRPr>
              </a:p>
              <a:p>
                <a:pPr lvl="1"/>
                <a:r>
                  <a:rPr lang="en-US" sz="2000" dirty="0"/>
                  <a:t>Noise: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sz="2000" i="1">
                        <a:latin typeface="Cambria Math"/>
                      </a:rPr>
                      <m:t> 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~ 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𝐶𝑁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sv-SE" sz="2000" b="1" i="1">
                        <a:latin typeface="Cambria Math"/>
                        <a:ea typeface="Cambria Math"/>
                      </a:rPr>
                      <m:t>𝟎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</m:sSub>
                    <m:r>
                      <a:rPr lang="sv-SE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Received: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𝐲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+</m:t>
                    </m:r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000" i="1" dirty="0"/>
              </a:p>
              <a:p>
                <a:pPr marL="342900" lvl="1" indent="-342900">
                  <a:buClr>
                    <a:srgbClr val="437BBE"/>
                  </a:buClr>
                </a:pPr>
                <a:r>
                  <a:rPr lang="en-US" dirty="0"/>
                  <a:t>Linear detector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i="1">
                            <a:latin typeface="Cambria Math"/>
                          </a:rPr>
                          <m:t>𝑀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User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𝐲</m:t>
                    </m:r>
                    <m:r>
                      <a:rPr lang="sv-SE" b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sv-SE" i="1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sv-SE" i="1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400"/>
                  </a:spcAft>
                </a:pPr>
                <a:r>
                  <a:rPr lang="en-US" sz="2000" dirty="0"/>
                  <a:t>Signal remains:	</a:t>
                </a:r>
                <a:r>
                  <a:rPr lang="sv-SE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sv-SE" sz="20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000" i="1">
                            <a:latin typeface="Cambria Math" charset="0"/>
                          </a:rPr>
                          <m:t>2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sv-S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sv-SE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sv-SE" sz="2000" b="1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sz="2000" i="1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000" dirty="0"/>
                  <a:t>Interference vanishes: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2000" b="1" i="1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r>
                      <m:rPr>
                        <m:nor/>
                      </m:rPr>
                      <a:rPr lang="sv-S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E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[</m:t>
                    </m:r>
                    <m:sSubSup>
                      <m:sSub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sSubSup>
                      <m:sSubSup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sv-SE" sz="2000" i="1">
                        <a:latin typeface="Cambria Math"/>
                        <a:ea typeface="Cambria Math"/>
                      </a:rPr>
                      <m:t>]=0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Noise vanishes: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sz="2000" b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sz="2000" b="1" i="1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E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[</m:t>
                    </m:r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  <a:ea typeface="Cambria Math"/>
                      </a:rPr>
                      <m:t>]=0</m:t>
                    </m:r>
                  </m:oMath>
                </a14:m>
                <a:endParaRPr lang="en-US" sz="20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C11534-D281-7D40-B150-8511068DE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09078"/>
              </a:xfrm>
              <a:blipFill>
                <a:blip r:embed="rId2"/>
                <a:stretch>
                  <a:fillRect l="-702" t="-2017" b="-57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8680-623D-784E-BA67-13766FCE8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D182-4508-8A4E-88A3-416E0E4E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B31A0-5869-B144-8A03-873606B1E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35" y="1770721"/>
            <a:ext cx="3752947" cy="16582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FF7741-C3D4-6843-997C-12A1CC788EBA}"/>
              </a:ext>
            </a:extLst>
          </p:cNvPr>
          <p:cNvCxnSpPr/>
          <p:nvPr/>
        </p:nvCxnSpPr>
        <p:spPr bwMode="auto">
          <a:xfrm flipV="1">
            <a:off x="8429610" y="2339211"/>
            <a:ext cx="846161" cy="668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92A28A-560D-1141-82C5-B97BD168B57F}"/>
                  </a:ext>
                </a:extLst>
              </p:cNvPr>
              <p:cNvSpPr/>
              <p:nvPr/>
            </p:nvSpPr>
            <p:spPr>
              <a:xfrm>
                <a:off x="8360622" y="2274777"/>
                <a:ext cx="4940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92A28A-560D-1141-82C5-B97BD168B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2" y="2274777"/>
                <a:ext cx="494066" cy="369332"/>
              </a:xfrm>
              <a:prstGeom prst="rect">
                <a:avLst/>
              </a:prstGeom>
              <a:blipFill>
                <a:blip r:embed="rId4"/>
                <a:stretch>
                  <a:fillRect r="-22500"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D00065-B0C1-3E4A-9D3E-AFEE44CC6EDB}"/>
              </a:ext>
            </a:extLst>
          </p:cNvPr>
          <p:cNvCxnSpPr/>
          <p:nvPr/>
        </p:nvCxnSpPr>
        <p:spPr bwMode="auto">
          <a:xfrm>
            <a:off x="10178202" y="2276141"/>
            <a:ext cx="908596" cy="4861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80D658-D5AB-374F-84E1-A3B194E279E0}"/>
                  </a:ext>
                </a:extLst>
              </p:cNvPr>
              <p:cNvSpPr/>
              <p:nvPr/>
            </p:nvSpPr>
            <p:spPr>
              <a:xfrm>
                <a:off x="10548146" y="2130761"/>
                <a:ext cx="499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80D658-D5AB-374F-84E1-A3B194E27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146" y="2130761"/>
                <a:ext cx="499667" cy="369332"/>
              </a:xfrm>
              <a:prstGeom prst="rect">
                <a:avLst/>
              </a:prstGeom>
              <a:blipFill>
                <a:blip r:embed="rId5"/>
                <a:stretch>
                  <a:fillRect r="-22500" b="-68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D713469-8217-7541-86A3-56909DFABE1B}"/>
              </a:ext>
            </a:extLst>
          </p:cNvPr>
          <p:cNvSpPr/>
          <p:nvPr/>
        </p:nvSpPr>
        <p:spPr bwMode="auto">
          <a:xfrm>
            <a:off x="9257191" y="3998614"/>
            <a:ext cx="748455" cy="4037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44674-4E7B-534D-871B-4442EB58A233}"/>
              </a:ext>
            </a:extLst>
          </p:cNvPr>
          <p:cNvSpPr/>
          <p:nvPr/>
        </p:nvSpPr>
        <p:spPr bwMode="auto">
          <a:xfrm>
            <a:off x="7904281" y="3998614"/>
            <a:ext cx="729765" cy="427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F28208-9C5B-2841-B002-3C377FF4D089}"/>
              </a:ext>
            </a:extLst>
          </p:cNvPr>
          <p:cNvSpPr/>
          <p:nvPr/>
        </p:nvSpPr>
        <p:spPr bwMode="auto">
          <a:xfrm>
            <a:off x="10633350" y="3998613"/>
            <a:ext cx="683938" cy="4270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0FB593-364E-B545-89F4-0A16E14638AC}"/>
                  </a:ext>
                </a:extLst>
              </p:cNvPr>
              <p:cNvSpPr/>
              <p:nvPr/>
            </p:nvSpPr>
            <p:spPr>
              <a:xfrm>
                <a:off x="2892389" y="6239826"/>
                <a:ext cx="9130544" cy="5692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Asymptotically noise/interference-free communication: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sv-SE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sv-SE" sz="24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0FB593-364E-B545-89F4-0A16E1463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89" y="6239826"/>
                <a:ext cx="9130544" cy="569222"/>
              </a:xfrm>
              <a:prstGeom prst="rect">
                <a:avLst/>
              </a:prstGeom>
              <a:blipFill>
                <a:blip r:embed="rId6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2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321-EDC0-5F4D-91ED-BFD39AAA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channel responses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AF7070-AF6C-194F-8BA7-55A3BAD46CC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Channels: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users with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-length channels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/>
                  <a:t> coefficients in each coherence interval</a:t>
                </a:r>
              </a:p>
              <a:p>
                <a:r>
                  <a:rPr lang="en-US" dirty="0"/>
                  <a:t>Basic principle: Send known </a:t>
                </a:r>
                <a:r>
                  <a:rPr lang="en-US" i="1" dirty="0"/>
                  <a:t>pilot</a:t>
                </a:r>
                <a:r>
                  <a:rPr lang="en-US" dirty="0"/>
                  <a:t> signal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AF7070-AF6C-194F-8BA7-55A3BAD46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620AC-3C0E-0B47-85CF-35718EA6C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C05A-F2A3-8B42-97CA-C3E9E7F8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D6D1C0-F44B-4149-AEBC-58C547840D4A}"/>
              </a:ext>
            </a:extLst>
          </p:cNvPr>
          <p:cNvGrpSpPr/>
          <p:nvPr/>
        </p:nvGrpSpPr>
        <p:grpSpPr>
          <a:xfrm>
            <a:off x="1943596" y="3574052"/>
            <a:ext cx="3620694" cy="1917589"/>
            <a:chOff x="530434" y="3801084"/>
            <a:chExt cx="3620694" cy="1917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4BF5CD-5A8D-1049-A789-6B0D2951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4" y="3872636"/>
              <a:ext cx="3620694" cy="175831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E36482-43A0-AB48-9C0C-DC93D0CEE961}"/>
                </a:ext>
              </a:extLst>
            </p:cNvPr>
            <p:cNvCxnSpPr/>
            <p:nvPr/>
          </p:nvCxnSpPr>
          <p:spPr>
            <a:xfrm flipV="1">
              <a:off x="1169677" y="3947914"/>
              <a:ext cx="2333808" cy="8343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00F46B-8FB7-B74A-B895-EB9E209DCD8E}"/>
                </a:ext>
              </a:extLst>
            </p:cNvPr>
            <p:cNvCxnSpPr/>
            <p:nvPr/>
          </p:nvCxnSpPr>
          <p:spPr>
            <a:xfrm>
              <a:off x="1169677" y="4782251"/>
              <a:ext cx="2317479" cy="7806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D72C01-B1E0-794C-A96A-3AD0D37AF606}"/>
                </a:ext>
              </a:extLst>
            </p:cNvPr>
            <p:cNvCxnSpPr/>
            <p:nvPr/>
          </p:nvCxnSpPr>
          <p:spPr>
            <a:xfrm flipV="1">
              <a:off x="1169677" y="4391934"/>
              <a:ext cx="2333808" cy="3903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EAF276-46AA-8040-A67F-3467615F10F1}"/>
                    </a:ext>
                  </a:extLst>
                </p:cNvPr>
                <p:cNvSpPr txBox="1"/>
                <p:nvPr/>
              </p:nvSpPr>
              <p:spPr>
                <a:xfrm>
                  <a:off x="2112652" y="3801084"/>
                  <a:ext cx="5654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charset="0"/>
                                <a:cs typeface="Georgi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652" y="3801084"/>
                  <a:ext cx="56541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822F5C-1BE1-9443-9230-1C620EA3E2B4}"/>
                    </a:ext>
                  </a:extLst>
                </p:cNvPr>
                <p:cNvSpPr txBox="1"/>
                <p:nvPr/>
              </p:nvSpPr>
              <p:spPr>
                <a:xfrm>
                  <a:off x="2112652" y="5257008"/>
                  <a:ext cx="64530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charset="0"/>
                                <a:cs typeface="Georgia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652" y="5257008"/>
                  <a:ext cx="64530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3E19E1-5D5F-1941-B48A-ABF181BE469E}"/>
                    </a:ext>
                  </a:extLst>
                </p:cNvPr>
                <p:cNvSpPr txBox="1"/>
                <p:nvPr/>
              </p:nvSpPr>
              <p:spPr>
                <a:xfrm>
                  <a:off x="2757957" y="4480071"/>
                  <a:ext cx="5725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957" y="4480071"/>
                  <a:ext cx="5725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BE78F-8FCE-8F40-9977-E2FB81AD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0461" y="3645604"/>
            <a:ext cx="3620694" cy="175831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1511B2-F951-794F-95CF-C3D67C91874E}"/>
              </a:ext>
            </a:extLst>
          </p:cNvPr>
          <p:cNvCxnSpPr/>
          <p:nvPr/>
        </p:nvCxnSpPr>
        <p:spPr>
          <a:xfrm flipH="1" flipV="1">
            <a:off x="7065746" y="3720883"/>
            <a:ext cx="2274692" cy="70220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394C65-13D0-2449-B0B3-A82555C3D954}"/>
              </a:ext>
            </a:extLst>
          </p:cNvPr>
          <p:cNvCxnSpPr/>
          <p:nvPr/>
        </p:nvCxnSpPr>
        <p:spPr>
          <a:xfrm flipH="1">
            <a:off x="7065747" y="4652952"/>
            <a:ext cx="2282856" cy="6829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53E6B1-32F4-014A-8FF4-0053D27A2976}"/>
              </a:ext>
            </a:extLst>
          </p:cNvPr>
          <p:cNvCxnSpPr/>
          <p:nvPr/>
        </p:nvCxnSpPr>
        <p:spPr>
          <a:xfrm flipH="1" flipV="1">
            <a:off x="7065747" y="4164904"/>
            <a:ext cx="2288256" cy="38861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BB6845-CA3E-A740-A504-6D1EF64983FF}"/>
                  </a:ext>
                </a:extLst>
              </p:cNvPr>
              <p:cNvSpPr txBox="1"/>
              <p:nvPr/>
            </p:nvSpPr>
            <p:spPr>
              <a:xfrm>
                <a:off x="7896427" y="3558010"/>
                <a:ext cx="5654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  <m:t>𝑔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BB6845-CA3E-A740-A504-6D1EF6498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27" y="3558010"/>
                <a:ext cx="56541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C1DC86-BC34-574A-BE5E-9B6F1AC48EA6}"/>
                  </a:ext>
                </a:extLst>
              </p:cNvPr>
              <p:cNvSpPr txBox="1"/>
              <p:nvPr/>
            </p:nvSpPr>
            <p:spPr>
              <a:xfrm>
                <a:off x="7960595" y="4997892"/>
                <a:ext cx="645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  <m:t>𝑔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C1DC86-BC34-574A-BE5E-9B6F1AC48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595" y="4997892"/>
                <a:ext cx="645305" cy="461665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94EC9-EBFE-ED4F-A333-650AAA05BE5A}"/>
                  </a:ext>
                </a:extLst>
              </p:cNvPr>
              <p:cNvSpPr txBox="1"/>
              <p:nvPr/>
            </p:nvSpPr>
            <p:spPr>
              <a:xfrm>
                <a:off x="7482953" y="4220955"/>
                <a:ext cx="572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  <m:t>𝑔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94EC9-EBFE-ED4F-A333-650AAA05B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953" y="4220955"/>
                <a:ext cx="572529" cy="461665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1C68F6-1C0C-924E-8674-91ECD6C1D482}"/>
              </a:ext>
            </a:extLst>
          </p:cNvPr>
          <p:cNvSpPr txBox="1"/>
          <p:nvPr/>
        </p:nvSpPr>
        <p:spPr>
          <a:xfrm>
            <a:off x="1705754" y="5565810"/>
            <a:ext cx="4076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One pilot: Estimate all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87C0FA-49AE-DE41-A5CD-E7E123051F76}"/>
                  </a:ext>
                </a:extLst>
              </p:cNvPr>
              <p:cNvSpPr txBox="1"/>
              <p:nvPr/>
            </p:nvSpPr>
            <p:spPr>
              <a:xfrm>
                <a:off x="6263573" y="5565810"/>
                <a:ext cx="41216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  <a:cs typeface="Georgia"/>
                      </a:rPr>
                      <m:t>𝑀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 pilots to estimate all coefficients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87C0FA-49AE-DE41-A5CD-E7E123051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73" y="5565810"/>
                <a:ext cx="4121641" cy="400110"/>
              </a:xfrm>
              <a:prstGeom prst="rect">
                <a:avLst/>
              </a:prstGeom>
              <a:blipFill>
                <a:blip r:embed="rId10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80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6463-6848-074D-A3B2-6C8D8066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75C1194-813D-D744-AD32-56185E646B1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037347"/>
                <a:ext cx="11317288" cy="3859298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Time-division duplex (TDD): Separate uplink and downlink in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pilots are needed</a:t>
                </a:r>
              </a:p>
              <a:p>
                <a:r>
                  <a:rPr lang="en-US" dirty="0"/>
                  <a:t>Frequency-division duplex (FDD): Separate uplink and downlink in frequency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pilots are needed</a:t>
                </a:r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75C1194-813D-D744-AD32-56185E646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037347"/>
                <a:ext cx="11317288" cy="3859298"/>
              </a:xfrm>
              <a:blipFill>
                <a:blip r:embed="rId2"/>
                <a:stretch>
                  <a:fillRect l="-673"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B655-B2AA-304E-BED5-5EEC233AA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F3BE-B396-B94B-ACF4-F669C2C9C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A97ED-C286-1145-8DE2-A2463A017A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8"/>
          <a:stretch/>
        </p:blipFill>
        <p:spPr>
          <a:xfrm>
            <a:off x="4893914" y="422029"/>
            <a:ext cx="3476364" cy="2845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66D717-A23A-B846-B66E-5C384E6AB54F}"/>
              </a:ext>
            </a:extLst>
          </p:cNvPr>
          <p:cNvSpPr/>
          <p:nvPr/>
        </p:nvSpPr>
        <p:spPr>
          <a:xfrm>
            <a:off x="7970135" y="5364238"/>
            <a:ext cx="3758224" cy="63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eorgia"/>
                <a:cs typeface="Georgia"/>
              </a:rPr>
              <a:t>TDD operation is key!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EBF69BA-EC36-C445-8E23-808AC2D2A3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7"/>
          <a:stretch/>
        </p:blipFill>
        <p:spPr>
          <a:xfrm>
            <a:off x="8238392" y="422029"/>
            <a:ext cx="3651264" cy="28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5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>
            <a:extLst>
              <a:ext uri="{FF2B5EF4-FFF2-40B4-BE49-F238E27FC236}">
                <a16:creationId xmlns:a16="http://schemas.microsoft.com/office/drawing/2014/main" id="{ACF101C4-9585-6A4D-B8AE-0708F3FB2D3B}"/>
              </a:ext>
            </a:extLst>
          </p:cNvPr>
          <p:cNvSpPr/>
          <p:nvPr/>
        </p:nvSpPr>
        <p:spPr>
          <a:xfrm>
            <a:off x="0" y="6047544"/>
            <a:ext cx="12192000" cy="19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68687-073F-7E48-B744-8E6838C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Operating a TDD Massive MIMO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D90D3E-0CBD-B047-8C08-159D98E75E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Frames matched to coherence intervals</a:t>
                </a:r>
              </a:p>
              <a:p>
                <a:pPr lvl="1"/>
                <a:r>
                  <a:rPr lang="en-US" dirty="0"/>
                  <a:t>Fixed single-tap channel responses</a:t>
                </a:r>
              </a:p>
              <a:p>
                <a:pPr lvl="1"/>
                <a:r>
                  <a:rPr lang="en-US" dirty="0"/>
                  <a:t>Coherence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s</a:t>
                </a:r>
              </a:p>
              <a:p>
                <a:pPr lvl="1"/>
                <a:r>
                  <a:rPr lang="en-US" dirty="0"/>
                  <a:t>Coherence bandwidth: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Hz</a:t>
                </a:r>
              </a:p>
              <a:p>
                <a:pPr lvl="1"/>
                <a:r>
                  <a:rPr lang="en-US" dirty="0"/>
                  <a:t>Interval contains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sv-SE" i="1" dirty="0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 dirty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sv-SE" i="1" dirty="0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D90D3E-0CBD-B047-8C08-159D98E75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2EFF8-3C4C-E449-BEBB-5804F149E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57B5-1994-144A-B5A3-7766456C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7D06-75A7-B642-BA86-A3D95C2E8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45" y="1878817"/>
            <a:ext cx="4876800" cy="43723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5E5AE6-9D9B-684E-AACB-8A028607E5CF}"/>
              </a:ext>
            </a:extLst>
          </p:cNvPr>
          <p:cNvSpPr/>
          <p:nvPr/>
        </p:nvSpPr>
        <p:spPr bwMode="auto">
          <a:xfrm>
            <a:off x="7301017" y="5072063"/>
            <a:ext cx="439269" cy="679972"/>
          </a:xfrm>
          <a:prstGeom prst="rect">
            <a:avLst/>
          </a:prstGeom>
          <a:solidFill>
            <a:srgbClr val="FF0000">
              <a:alpha val="4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B33A5-BCDF-8A4E-A7E1-0CA76D70127C}"/>
              </a:ext>
            </a:extLst>
          </p:cNvPr>
          <p:cNvSpPr/>
          <p:nvPr/>
        </p:nvSpPr>
        <p:spPr>
          <a:xfrm>
            <a:off x="2723594" y="4873494"/>
            <a:ext cx="2942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Uplink pilots</a:t>
            </a:r>
            <a:r>
              <a:rPr lang="en-US" sz="2000" dirty="0"/>
              <a:t>:</a:t>
            </a:r>
          </a:p>
          <a:p>
            <a:pPr algn="ctr"/>
            <a:r>
              <a:rPr lang="en-US" sz="2000" dirty="0"/>
              <a:t>Enable channel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04F28-561E-4846-8C16-C243978DFFE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07316" y="5389032"/>
            <a:ext cx="1752836" cy="329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71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9E17-738B-004E-9529-E9287930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Massive MIMO system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>
                  <a:tabLst>
                    <a:tab pos="4968875" algn="l"/>
                  </a:tabLs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Parameters are normalized: 	Maximum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𝑢𝑙</m:t>
                        </m:r>
                      </m:sub>
                    </m:sSub>
                  </m:oMath>
                </a14:m>
                <a:br>
                  <a:rPr lang="sv-SE" dirty="0"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sv-SE" dirty="0">
                    <a:latin typeface="Georgia" charset="0"/>
                    <a:ea typeface="Georgia" charset="0"/>
                    <a:cs typeface="Georgia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has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sv-SE" dirty="0">
                    <a:ea typeface="Cambria Math" charset="0"/>
                    <a:cs typeface="Cambria Math" charset="0"/>
                  </a:rPr>
                  <a:t>Channel </a:t>
                </a:r>
                <a:r>
                  <a:rPr lang="sv-SE" dirty="0" err="1">
                    <a:ea typeface="Cambria Math" charset="0"/>
                    <a:cs typeface="Cambria Math" charset="0"/>
                  </a:rPr>
                  <a:t>of</a:t>
                </a:r>
                <a:r>
                  <a:rPr lang="sv-SE" dirty="0">
                    <a:ea typeface="Cambria Math" charset="0"/>
                    <a:cs typeface="Cambria Math" charset="0"/>
                  </a:rPr>
                  <a:t> </a:t>
                </a:r>
                <a:r>
                  <a:rPr lang="sv-SE" dirty="0" err="1">
                    <a:ea typeface="Cambria Math" charset="0"/>
                    <a:cs typeface="Cambria Math" charset="0"/>
                  </a:rPr>
                  <a:t>user</a:t>
                </a:r>
                <a:r>
                  <a:rPr lang="sv-SE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sv-SE" dirty="0">
                    <a:ea typeface="Cambria Math" charset="0"/>
                    <a:cs typeface="Cambria Math" charset="0"/>
                  </a:rPr>
                  <a:t>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bSup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DB21A-25B9-3E44-A272-61962CEE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EE42-3794-0447-9FD0-8D6F07EA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39890-D340-7A4A-8DB9-796521874213}"/>
              </a:ext>
            </a:extLst>
          </p:cNvPr>
          <p:cNvSpPr txBox="1"/>
          <p:nvPr/>
        </p:nvSpPr>
        <p:spPr>
          <a:xfrm>
            <a:off x="7370617" y="5712279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Large-scale fading coefficient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ABDBE-8B59-BF43-93C5-BB63782C3F36}"/>
              </a:ext>
            </a:extLst>
          </p:cNvPr>
          <p:cNvCxnSpPr>
            <a:cxnSpLocks/>
          </p:cNvCxnSpPr>
          <p:nvPr/>
        </p:nvCxnSpPr>
        <p:spPr>
          <a:xfrm flipH="1" flipV="1">
            <a:off x="7214465" y="5352973"/>
            <a:ext cx="183862" cy="3593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9175-C967-4E44-B306-B17FD17D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power and large-scale fading coefficients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725F6B-3DA3-1C45-91B1-47139AED5CB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166737" cy="4066288"/>
              </a:xfrm>
            </p:spPr>
            <p:txBody>
              <a:bodyPr/>
              <a:lstStyle/>
              <a:p>
                <a:r>
                  <a:rPr lang="en-US" dirty="0"/>
                  <a:t>Maximum SNR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How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Uplink</m:t>
                          </m:r>
                          <m:r>
                            <a:rPr lang="sv-SE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radiated</m:t>
                          </m:r>
                          <m:r>
                            <a:rPr lang="sv-SE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power</m:t>
                          </m:r>
                          <m:r>
                            <a:rPr lang="sv-SE" i="1">
                              <a:latin typeface="Cambria Math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Antenna</m:t>
                          </m:r>
                          <m:r>
                            <a:rPr lang="sv-SE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gains</m:t>
                          </m:r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Example: 3GPP-type model at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−1.53</m:t>
                          </m:r>
                        </m:sup>
                      </m:sSup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−3.76</m:t>
                          </m:r>
                        </m:sup>
                      </m:sSup>
                      <m:r>
                        <a:rPr lang="sv-SE" i="1">
                          <a:latin typeface="Cambria Math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for</m:t>
                      </m:r>
                      <m:r>
                        <a:rPr lang="sv-SE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≥35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725F6B-3DA3-1C45-91B1-47139AED5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166737" cy="4066288"/>
              </a:xfrm>
              <a:blipFill>
                <a:blip r:embed="rId2"/>
                <a:stretch>
                  <a:fillRect l="-932" t="-2188" b="-8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EC436-78F9-2A45-BB21-1B4226BB6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F9A0-AAF4-554B-B9A8-B1B78BB4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BB821-928A-1947-9A70-0DB316F246EE}"/>
                  </a:ext>
                </a:extLst>
              </p:cNvPr>
              <p:cNvSpPr txBox="1"/>
              <p:nvPr/>
            </p:nvSpPr>
            <p:spPr>
              <a:xfrm>
                <a:off x="6500383" y="4028151"/>
                <a:ext cx="1777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0</m:t>
                          </m:r>
                        </m:sub>
                      </m:sSub>
                      <m:r>
                        <a:rPr lang="sv-SE" sz="2400" b="0" i="1" smtClean="0">
                          <a:latin typeface="Cambria Math" charset="0"/>
                          <a:cs typeface="Georgia"/>
                        </a:rPr>
                        <m:t>=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10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−17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BB821-928A-1947-9A70-0DB316F24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383" y="4028151"/>
                <a:ext cx="17774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ABE18-3C01-D74E-8148-1E353449B53F}"/>
              </a:ext>
            </a:extLst>
          </p:cNvPr>
          <p:cNvCxnSpPr>
            <a:cxnSpLocks/>
          </p:cNvCxnSpPr>
          <p:nvPr/>
        </p:nvCxnSpPr>
        <p:spPr>
          <a:xfrm flipH="1" flipV="1">
            <a:off x="5470358" y="3702685"/>
            <a:ext cx="1067003" cy="5889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68A37B-7008-E848-9B96-FC95C8AE1D33}"/>
                  </a:ext>
                </a:extLst>
              </p:cNvPr>
              <p:cNvSpPr/>
              <p:nvPr/>
            </p:nvSpPr>
            <p:spPr>
              <a:xfrm>
                <a:off x="8331443" y="2550695"/>
                <a:ext cx="3758224" cy="16202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Georgia"/>
                    <a:cs typeface="Georgia"/>
                  </a:rPr>
                  <a:t>Typical values: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sv-S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MHz</m:t>
                      </m:r>
                    </m:oMath>
                  </m:oMathPara>
                </a14:m>
                <a:endParaRPr lang="sv-S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Radiated power: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100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Georgia"/>
                    <a:cs typeface="Georgia"/>
                  </a:rPr>
                  <a:t>mW</a:t>
                </a:r>
                <a:endParaRPr lang="en-US" sz="2400" dirty="0">
                  <a:solidFill>
                    <a:schemeClr val="tx1"/>
                  </a:solidFill>
                  <a:latin typeface="Georgia"/>
                  <a:cs typeface="Georgia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Antenna gains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 dBi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68A37B-7008-E848-9B96-FC95C8AE1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43" y="2550695"/>
                <a:ext cx="3758224" cy="1620252"/>
              </a:xfrm>
              <a:prstGeom prst="rect">
                <a:avLst/>
              </a:prstGeom>
              <a:blipFill>
                <a:blip r:embed="rId4"/>
                <a:stretch>
                  <a:fillRect l="-671" t="-775" b="-62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E38556-13D2-074F-9950-FC8EC9BA7DA2}"/>
                  </a:ext>
                </a:extLst>
              </p:cNvPr>
              <p:cNvSpPr/>
              <p:nvPr/>
            </p:nvSpPr>
            <p:spPr>
              <a:xfrm>
                <a:off x="8331441" y="4602110"/>
                <a:ext cx="3758225" cy="12532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Georgia"/>
                    <a:cs typeface="Georgia"/>
                  </a:rPr>
                  <a:t>Typical values: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=35 </m:t>
                    </m:r>
                    <m:r>
                      <m:rPr>
                        <m:sty m:val="p"/>
                      </m:rP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sv-S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=−73 </m:t>
                    </m:r>
                    <m:r>
                      <m:rPr>
                        <m:sty m:val="p"/>
                      </m:rP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sv-S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sv-S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sv-S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128</m:t>
                    </m:r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sv-SE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E38556-13D2-074F-9950-FC8EC9BA7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41" y="4602110"/>
                <a:ext cx="3758225" cy="1253258"/>
              </a:xfrm>
              <a:prstGeom prst="rect">
                <a:avLst/>
              </a:prstGeom>
              <a:blipFill>
                <a:blip r:embed="rId5"/>
                <a:stretch>
                  <a:fillRect t="-990" b="-693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8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682-4936-074E-8872-30CC0D3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EFC7-4E55-314D-AEAD-EFB9ABCC5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Massive MIMO is multi-user MIMO with many antennas and users</a:t>
            </a:r>
          </a:p>
          <a:p>
            <a:pPr lvl="1"/>
            <a:r>
              <a:rPr lang="en-SE" dirty="0"/>
              <a:t>No strict definition exists</a:t>
            </a:r>
          </a:p>
          <a:p>
            <a:pPr lvl="1"/>
            <a:endParaRPr lang="en-SE" dirty="0"/>
          </a:p>
          <a:p>
            <a:r>
              <a:rPr lang="en-SE" dirty="0"/>
              <a:t>TDD operation</a:t>
            </a:r>
          </a:p>
          <a:p>
            <a:pPr lvl="1"/>
            <a:r>
              <a:rPr lang="en-SE" dirty="0"/>
              <a:t>Divide time-frequency resources into frames</a:t>
            </a:r>
          </a:p>
          <a:p>
            <a:pPr lvl="1"/>
            <a:r>
              <a:rPr lang="en-SE" dirty="0"/>
              <a:t>Match frame size to coherence intervals</a:t>
            </a:r>
          </a:p>
          <a:p>
            <a:pPr lvl="1"/>
            <a:r>
              <a:rPr lang="en-SE" dirty="0"/>
              <a:t>Send uplink pilots for channel estimation</a:t>
            </a:r>
          </a:p>
          <a:p>
            <a:pPr lvl="1"/>
            <a:r>
              <a:rPr lang="en-SE" dirty="0"/>
              <a:t>Switch between uplink</a:t>
            </a:r>
            <a:r>
              <a:rPr lang="sv-SE" dirty="0"/>
              <a:t>/</a:t>
            </a:r>
            <a:r>
              <a:rPr lang="en-SE" dirty="0"/>
              <a:t>downlink </a:t>
            </a:r>
            <a:br>
              <a:rPr lang="en-SE" dirty="0"/>
            </a:br>
            <a:r>
              <a:rPr lang="en-SE" dirty="0"/>
              <a:t>data</a:t>
            </a:r>
            <a:r>
              <a:rPr lang="sv-SE" dirty="0"/>
              <a:t> in </a:t>
            </a:r>
            <a:r>
              <a:rPr lang="en-US" dirty="0"/>
              <a:t>same coherence interval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2F60D-4E98-CE4B-908C-5715DF2F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583-07FA-0E4F-A34B-B8C9073F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1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Channel coherence intervals</a:t>
            </a:r>
          </a:p>
          <a:p>
            <a:pPr lvl="1"/>
            <a:r>
              <a:rPr lang="en-SE" dirty="0"/>
              <a:t>Coherence time and coherence bandwidth</a:t>
            </a:r>
          </a:p>
          <a:p>
            <a:endParaRPr lang="en-SE" dirty="0"/>
          </a:p>
          <a:p>
            <a:r>
              <a:rPr lang="en-SE" dirty="0"/>
              <a:t>Massive MIMO</a:t>
            </a:r>
          </a:p>
          <a:p>
            <a:pPr lvl="1"/>
            <a:r>
              <a:rPr lang="en-SE" dirty="0"/>
              <a:t>Motivation and basic properties</a:t>
            </a:r>
          </a:p>
          <a:p>
            <a:pPr lvl="1"/>
            <a:r>
              <a:rPr lang="en-SE" dirty="0"/>
              <a:t>Duplexing modes</a:t>
            </a:r>
          </a:p>
          <a:p>
            <a:pPr lvl="1"/>
            <a:r>
              <a:rPr lang="en-SE" dirty="0"/>
              <a:t>Uplink system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6: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Uplink Multiuser MIMO and Channel Acquisition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7E69-8991-554B-91D2-C62273FB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time-invariant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F844E0-F750-A844-9FB4-D90954328AE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Is the channel a linear time-invariant (LTI) filter?</a:t>
                </a:r>
              </a:p>
              <a:p>
                <a:pPr lvl="1"/>
                <a:r>
                  <a:rPr lang="en-US" dirty="0"/>
                  <a:t>Linearity due to Maxwell’s equations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Coherence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that channel is </a:t>
                </a:r>
                <a:r>
                  <a:rPr lang="en-US" i="1" dirty="0"/>
                  <a:t>approximately</a:t>
                </a:r>
                <a:r>
                  <a:rPr lang="en-US" dirty="0"/>
                  <a:t> time-invariant</a:t>
                </a:r>
              </a:p>
              <a:p>
                <a:pPr lvl="1"/>
                <a:r>
                  <a:rPr lang="en-US" dirty="0"/>
                  <a:t>Simple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/(2</m:t>
                    </m:r>
                    <m:r>
                      <a:rPr lang="en-US" i="1"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/(4</m:t>
                    </m:r>
                    <m:r>
                      <a:rPr lang="en-US" i="1"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F844E0-F750-A844-9FB4-D90954328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0D168-43C0-6B43-A4E2-AE2D34D57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4146-E95F-A94D-862A-E874DB0D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4CB7446F-7C7C-1941-A3B0-491D4FA10F53}"/>
              </a:ext>
            </a:extLst>
          </p:cNvPr>
          <p:cNvGrpSpPr>
            <a:grpSpLocks/>
          </p:cNvGrpSpPr>
          <p:nvPr/>
        </p:nvGrpSpPr>
        <p:grpSpPr bwMode="auto">
          <a:xfrm>
            <a:off x="4230687" y="1859689"/>
            <a:ext cx="3730625" cy="576263"/>
            <a:chOff x="1701" y="1389"/>
            <a:chExt cx="2350" cy="363"/>
          </a:xfrm>
        </p:grpSpPr>
        <p:cxnSp>
          <p:nvCxnSpPr>
            <p:cNvPr id="8" name="AutoShape 24">
              <a:extLst>
                <a:ext uri="{FF2B5EF4-FFF2-40B4-BE49-F238E27FC236}">
                  <a16:creationId xmlns:a16="http://schemas.microsoft.com/office/drawing/2014/main" id="{D05CD67E-4A96-B043-8D6F-9F9CEAA835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9" y="1570"/>
              <a:ext cx="385" cy="1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25">
              <a:extLst>
                <a:ext uri="{FF2B5EF4-FFF2-40B4-BE49-F238E27FC236}">
                  <a16:creationId xmlns:a16="http://schemas.microsoft.com/office/drawing/2014/main" id="{E92C6F35-A0CE-3946-8B2E-C00D27F9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817" cy="363"/>
            </a:xfrm>
            <a:prstGeom prst="roundRect">
              <a:avLst>
                <a:gd name="adj" fmla="val 3907"/>
              </a:avLst>
            </a:prstGeom>
            <a:noFill/>
            <a:ln w="19050" algn="ctr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>
                      <a:alpha val="14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7917E92A-18DC-9742-B8BD-4777FA9EB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6" y="1434"/>
                  <a:ext cx="81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</a:rPr>
                          <m:t>Channel</m:t>
                        </m:r>
                      </m:oMath>
                    </m:oMathPara>
                  </a14:m>
                  <a:endParaRPr lang="sv-SE" sz="2000" dirty="0"/>
                </a:p>
              </p:txBody>
            </p:sp>
          </mc:Choice>
          <mc:Fallback xmlns="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7917E92A-18DC-9742-B8BD-4777FA9EB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6" y="1434"/>
                  <a:ext cx="817" cy="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AutoShape 27">
              <a:extLst>
                <a:ext uri="{FF2B5EF4-FFF2-40B4-BE49-F238E27FC236}">
                  <a16:creationId xmlns:a16="http://schemas.microsoft.com/office/drawing/2014/main" id="{1DC2B603-5D6B-5E4D-AAAB-138EEFD76D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18" y="1571"/>
              <a:ext cx="402" cy="0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8">
                  <a:extLst>
                    <a:ext uri="{FF2B5EF4-FFF2-40B4-BE49-F238E27FC236}">
                      <a16:creationId xmlns:a16="http://schemas.microsoft.com/office/drawing/2014/main" id="{E765BB6D-48B4-BD45-B796-D2C8AB8E60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2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05" r="-12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9">
                  <a:extLst>
                    <a:ext uri="{FF2B5EF4-FFF2-40B4-BE49-F238E27FC236}">
                      <a16:creationId xmlns:a16="http://schemas.microsoft.com/office/drawing/2014/main" id="{6D12EEF8-2216-2446-898A-B26540C66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sv-SE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</m:oMath>
                  </a14:m>
                  <a:r>
                    <a:rPr lang="sv-SE" sz="2000" dirty="0">
                      <a:solidFill>
                        <a:schemeClr val="tx1"/>
                      </a:solidFill>
                      <a:latin typeface="Bookman Old Style" pitchFamily="18" charset="0"/>
                    </a:rPr>
                    <a:t>(t)</a:t>
                  </a:r>
                </a:p>
              </p:txBody>
            </p:sp>
          </mc:Choice>
          <mc:Fallback xmlns="">
            <p:sp>
              <p:nvSpPr>
                <p:cNvPr id="13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82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5D228EB-1AB0-9548-B054-E314F268FC78}"/>
              </a:ext>
            </a:extLst>
          </p:cNvPr>
          <p:cNvSpPr/>
          <p:nvPr/>
        </p:nvSpPr>
        <p:spPr>
          <a:xfrm>
            <a:off x="3077059" y="5826794"/>
            <a:ext cx="6448952" cy="57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Proportional to wavelength, inversely to speed 𝑣</a:t>
            </a:r>
          </a:p>
        </p:txBody>
      </p:sp>
    </p:spTree>
    <p:extLst>
      <p:ext uri="{BB962C8B-B14F-4D97-AF65-F5344CB8AC3E}">
        <p14:creationId xmlns:p14="http://schemas.microsoft.com/office/powerpoint/2010/main" val="27260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3E4-E750-FC4B-87F1-CC05AD2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dispersion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7A1397-FD9F-7547-81CF-475980AEBC5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Is the channel dispersive?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Coherence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Bandwidth over which frequency response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≈</m:t>
                    </m:r>
                    <m:r>
                      <a:rPr lang="sv-SE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 is almost constant: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charset="0"/>
                        </a:rPr>
                        <m:t>𝑔</m:t>
                      </m:r>
                      <m:r>
                        <a:rPr lang="sv-SE" i="1">
                          <a:latin typeface="Cambria Math" charset="0"/>
                        </a:rPr>
                        <m:t>⋅</m:t>
                      </m:r>
                      <m:r>
                        <a:rPr lang="sv-SE" i="1">
                          <a:latin typeface="Cambria Math" charset="0"/>
                        </a:rPr>
                        <m:t>𝛿</m:t>
                      </m:r>
                      <m:r>
                        <a:rPr lang="sv-SE" i="1">
                          <a:latin typeface="Cambria Math" charset="0"/>
                        </a:rPr>
                        <m:t>(</m:t>
                      </m:r>
                      <m:r>
                        <a:rPr lang="sv-SE" i="1">
                          <a:latin typeface="Cambria Math" charset="0"/>
                        </a:rPr>
                        <m:t>𝑡</m:t>
                      </m:r>
                      <m:r>
                        <a:rPr lang="sv-SE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Simple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𝑐</m:t>
                    </m:r>
                    <m:r>
                      <a:rPr lang="sv-SE" i="1">
                        <a:latin typeface="Cambria Math" charset="0"/>
                      </a:rPr>
                      <m:t>/|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𝑐</m:t>
                    </m:r>
                    <m:r>
                      <a:rPr lang="sv-SE" i="1">
                        <a:latin typeface="Cambria Math" charset="0"/>
                      </a:rPr>
                      <m:t>/(2</m:t>
                    </m:r>
                    <m:d>
                      <m:dPr>
                        <m:begChr m:val="|"/>
                        <m:endChr m:val="|"/>
                        <m:ctrlPr>
                          <a:rPr lang="sv-S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sv-S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Hz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7A1397-FD9F-7547-81CF-475980AEB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45979-2230-7943-8457-7F8D92B06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06F6-27DB-5846-999F-5FE63CB38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2736E35B-032E-4A4B-99B7-5CC58C555347}"/>
              </a:ext>
            </a:extLst>
          </p:cNvPr>
          <p:cNvGrpSpPr>
            <a:grpSpLocks/>
          </p:cNvGrpSpPr>
          <p:nvPr/>
        </p:nvGrpSpPr>
        <p:grpSpPr bwMode="auto">
          <a:xfrm>
            <a:off x="2570909" y="1830357"/>
            <a:ext cx="3730625" cy="576263"/>
            <a:chOff x="1701" y="1389"/>
            <a:chExt cx="2350" cy="363"/>
          </a:xfrm>
        </p:grpSpPr>
        <p:cxnSp>
          <p:nvCxnSpPr>
            <p:cNvPr id="8" name="AutoShape 24">
              <a:extLst>
                <a:ext uri="{FF2B5EF4-FFF2-40B4-BE49-F238E27FC236}">
                  <a16:creationId xmlns:a16="http://schemas.microsoft.com/office/drawing/2014/main" id="{F436F3D1-6203-EE4D-B4CC-6A4E9F8C03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9" y="1570"/>
              <a:ext cx="385" cy="1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25">
              <a:extLst>
                <a:ext uri="{FF2B5EF4-FFF2-40B4-BE49-F238E27FC236}">
                  <a16:creationId xmlns:a16="http://schemas.microsoft.com/office/drawing/2014/main" id="{CD2D5427-6B9D-7A44-BE0B-7BB3253D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817" cy="363"/>
            </a:xfrm>
            <a:prstGeom prst="roundRect">
              <a:avLst>
                <a:gd name="adj" fmla="val 3907"/>
              </a:avLst>
            </a:prstGeom>
            <a:noFill/>
            <a:ln w="19050" algn="ctr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>
                      <a:alpha val="14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27FC981F-5E09-BC46-B8FB-2E4ABDC870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6" y="1434"/>
                  <a:ext cx="81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</a:rPr>
                          <m:t>Channel</m:t>
                        </m:r>
                      </m:oMath>
                    </m:oMathPara>
                  </a14:m>
                  <a:endParaRPr lang="sv-SE" sz="2000" dirty="0"/>
                </a:p>
              </p:txBody>
            </p:sp>
          </mc:Choice>
          <mc:Fallback xmlns="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27FC981F-5E09-BC46-B8FB-2E4ABDC87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6" y="1434"/>
                  <a:ext cx="817" cy="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AutoShape 27">
              <a:extLst>
                <a:ext uri="{FF2B5EF4-FFF2-40B4-BE49-F238E27FC236}">
                  <a16:creationId xmlns:a16="http://schemas.microsoft.com/office/drawing/2014/main" id="{69AD1F29-CC1F-074D-ADA0-09F3B47869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18" y="1571"/>
              <a:ext cx="402" cy="0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8">
                  <a:extLst>
                    <a:ext uri="{FF2B5EF4-FFF2-40B4-BE49-F238E27FC236}">
                      <a16:creationId xmlns:a16="http://schemas.microsoft.com/office/drawing/2014/main" id="{ECB05966-0E54-AE4C-93E4-0AFEDBC142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2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05" r="-12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9">
                  <a:extLst>
                    <a:ext uri="{FF2B5EF4-FFF2-40B4-BE49-F238E27FC236}">
                      <a16:creationId xmlns:a16="http://schemas.microsoft.com/office/drawing/2014/main" id="{34CAFFE7-187B-0E41-97D7-12CE83926D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sv-SE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</m:oMath>
                  </a14:m>
                  <a:r>
                    <a:rPr lang="sv-SE" sz="2000" dirty="0">
                      <a:solidFill>
                        <a:schemeClr val="tx1"/>
                      </a:solidFill>
                      <a:latin typeface="Bookman Old Style" pitchFamily="18" charset="0"/>
                    </a:rPr>
                    <a:t>(t)</a:t>
                  </a:r>
                </a:p>
              </p:txBody>
            </p:sp>
          </mc:Choice>
          <mc:Fallback xmlns="">
            <p:sp>
              <p:nvSpPr>
                <p:cNvPr id="13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82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BDDA56-E38E-1A48-88E8-B0CCC32BEF0E}"/>
              </a:ext>
            </a:extLst>
          </p:cNvPr>
          <p:cNvSpPr/>
          <p:nvPr/>
        </p:nvSpPr>
        <p:spPr>
          <a:xfrm>
            <a:off x="3249230" y="5826794"/>
            <a:ext cx="6104609" cy="57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Inversely proportional to path length difference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20AD07-D277-B345-80C6-239A78B51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24" y="1241866"/>
            <a:ext cx="5256584" cy="2011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517C76-4FBD-3D45-A000-6D42DEB86B0F}"/>
                  </a:ext>
                </a:extLst>
              </p:cNvPr>
              <p:cNvSpPr/>
              <p:nvPr/>
            </p:nvSpPr>
            <p:spPr>
              <a:xfrm>
                <a:off x="7238290" y="1358245"/>
                <a:ext cx="8660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</a:rPr>
                        <m:t>|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sv-SE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517C76-4FBD-3D45-A000-6D42DEB86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90" y="1358245"/>
                <a:ext cx="8660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4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0C3D-7A46-7842-A5B8-DF6A9E37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interval (block fading)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0049C6-322E-4946-9EC6-7DBBBF6ECBB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203241"/>
                <a:ext cx="8902435" cy="3693404"/>
              </a:xfrm>
            </p:spPr>
            <p:txBody>
              <a:bodyPr/>
              <a:lstStyle/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r>
                  <a:rPr lang="en-US" dirty="0"/>
                  <a:t>Divide bandwidth and time resources into coherence intervals</a:t>
                </a:r>
              </a:p>
              <a:p>
                <a:pPr lvl="1"/>
                <a:r>
                  <a:rPr lang="en-US" dirty="0"/>
                  <a:t>According to sampling theorem: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complex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samples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Channel time-invariant and described by a scalar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0049C6-322E-4946-9EC6-7DBBBF6EC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203241"/>
                <a:ext cx="8902435" cy="3693404"/>
              </a:xfrm>
              <a:blipFill>
                <a:blip r:embed="rId2"/>
                <a:stretch>
                  <a:fillRect l="-855" b="-82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3E18C-4769-7E4D-A63F-FC2736AE0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F723-9B64-9946-81FB-55BFAA730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A1FA1-27C3-544E-8900-6155F2F32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52" y="1609286"/>
            <a:ext cx="7362295" cy="26863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CF697-D6AB-1B45-A05E-86A2D25CFC1E}"/>
              </a:ext>
            </a:extLst>
          </p:cNvPr>
          <p:cNvSpPr/>
          <p:nvPr/>
        </p:nvSpPr>
        <p:spPr>
          <a:xfrm>
            <a:off x="8891316" y="5708464"/>
            <a:ext cx="3083095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This is an example of fast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93ED2D-491F-F944-8318-6F8A5417B7B1}"/>
                  </a:ext>
                </a:extLst>
              </p:cNvPr>
              <p:cNvSpPr/>
              <p:nvPr/>
            </p:nvSpPr>
            <p:spPr>
              <a:xfrm>
                <a:off x="7564582" y="1623239"/>
                <a:ext cx="4707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sv-SE" sz="20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93ED2D-491F-F944-8318-6F8A5417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2" y="1623239"/>
                <a:ext cx="4707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E12F54-98CC-9948-9E4E-FFC423DB2938}"/>
                  </a:ext>
                </a:extLst>
              </p:cNvPr>
              <p:cNvSpPr/>
              <p:nvPr/>
            </p:nvSpPr>
            <p:spPr>
              <a:xfrm>
                <a:off x="9713057" y="2273680"/>
                <a:ext cx="4993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sv-SE" sz="20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E12F54-98CC-9948-9E4E-FFC423DB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057" y="2273680"/>
                <a:ext cx="4993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9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43D-9265-F047-BE70-AEF0583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How large is </a:t>
            </a:r>
            <a:r>
              <a:rPr lang="en-SE"/>
              <a:t>a coherence </a:t>
            </a:r>
            <a:r>
              <a:rPr lang="en-SE" dirty="0"/>
              <a:t>interval?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A3C976-B48D-374B-B6AA-D395BAD8552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Example: </a:t>
                </a:r>
                <a:r>
                  <a:rPr lang="en-SE"/>
                  <a:t>Support </a:t>
                </a:r>
                <a:r>
                  <a:rPr lang="en-SE" dirty="0"/>
                  <a:t>vehicular speed in suburban area:</a:t>
                </a:r>
                <a:endParaRPr lang="sv-SE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=108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sv-SE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sv-S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SE" dirty="0"/>
                  <a:t>Typical carrier frequency: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GHz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Coherence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charset="0"/>
                          </a:rPr>
                          <m:t>𝜆</m:t>
                        </m:r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  <m:r>
                          <a:rPr lang="sv-SE" i="1">
                            <a:latin typeface="Cambria Math" charset="0"/>
                          </a:rPr>
                          <m:t>𝑣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∙30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=2.5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Coherence bandwidth: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sv-SE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=300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kHz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A3C976-B48D-374B-B6AA-D395BAD85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1B874-9BEA-2C46-9D19-D22FF3F91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CF65-8D7B-FA42-8559-D6FE860A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FC1E6D-5E0E-E047-88E4-DF2BC4497904}"/>
                  </a:ext>
                </a:extLst>
              </p:cNvPr>
              <p:cNvSpPr/>
              <p:nvPr/>
            </p:nvSpPr>
            <p:spPr>
              <a:xfrm>
                <a:off x="3857268" y="5443208"/>
                <a:ext cx="4049220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b="1" dirty="0">
                    <a:solidFill>
                      <a:schemeClr val="tx1"/>
                    </a:solidFill>
                  </a:rPr>
                  <a:t>Coherence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750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</a:rPr>
                        <m:t>complex</m:t>
                      </m:r>
                      <m: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</a:rPr>
                        <m:t>samples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FC1E6D-5E0E-E047-88E4-DF2BC4497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68" y="5443208"/>
                <a:ext cx="4049220" cy="831131"/>
              </a:xfrm>
              <a:prstGeom prst="rect">
                <a:avLst/>
              </a:prstGeom>
              <a:blipFill>
                <a:blip r:embed="rId3"/>
                <a:stretch>
                  <a:fillRect t="-5970" b="-89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8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D4F6-5508-CF46-B77F-6E834DEC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Multiuser MIMO Communication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276293-33BA-5B41-B441-D46FBADE08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Uplink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users to base station</a:t>
                </a:r>
              </a:p>
              <a:p>
                <a:pPr lvl="1"/>
                <a:r>
                  <a:rPr lang="en-US" dirty="0"/>
                  <a:t>Multipoint-to-point MIMO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D0wnlink</a:t>
                </a:r>
              </a:p>
              <a:p>
                <a:pPr lvl="1"/>
                <a:r>
                  <a:rPr lang="en-US" dirty="0"/>
                  <a:t>From base station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users</a:t>
                </a:r>
              </a:p>
              <a:p>
                <a:pPr lvl="1"/>
                <a:r>
                  <a:rPr lang="en-US" dirty="0"/>
                  <a:t>Point-to-multipoint MIMO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276293-33BA-5B41-B441-D46FBADE0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58033-FAD3-5B45-979B-CC2AF3D6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54C1-3562-4B44-8202-BE3AC8CB5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BFF76-5F57-474E-9448-E4F14052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5991"/>
            <a:ext cx="4557131" cy="113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6C7CF-54C1-9544-BF1A-114CC450E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24" y="1830357"/>
            <a:ext cx="4763907" cy="1188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FA0A4B-04A0-1F42-BEA7-02FEFFF37080}"/>
                  </a:ext>
                </a:extLst>
              </p:cNvPr>
              <p:cNvSpPr txBox="1"/>
              <p:nvPr/>
            </p:nvSpPr>
            <p:spPr>
              <a:xfrm>
                <a:off x="8502992" y="3241187"/>
                <a:ext cx="18069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cs typeface="Georgia"/>
                      </a:rPr>
                      <m:t>𝑀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-antenna</a:t>
                </a:r>
                <a:br>
                  <a:rPr lang="en-US" sz="2400" dirty="0">
                    <a:latin typeface="Georgia"/>
                    <a:cs typeface="Georgia"/>
                  </a:rPr>
                </a:br>
                <a:r>
                  <a:rPr lang="en-US" sz="2400" dirty="0">
                    <a:latin typeface="Georgia"/>
                    <a:cs typeface="Georgia"/>
                  </a:rPr>
                  <a:t>base station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FA0A4B-04A0-1F42-BEA7-02FEFFF3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992" y="3241187"/>
                <a:ext cx="1806905" cy="830997"/>
              </a:xfrm>
              <a:prstGeom prst="rect">
                <a:avLst/>
              </a:prstGeom>
              <a:blipFill>
                <a:blip r:embed="rId5"/>
                <a:stretch>
                  <a:fillRect l="-5594" t="-4478" r="-3497" b="-149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F4741-9EDD-7B46-8DE7-5DE434E8B8C8}"/>
              </a:ext>
            </a:extLst>
          </p:cNvPr>
          <p:cNvCxnSpPr/>
          <p:nvPr/>
        </p:nvCxnSpPr>
        <p:spPr>
          <a:xfrm flipH="1" flipV="1">
            <a:off x="8386078" y="2708070"/>
            <a:ext cx="545432" cy="56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BF8A2-73D2-EE47-827E-838AF3E2AC2F}"/>
              </a:ext>
            </a:extLst>
          </p:cNvPr>
          <p:cNvCxnSpPr/>
          <p:nvPr/>
        </p:nvCxnSpPr>
        <p:spPr>
          <a:xfrm flipH="1">
            <a:off x="8450246" y="4066956"/>
            <a:ext cx="481264" cy="42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4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674-0AC9-964E-9D1E-7BEF6C0F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Multiuser MIMO vs. Massive MIMO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CBD17B-0934-454A-A089-03E6B0EEFE8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Conventional multiuser MIMO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 smtClean="0">
                        <a:latin typeface="Cambria Math" charset="0"/>
                      </a:rPr>
                      <m:t>≤8,  </m:t>
                    </m:r>
                    <m:r>
                      <a:rPr lang="en-US" i="1" smtClean="0">
                        <a:latin typeface="Cambria Math" charset="0"/>
                      </a:rPr>
                      <m:t>𝐾</m:t>
                    </m:r>
                    <m:r>
                      <a:rPr lang="en-US" i="1" smtClean="0">
                        <a:latin typeface="Cambria Math" charset="0"/>
                      </a:rPr>
                      <m:t>≤4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in LTE and </a:t>
                </a:r>
                <a:r>
                  <a:rPr lang="en-US" dirty="0" err="1"/>
                  <a:t>WiFi</a:t>
                </a:r>
                <a:endParaRPr lang="en-US" dirty="0"/>
              </a:p>
              <a:p>
                <a:pPr lvl="1"/>
                <a:r>
                  <a:rPr lang="en-US" dirty="0"/>
                  <a:t>Seldom reaches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min</m:t>
                    </m:r>
                    <m:r>
                      <a:rPr lang="en-US" i="1">
                        <a:latin typeface="Cambria Math" charset="0"/>
                      </a:rPr>
                      <m:t>⁡(</m:t>
                    </m:r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𝐾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r>
                      <a:rPr lang="en-US" i="1">
                        <a:latin typeface="Cambria Math" charset="0"/>
                      </a:rPr>
                      <m:t>𝐾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capacity gain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Massive MIMO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 smtClean="0">
                        <a:latin typeface="Cambria Math" charset="0"/>
                      </a:rPr>
                      <m:t>≈100,  </m:t>
                    </m:r>
                    <m:r>
                      <a:rPr lang="en-US" i="1" smtClean="0">
                        <a:latin typeface="Cambria Math" charset="0"/>
                      </a:rPr>
                      <m:t>𝐾</m:t>
                    </m:r>
                    <m:r>
                      <a:rPr lang="en-US" i="1" smtClean="0">
                        <a:latin typeface="Cambria Math" charset="0"/>
                      </a:rPr>
                      <m:t>≈10</m:t>
                    </m:r>
                  </m:oMath>
                </a14:m>
                <a:r>
                  <a:rPr lang="en-US" dirty="0"/>
                  <a:t> (or more)</a:t>
                </a:r>
              </a:p>
              <a:p>
                <a:pPr lvl="1"/>
                <a:r>
                  <a:rPr lang="en-US" dirty="0"/>
                  <a:t>More directive signals: </a:t>
                </a:r>
                <a:br>
                  <a:rPr lang="en-US" dirty="0"/>
                </a:br>
                <a:r>
                  <a:rPr lang="en-US" dirty="0"/>
                  <a:t>Less randomness, larger beamforming gain, less interference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CBD17B-0934-454A-A089-03E6B0EEF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D631E-B1CE-1145-859B-F0780684F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0B8E-407F-F44E-9290-1E72AB90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597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2C01-9096-F441-8DCE-A6308BB7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Massive MIMO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B9FC44E-EE73-8F40-9A79-DA907553A01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582997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Recall: Sum Capacity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lvl="1"/>
                <a:r>
                  <a:rPr lang="en-SE" dirty="0"/>
                  <a:t>If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𝑮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:		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charset="0"/>
                          </a:rPr>
                          <m:t>𝑮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𝐻</m:t>
                        </m:r>
                      </m:sup>
                    </m:sSup>
                    <m:r>
                      <a:rPr lang="sv-SE" b="1" i="1">
                        <a:latin typeface="Cambria Math" charset="0"/>
                      </a:rPr>
                      <m:t>𝑮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 smtClean="0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pPr lvl="1"/>
                <a:r>
                  <a:rPr lang="en-SE" dirty="0"/>
                  <a:t>Expanding sum capacity:</a:t>
                </a:r>
              </a:p>
              <a:p>
                <a:pPr marL="539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b="1" i="1">
                                                  <a:latin typeface="Cambria Math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b="1" i="1">
                                                  <a:latin typeface="Cambria Math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sv-SE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sv-SE" dirty="0">
                    <a:ea typeface="Cambria Math" panose="020405030504060302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SE" dirty="0"/>
                  <a:t>+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B9FC44E-EE73-8F40-9A79-DA907553A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582997" cy="4066288"/>
              </a:xfrm>
              <a:blipFill>
                <a:blip r:embed="rId2"/>
                <a:stretch>
                  <a:fillRect l="-719" t="-2188" b="-28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0F00-B6DD-5F46-8372-B41DCFB8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EEC2-ED55-C947-A07C-2DEF43726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B9D14B-B34A-6643-830D-81EC4E28ED0C}"/>
                  </a:ext>
                </a:extLst>
              </p:cNvPr>
              <p:cNvSpPr txBox="1"/>
              <p:nvPr/>
            </p:nvSpPr>
            <p:spPr>
              <a:xfrm>
                <a:off x="4502726" y="6218080"/>
                <a:ext cx="3799886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eorgia"/>
                    <a:cs typeface="Georgia"/>
                  </a:rPr>
                  <a:t>Equality if and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B9D14B-B34A-6643-830D-81EC4E28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26" y="6218080"/>
                <a:ext cx="3799886" cy="403893"/>
              </a:xfrm>
              <a:prstGeom prst="rect">
                <a:avLst/>
              </a:prstGeom>
              <a:blipFill>
                <a:blip r:embed="rId3"/>
                <a:stretch>
                  <a:fillRect l="-1667" t="-3125" b="-28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82079-B1D0-2D43-BAC4-918CD1061445}"/>
              </a:ext>
            </a:extLst>
          </p:cNvPr>
          <p:cNvCxnSpPr>
            <a:cxnSpLocks/>
          </p:cNvCxnSpPr>
          <p:nvPr/>
        </p:nvCxnSpPr>
        <p:spPr>
          <a:xfrm flipH="1" flipV="1">
            <a:off x="4346574" y="5858774"/>
            <a:ext cx="183862" cy="3593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12899</TotalTime>
  <Words>1177</Words>
  <Application>Microsoft Macintosh PowerPoint</Application>
  <PresentationFormat>Widescreen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Bookman Old Style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PowerPoint Presentation</vt:lpstr>
      <vt:lpstr>Outline</vt:lpstr>
      <vt:lpstr>Linear time-invariant channels</vt:lpstr>
      <vt:lpstr>Channel dispersion</vt:lpstr>
      <vt:lpstr>Coherence interval (block fading)</vt:lpstr>
      <vt:lpstr>How large is a coherence interval?</vt:lpstr>
      <vt:lpstr>Recall: Multiuser MIMO Communication</vt:lpstr>
      <vt:lpstr>Multiuser MIMO vs. Massive MIMO</vt:lpstr>
      <vt:lpstr>Motivation for Massive MIMO</vt:lpstr>
      <vt:lpstr>Motivation for Massive MIMO: Favorable propagation</vt:lpstr>
      <vt:lpstr>Motivation for Massive MIMO: Channel hardening</vt:lpstr>
      <vt:lpstr>Background of Massive MIMO</vt:lpstr>
      <vt:lpstr>Marzetta’s asymptotic motivation </vt:lpstr>
      <vt:lpstr>Estimating the channel responses</vt:lpstr>
      <vt:lpstr>Duplexing</vt:lpstr>
      <vt:lpstr>Operating a TDD Massive MIMO System</vt:lpstr>
      <vt:lpstr>Uplink Massive MIMO system model</vt:lpstr>
      <vt:lpstr>Modeling of power and large-scale fading coefficients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124</cp:revision>
  <cp:lastPrinted>2017-10-06T09:53:20Z</cp:lastPrinted>
  <dcterms:created xsi:type="dcterms:W3CDTF">2020-03-25T16:20:45Z</dcterms:created>
  <dcterms:modified xsi:type="dcterms:W3CDTF">2021-03-29T12:40:36Z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