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4"/>
    <p:sldMasterId id="2147483731" r:id="rId5"/>
    <p:sldMasterId id="2147483732" r:id="rId6"/>
  </p:sldMasterIdLst>
  <p:notesMasterIdLst>
    <p:notesMasterId r:id="rId27"/>
  </p:notesMasterIdLst>
  <p:handoutMasterIdLst>
    <p:handoutMasterId r:id="rId28"/>
  </p:handoutMasterIdLst>
  <p:sldIdLst>
    <p:sldId id="375" r:id="rId7"/>
    <p:sldId id="319" r:id="rId8"/>
    <p:sldId id="411" r:id="rId9"/>
    <p:sldId id="412" r:id="rId10"/>
    <p:sldId id="413" r:id="rId11"/>
    <p:sldId id="414" r:id="rId12"/>
    <p:sldId id="415" r:id="rId13"/>
    <p:sldId id="416" r:id="rId14"/>
    <p:sldId id="418" r:id="rId15"/>
    <p:sldId id="417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06" r:id="rId25"/>
    <p:sldId id="427" r:id="rId26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 Björnson" initials="EB" lastIdx="1" clrIdx="0">
    <p:extLst>
      <p:ext uri="{19B8F6BF-5375-455C-9EA6-DF929625EA0E}">
        <p15:presenceInfo xmlns:p15="http://schemas.microsoft.com/office/powerpoint/2012/main" userId="S::emibj29@liu.se::b0a7c065-f6f4-41b0-b3e4-ccdb47e1a0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9EF"/>
    <a:srgbClr val="00B9E7"/>
    <a:srgbClr val="00CFB5"/>
    <a:srgbClr val="00CBD5"/>
    <a:srgbClr val="3BA890"/>
    <a:srgbClr val="009CA6"/>
    <a:srgbClr val="0099C6"/>
    <a:srgbClr val="2D89B1"/>
    <a:srgbClr val="009BA8"/>
    <a:srgbClr val="17C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5988" autoAdjust="0"/>
  </p:normalViewPr>
  <p:slideViewPr>
    <p:cSldViewPr snapToGrid="0" snapToObjects="1">
      <p:cViewPr varScale="1">
        <p:scale>
          <a:sx n="116" d="100"/>
          <a:sy n="116" d="100"/>
        </p:scale>
        <p:origin x="22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97" d="100"/>
          <a:sy n="197" d="100"/>
        </p:scale>
        <p:origin x="2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Björnson" userId="b0a7c065-f6f4-41b0-b3e4-ccdb47e1a085" providerId="ADAL" clId="{32254765-7BB3-CD4C-A586-A89FE53B297C}"/>
    <pc:docChg chg="undo custSel addSld delSld modSld sldOrd modMainMaster">
      <pc:chgData name="Emil Björnson" userId="b0a7c065-f6f4-41b0-b3e4-ccdb47e1a085" providerId="ADAL" clId="{32254765-7BB3-CD4C-A586-A89FE53B297C}" dt="2021-03-29T12:49:03.828" v="221" actId="20577"/>
      <pc:docMkLst>
        <pc:docMk/>
      </pc:docMkLst>
      <pc:sldChg chg="del">
        <pc:chgData name="Emil Björnson" userId="b0a7c065-f6f4-41b0-b3e4-ccdb47e1a085" providerId="ADAL" clId="{32254765-7BB3-CD4C-A586-A89FE53B297C}" dt="2021-03-29T11:03:04.781" v="5" actId="2696"/>
        <pc:sldMkLst>
          <pc:docMk/>
          <pc:sldMk cId="387622650" sldId="256"/>
        </pc:sldMkLst>
      </pc:sldChg>
      <pc:sldChg chg="del">
        <pc:chgData name="Emil Björnson" userId="b0a7c065-f6f4-41b0-b3e4-ccdb47e1a085" providerId="ADAL" clId="{32254765-7BB3-CD4C-A586-A89FE53B297C}" dt="2021-03-29T11:03:52.390" v="72" actId="2696"/>
        <pc:sldMkLst>
          <pc:docMk/>
          <pc:sldMk cId="1709125953" sldId="287"/>
        </pc:sldMkLst>
      </pc:sldChg>
      <pc:sldChg chg="delSp modSp mod">
        <pc:chgData name="Emil Björnson" userId="b0a7c065-f6f4-41b0-b3e4-ccdb47e1a085" providerId="ADAL" clId="{32254765-7BB3-CD4C-A586-A89FE53B297C}" dt="2021-03-29T12:47:34.015" v="157" actId="20577"/>
        <pc:sldMkLst>
          <pc:docMk/>
          <pc:sldMk cId="2307442761" sldId="319"/>
        </pc:sldMkLst>
        <pc:spChg chg="mod">
          <ac:chgData name="Emil Björnson" userId="b0a7c065-f6f4-41b0-b3e4-ccdb47e1a085" providerId="ADAL" clId="{32254765-7BB3-CD4C-A586-A89FE53B297C}" dt="2021-03-29T11:02:45.322" v="0" actId="20577"/>
          <ac:spMkLst>
            <pc:docMk/>
            <pc:sldMk cId="2307442761" sldId="319"/>
            <ac:spMk id="2" creationId="{4C32A4FB-4A14-384F-A915-557C0D18275E}"/>
          </ac:spMkLst>
        </pc:spChg>
        <pc:spChg chg="mod">
          <ac:chgData name="Emil Björnson" userId="b0a7c065-f6f4-41b0-b3e4-ccdb47e1a085" providerId="ADAL" clId="{32254765-7BB3-CD4C-A586-A89FE53B297C}" dt="2021-03-29T12:47:34.015" v="157" actId="20577"/>
          <ac:spMkLst>
            <pc:docMk/>
            <pc:sldMk cId="2307442761" sldId="319"/>
            <ac:spMk id="3" creationId="{AFCA7F1B-1E1F-0344-9628-1B4EA86ECAC4}"/>
          </ac:spMkLst>
        </pc:spChg>
        <pc:spChg chg="del">
          <ac:chgData name="Emil Björnson" userId="b0a7c065-f6f4-41b0-b3e4-ccdb47e1a085" providerId="ADAL" clId="{32254765-7BB3-CD4C-A586-A89FE53B297C}" dt="2021-03-29T11:06:54.639" v="144"/>
          <ac:spMkLst>
            <pc:docMk/>
            <pc:sldMk cId="2307442761" sldId="319"/>
            <ac:spMk id="5" creationId="{C654C24B-25C8-8C40-9A6F-56AC0E55D128}"/>
          </ac:spMkLst>
        </pc:spChg>
      </pc:sldChg>
      <pc:sldChg chg="add del">
        <pc:chgData name="Emil Björnson" userId="b0a7c065-f6f4-41b0-b3e4-ccdb47e1a085" providerId="ADAL" clId="{32254765-7BB3-CD4C-A586-A89FE53B297C}" dt="2021-03-29T11:03:00.878" v="2"/>
        <pc:sldMkLst>
          <pc:docMk/>
          <pc:sldMk cId="697339521" sldId="375"/>
        </pc:sldMkLst>
      </pc:sldChg>
      <pc:sldChg chg="modSp add mod ord">
        <pc:chgData name="Emil Björnson" userId="b0a7c065-f6f4-41b0-b3e4-ccdb47e1a085" providerId="ADAL" clId="{32254765-7BB3-CD4C-A586-A89FE53B297C}" dt="2021-03-29T11:04:54.334" v="141" actId="27636"/>
        <pc:sldMkLst>
          <pc:docMk/>
          <pc:sldMk cId="1291976059" sldId="375"/>
        </pc:sldMkLst>
        <pc:spChg chg="mod">
          <ac:chgData name="Emil Björnson" userId="b0a7c065-f6f4-41b0-b3e4-ccdb47e1a085" providerId="ADAL" clId="{32254765-7BB3-CD4C-A586-A89FE53B297C}" dt="2021-03-29T11:04:54.334" v="141" actId="27636"/>
          <ac:spMkLst>
            <pc:docMk/>
            <pc:sldMk cId="1291976059" sldId="375"/>
            <ac:spMk id="4" creationId="{F0827F5F-70A2-8847-826F-F024CC552B92}"/>
          </ac:spMkLst>
        </pc:spChg>
        <pc:picChg chg="mod">
          <ac:chgData name="Emil Björnson" userId="b0a7c065-f6f4-41b0-b3e4-ccdb47e1a085" providerId="ADAL" clId="{32254765-7BB3-CD4C-A586-A89FE53B297C}" dt="2021-03-29T11:03:41.788" v="67" actId="1076"/>
          <ac:picMkLst>
            <pc:docMk/>
            <pc:sldMk cId="1291976059" sldId="375"/>
            <ac:picMk id="5" creationId="{92DA755F-E0CF-0349-AD91-2C8C7D919307}"/>
          </ac:picMkLst>
        </pc:picChg>
      </pc:sldChg>
      <pc:sldChg chg="delSp modSp mod">
        <pc:chgData name="Emil Björnson" userId="b0a7c065-f6f4-41b0-b3e4-ccdb47e1a085" providerId="ADAL" clId="{32254765-7BB3-CD4C-A586-A89FE53B297C}" dt="2021-03-29T12:49:03.828" v="221" actId="20577"/>
        <pc:sldMkLst>
          <pc:docMk/>
          <pc:sldMk cId="1038198089" sldId="406"/>
        </pc:sldMkLst>
        <pc:spChg chg="mod">
          <ac:chgData name="Emil Björnson" userId="b0a7c065-f6f4-41b0-b3e4-ccdb47e1a085" providerId="ADAL" clId="{32254765-7BB3-CD4C-A586-A89FE53B297C}" dt="2021-03-29T12:49:03.828" v="221" actId="20577"/>
          <ac:spMkLst>
            <pc:docMk/>
            <pc:sldMk cId="1038198089" sldId="406"/>
            <ac:spMk id="3" creationId="{6C1CEFC7-4E55-314D-AEAD-EFB9ABCC514F}"/>
          </ac:spMkLst>
        </pc:spChg>
        <pc:spChg chg="del">
          <ac:chgData name="Emil Björnson" userId="b0a7c065-f6f4-41b0-b3e4-ccdb47e1a085" providerId="ADAL" clId="{32254765-7BB3-CD4C-A586-A89FE53B297C}" dt="2021-03-29T11:06:54.639" v="144"/>
          <ac:spMkLst>
            <pc:docMk/>
            <pc:sldMk cId="1038198089" sldId="406"/>
            <ac:spMk id="5" creationId="{F34A1C54-96CF-4548-8F69-E06FBF317213}"/>
          </ac:spMkLst>
        </pc:spChg>
      </pc:sldChg>
      <pc:sldChg chg="delSp">
        <pc:chgData name="Emil Björnson" userId="b0a7c065-f6f4-41b0-b3e4-ccdb47e1a085" providerId="ADAL" clId="{32254765-7BB3-CD4C-A586-A89FE53B297C}" dt="2021-03-29T11:06:54.639" v="144"/>
        <pc:sldMkLst>
          <pc:docMk/>
          <pc:sldMk cId="2850808000" sldId="411"/>
        </pc:sldMkLst>
        <pc:spChg chg="del">
          <ac:chgData name="Emil Björnson" userId="b0a7c065-f6f4-41b0-b3e4-ccdb47e1a085" providerId="ADAL" clId="{32254765-7BB3-CD4C-A586-A89FE53B297C}" dt="2021-03-29T11:06:54.639" v="144"/>
          <ac:spMkLst>
            <pc:docMk/>
            <pc:sldMk cId="2850808000" sldId="411"/>
            <ac:spMk id="5" creationId="{4C837761-FB58-E746-BFB1-90F5564EA997}"/>
          </ac:spMkLst>
        </pc:spChg>
      </pc:sldChg>
      <pc:sldChg chg="delSp">
        <pc:chgData name="Emil Björnson" userId="b0a7c065-f6f4-41b0-b3e4-ccdb47e1a085" providerId="ADAL" clId="{32254765-7BB3-CD4C-A586-A89FE53B297C}" dt="2021-03-29T11:06:54.639" v="144"/>
        <pc:sldMkLst>
          <pc:docMk/>
          <pc:sldMk cId="875753733" sldId="412"/>
        </pc:sldMkLst>
        <pc:spChg chg="del">
          <ac:chgData name="Emil Björnson" userId="b0a7c065-f6f4-41b0-b3e4-ccdb47e1a085" providerId="ADAL" clId="{32254765-7BB3-CD4C-A586-A89FE53B297C}" dt="2021-03-29T11:06:54.639" v="144"/>
          <ac:spMkLst>
            <pc:docMk/>
            <pc:sldMk cId="875753733" sldId="412"/>
            <ac:spMk id="5" creationId="{283DB1DA-F6B7-6145-AF7C-CDD772A35398}"/>
          </ac:spMkLst>
        </pc:spChg>
      </pc:sldChg>
      <pc:sldChg chg="delSp">
        <pc:chgData name="Emil Björnson" userId="b0a7c065-f6f4-41b0-b3e4-ccdb47e1a085" providerId="ADAL" clId="{32254765-7BB3-CD4C-A586-A89FE53B297C}" dt="2021-03-29T11:06:54.639" v="144"/>
        <pc:sldMkLst>
          <pc:docMk/>
          <pc:sldMk cId="3542811391" sldId="413"/>
        </pc:sldMkLst>
        <pc:spChg chg="del">
          <ac:chgData name="Emil Björnson" userId="b0a7c065-f6f4-41b0-b3e4-ccdb47e1a085" providerId="ADAL" clId="{32254765-7BB3-CD4C-A586-A89FE53B297C}" dt="2021-03-29T11:06:54.639" v="144"/>
          <ac:spMkLst>
            <pc:docMk/>
            <pc:sldMk cId="3542811391" sldId="413"/>
            <ac:spMk id="5" creationId="{894868FA-1A1B-C84C-89AD-57875840478E}"/>
          </ac:spMkLst>
        </pc:spChg>
      </pc:sldChg>
      <pc:sldChg chg="delSp">
        <pc:chgData name="Emil Björnson" userId="b0a7c065-f6f4-41b0-b3e4-ccdb47e1a085" providerId="ADAL" clId="{32254765-7BB3-CD4C-A586-A89FE53B297C}" dt="2021-03-29T11:06:54.639" v="144"/>
        <pc:sldMkLst>
          <pc:docMk/>
          <pc:sldMk cId="3678861167" sldId="414"/>
        </pc:sldMkLst>
        <pc:spChg chg="del">
          <ac:chgData name="Emil Björnson" userId="b0a7c065-f6f4-41b0-b3e4-ccdb47e1a085" providerId="ADAL" clId="{32254765-7BB3-CD4C-A586-A89FE53B297C}" dt="2021-03-29T11:06:54.639" v="144"/>
          <ac:spMkLst>
            <pc:docMk/>
            <pc:sldMk cId="3678861167" sldId="414"/>
            <ac:spMk id="5" creationId="{9BC67393-5D53-5044-8469-135B47F65A1F}"/>
          </ac:spMkLst>
        </pc:spChg>
      </pc:sldChg>
      <pc:sldChg chg="delSp">
        <pc:chgData name="Emil Björnson" userId="b0a7c065-f6f4-41b0-b3e4-ccdb47e1a085" providerId="ADAL" clId="{32254765-7BB3-CD4C-A586-A89FE53B297C}" dt="2021-03-29T11:06:54.639" v="144"/>
        <pc:sldMkLst>
          <pc:docMk/>
          <pc:sldMk cId="3739493597" sldId="415"/>
        </pc:sldMkLst>
        <pc:spChg chg="del">
          <ac:chgData name="Emil Björnson" userId="b0a7c065-f6f4-41b0-b3e4-ccdb47e1a085" providerId="ADAL" clId="{32254765-7BB3-CD4C-A586-A89FE53B297C}" dt="2021-03-29T11:06:54.639" v="144"/>
          <ac:spMkLst>
            <pc:docMk/>
            <pc:sldMk cId="3739493597" sldId="415"/>
            <ac:spMk id="5" creationId="{B89F0354-3F02-7648-AA8C-50D891A5F36C}"/>
          </ac:spMkLst>
        </pc:spChg>
      </pc:sldChg>
      <pc:sldChg chg="delSp">
        <pc:chgData name="Emil Björnson" userId="b0a7c065-f6f4-41b0-b3e4-ccdb47e1a085" providerId="ADAL" clId="{32254765-7BB3-CD4C-A586-A89FE53B297C}" dt="2021-03-29T11:06:54.639" v="144"/>
        <pc:sldMkLst>
          <pc:docMk/>
          <pc:sldMk cId="4281370829" sldId="416"/>
        </pc:sldMkLst>
        <pc:spChg chg="del">
          <ac:chgData name="Emil Björnson" userId="b0a7c065-f6f4-41b0-b3e4-ccdb47e1a085" providerId="ADAL" clId="{32254765-7BB3-CD4C-A586-A89FE53B297C}" dt="2021-03-29T11:06:54.639" v="144"/>
          <ac:spMkLst>
            <pc:docMk/>
            <pc:sldMk cId="4281370829" sldId="416"/>
            <ac:spMk id="5" creationId="{1D0313A0-13BB-3049-8B35-92A1BC45D3F4}"/>
          </ac:spMkLst>
        </pc:spChg>
      </pc:sldChg>
      <pc:sldChg chg="delSp">
        <pc:chgData name="Emil Björnson" userId="b0a7c065-f6f4-41b0-b3e4-ccdb47e1a085" providerId="ADAL" clId="{32254765-7BB3-CD4C-A586-A89FE53B297C}" dt="2021-03-29T11:06:54.639" v="144"/>
        <pc:sldMkLst>
          <pc:docMk/>
          <pc:sldMk cId="3483490253" sldId="417"/>
        </pc:sldMkLst>
        <pc:spChg chg="del">
          <ac:chgData name="Emil Björnson" userId="b0a7c065-f6f4-41b0-b3e4-ccdb47e1a085" providerId="ADAL" clId="{32254765-7BB3-CD4C-A586-A89FE53B297C}" dt="2021-03-29T11:06:54.639" v="144"/>
          <ac:spMkLst>
            <pc:docMk/>
            <pc:sldMk cId="3483490253" sldId="417"/>
            <ac:spMk id="5" creationId="{3C71B22E-72E7-3747-B42B-AACF693F6E9B}"/>
          </ac:spMkLst>
        </pc:spChg>
      </pc:sldChg>
      <pc:sldChg chg="delSp">
        <pc:chgData name="Emil Björnson" userId="b0a7c065-f6f4-41b0-b3e4-ccdb47e1a085" providerId="ADAL" clId="{32254765-7BB3-CD4C-A586-A89FE53B297C}" dt="2021-03-29T11:06:54.639" v="144"/>
        <pc:sldMkLst>
          <pc:docMk/>
          <pc:sldMk cId="3555976016" sldId="418"/>
        </pc:sldMkLst>
        <pc:spChg chg="del">
          <ac:chgData name="Emil Björnson" userId="b0a7c065-f6f4-41b0-b3e4-ccdb47e1a085" providerId="ADAL" clId="{32254765-7BB3-CD4C-A586-A89FE53B297C}" dt="2021-03-29T11:06:54.639" v="144"/>
          <ac:spMkLst>
            <pc:docMk/>
            <pc:sldMk cId="3555976016" sldId="418"/>
            <ac:spMk id="5" creationId="{4C837761-FB58-E746-BFB1-90F5564EA997}"/>
          </ac:spMkLst>
        </pc:spChg>
      </pc:sldChg>
      <pc:sldChg chg="delSp">
        <pc:chgData name="Emil Björnson" userId="b0a7c065-f6f4-41b0-b3e4-ccdb47e1a085" providerId="ADAL" clId="{32254765-7BB3-CD4C-A586-A89FE53B297C}" dt="2021-03-29T11:06:54.639" v="144"/>
        <pc:sldMkLst>
          <pc:docMk/>
          <pc:sldMk cId="1435476450" sldId="419"/>
        </pc:sldMkLst>
        <pc:spChg chg="del">
          <ac:chgData name="Emil Björnson" userId="b0a7c065-f6f4-41b0-b3e4-ccdb47e1a085" providerId="ADAL" clId="{32254765-7BB3-CD4C-A586-A89FE53B297C}" dt="2021-03-29T11:06:54.639" v="144"/>
          <ac:spMkLst>
            <pc:docMk/>
            <pc:sldMk cId="1435476450" sldId="419"/>
            <ac:spMk id="5" creationId="{F49CC076-E655-F046-9172-E12781473778}"/>
          </ac:spMkLst>
        </pc:spChg>
      </pc:sldChg>
      <pc:sldChg chg="delSp">
        <pc:chgData name="Emil Björnson" userId="b0a7c065-f6f4-41b0-b3e4-ccdb47e1a085" providerId="ADAL" clId="{32254765-7BB3-CD4C-A586-A89FE53B297C}" dt="2021-03-29T11:06:54.639" v="144"/>
        <pc:sldMkLst>
          <pc:docMk/>
          <pc:sldMk cId="3461326338" sldId="420"/>
        </pc:sldMkLst>
        <pc:spChg chg="del">
          <ac:chgData name="Emil Björnson" userId="b0a7c065-f6f4-41b0-b3e4-ccdb47e1a085" providerId="ADAL" clId="{32254765-7BB3-CD4C-A586-A89FE53B297C}" dt="2021-03-29T11:06:54.639" v="144"/>
          <ac:spMkLst>
            <pc:docMk/>
            <pc:sldMk cId="3461326338" sldId="420"/>
            <ac:spMk id="5" creationId="{BB3B2C2C-EF43-0245-AC03-F8BDA08CAB96}"/>
          </ac:spMkLst>
        </pc:spChg>
      </pc:sldChg>
      <pc:sldChg chg="delSp">
        <pc:chgData name="Emil Björnson" userId="b0a7c065-f6f4-41b0-b3e4-ccdb47e1a085" providerId="ADAL" clId="{32254765-7BB3-CD4C-A586-A89FE53B297C}" dt="2021-03-29T11:06:54.639" v="144"/>
        <pc:sldMkLst>
          <pc:docMk/>
          <pc:sldMk cId="4104333180" sldId="421"/>
        </pc:sldMkLst>
        <pc:spChg chg="del">
          <ac:chgData name="Emil Björnson" userId="b0a7c065-f6f4-41b0-b3e4-ccdb47e1a085" providerId="ADAL" clId="{32254765-7BB3-CD4C-A586-A89FE53B297C}" dt="2021-03-29T11:06:54.639" v="144"/>
          <ac:spMkLst>
            <pc:docMk/>
            <pc:sldMk cId="4104333180" sldId="421"/>
            <ac:spMk id="5" creationId="{EA3461A5-AB9D-5E4C-A99B-79CFF02ECC9C}"/>
          </ac:spMkLst>
        </pc:spChg>
      </pc:sldChg>
      <pc:sldChg chg="delSp">
        <pc:chgData name="Emil Björnson" userId="b0a7c065-f6f4-41b0-b3e4-ccdb47e1a085" providerId="ADAL" clId="{32254765-7BB3-CD4C-A586-A89FE53B297C}" dt="2021-03-29T11:06:54.639" v="144"/>
        <pc:sldMkLst>
          <pc:docMk/>
          <pc:sldMk cId="4239145731" sldId="422"/>
        </pc:sldMkLst>
        <pc:spChg chg="del">
          <ac:chgData name="Emil Björnson" userId="b0a7c065-f6f4-41b0-b3e4-ccdb47e1a085" providerId="ADAL" clId="{32254765-7BB3-CD4C-A586-A89FE53B297C}" dt="2021-03-29T11:06:54.639" v="144"/>
          <ac:spMkLst>
            <pc:docMk/>
            <pc:sldMk cId="4239145731" sldId="422"/>
            <ac:spMk id="5" creationId="{5A44B26A-63D0-5C4C-8889-BCC5562CADA0}"/>
          </ac:spMkLst>
        </pc:spChg>
      </pc:sldChg>
      <pc:sldChg chg="delSp">
        <pc:chgData name="Emil Björnson" userId="b0a7c065-f6f4-41b0-b3e4-ccdb47e1a085" providerId="ADAL" clId="{32254765-7BB3-CD4C-A586-A89FE53B297C}" dt="2021-03-29T11:06:54.639" v="144"/>
        <pc:sldMkLst>
          <pc:docMk/>
          <pc:sldMk cId="3299741191" sldId="423"/>
        </pc:sldMkLst>
        <pc:spChg chg="del">
          <ac:chgData name="Emil Björnson" userId="b0a7c065-f6f4-41b0-b3e4-ccdb47e1a085" providerId="ADAL" clId="{32254765-7BB3-CD4C-A586-A89FE53B297C}" dt="2021-03-29T11:06:54.639" v="144"/>
          <ac:spMkLst>
            <pc:docMk/>
            <pc:sldMk cId="3299741191" sldId="423"/>
            <ac:spMk id="5" creationId="{4EE827CD-5530-D540-B9F9-C4F87712C08E}"/>
          </ac:spMkLst>
        </pc:spChg>
      </pc:sldChg>
      <pc:sldChg chg="delSp">
        <pc:chgData name="Emil Björnson" userId="b0a7c065-f6f4-41b0-b3e4-ccdb47e1a085" providerId="ADAL" clId="{32254765-7BB3-CD4C-A586-A89FE53B297C}" dt="2021-03-29T11:06:54.639" v="144"/>
        <pc:sldMkLst>
          <pc:docMk/>
          <pc:sldMk cId="1171746661" sldId="424"/>
        </pc:sldMkLst>
        <pc:spChg chg="del">
          <ac:chgData name="Emil Björnson" userId="b0a7c065-f6f4-41b0-b3e4-ccdb47e1a085" providerId="ADAL" clId="{32254765-7BB3-CD4C-A586-A89FE53B297C}" dt="2021-03-29T11:06:54.639" v="144"/>
          <ac:spMkLst>
            <pc:docMk/>
            <pc:sldMk cId="1171746661" sldId="424"/>
            <ac:spMk id="5" creationId="{5AD7BA30-9F03-6646-BFB4-CB123122FC68}"/>
          </ac:spMkLst>
        </pc:spChg>
      </pc:sldChg>
      <pc:sldChg chg="delSp">
        <pc:chgData name="Emil Björnson" userId="b0a7c065-f6f4-41b0-b3e4-ccdb47e1a085" providerId="ADAL" clId="{32254765-7BB3-CD4C-A586-A89FE53B297C}" dt="2021-03-29T11:06:54.639" v="144"/>
        <pc:sldMkLst>
          <pc:docMk/>
          <pc:sldMk cId="3093478038" sldId="425"/>
        </pc:sldMkLst>
        <pc:spChg chg="del">
          <ac:chgData name="Emil Björnson" userId="b0a7c065-f6f4-41b0-b3e4-ccdb47e1a085" providerId="ADAL" clId="{32254765-7BB3-CD4C-A586-A89FE53B297C}" dt="2021-03-29T11:06:54.639" v="144"/>
          <ac:spMkLst>
            <pc:docMk/>
            <pc:sldMk cId="3093478038" sldId="425"/>
            <ac:spMk id="5" creationId="{FE87C160-CDA0-2047-AA49-4E9D8A6DC2C9}"/>
          </ac:spMkLst>
        </pc:spChg>
      </pc:sldChg>
      <pc:sldChg chg="delSp">
        <pc:chgData name="Emil Björnson" userId="b0a7c065-f6f4-41b0-b3e4-ccdb47e1a085" providerId="ADAL" clId="{32254765-7BB3-CD4C-A586-A89FE53B297C}" dt="2021-03-29T11:06:54.639" v="144"/>
        <pc:sldMkLst>
          <pc:docMk/>
          <pc:sldMk cId="1761086445" sldId="426"/>
        </pc:sldMkLst>
        <pc:spChg chg="del">
          <ac:chgData name="Emil Björnson" userId="b0a7c065-f6f4-41b0-b3e4-ccdb47e1a085" providerId="ADAL" clId="{32254765-7BB3-CD4C-A586-A89FE53B297C}" dt="2021-03-29T11:06:54.639" v="144"/>
          <ac:spMkLst>
            <pc:docMk/>
            <pc:sldMk cId="1761086445" sldId="426"/>
            <ac:spMk id="5" creationId="{38B7694C-BC3A-D74E-B6AC-0C5C45FEBB28}"/>
          </ac:spMkLst>
        </pc:spChg>
      </pc:sldChg>
      <pc:sldChg chg="add">
        <pc:chgData name="Emil Björnson" userId="b0a7c065-f6f4-41b0-b3e4-ccdb47e1a085" providerId="ADAL" clId="{32254765-7BB3-CD4C-A586-A89FE53B297C}" dt="2021-03-29T11:05:06.302" v="142"/>
        <pc:sldMkLst>
          <pc:docMk/>
          <pc:sldMk cId="1854708234" sldId="427"/>
        </pc:sldMkLst>
      </pc:sldChg>
      <pc:sldChg chg="add del">
        <pc:chgData name="Emil Björnson" userId="b0a7c065-f6f4-41b0-b3e4-ccdb47e1a085" providerId="ADAL" clId="{32254765-7BB3-CD4C-A586-A89FE53B297C}" dt="2021-03-29T11:04:01.035" v="73" actId="2696"/>
        <pc:sldMkLst>
          <pc:docMk/>
          <pc:sldMk cId="3745400933" sldId="427"/>
        </pc:sldMkLst>
      </pc:sldChg>
      <pc:sldMasterChg chg="delSp mod">
        <pc:chgData name="Emil Björnson" userId="b0a7c065-f6f4-41b0-b3e4-ccdb47e1a085" providerId="ADAL" clId="{32254765-7BB3-CD4C-A586-A89FE53B297C}" dt="2021-03-29T11:05:15.035" v="143" actId="478"/>
        <pc:sldMasterMkLst>
          <pc:docMk/>
          <pc:sldMasterMk cId="2463831731" sldId="2147483731"/>
        </pc:sldMasterMkLst>
        <pc:picChg chg="del">
          <ac:chgData name="Emil Björnson" userId="b0a7c065-f6f4-41b0-b3e4-ccdb47e1a085" providerId="ADAL" clId="{32254765-7BB3-CD4C-A586-A89FE53B297C}" dt="2021-03-29T11:05:15.035" v="143" actId="478"/>
          <ac:picMkLst>
            <pc:docMk/>
            <pc:sldMasterMk cId="2463831731" sldId="2147483731"/>
            <ac:picMk id="4" creationId="{BE4903E3-FD3B-4943-B0BF-B7711121EE6D}"/>
          </ac:picMkLst>
        </pc:picChg>
        <pc:cxnChg chg="del">
          <ac:chgData name="Emil Björnson" userId="b0a7c065-f6f4-41b0-b3e4-ccdb47e1a085" providerId="ADAL" clId="{32254765-7BB3-CD4C-A586-A89FE53B297C}" dt="2021-03-29T11:05:15.035" v="143" actId="478"/>
          <ac:cxnSpMkLst>
            <pc:docMk/>
            <pc:sldMasterMk cId="2463831731" sldId="2147483731"/>
            <ac:cxnSpMk id="10" creationId="{A6E1C386-BE1B-DC4D-B179-8DBC8BF17B87}"/>
          </ac:cxnSpMkLst>
        </pc:cxn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3/29/21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3/29/21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7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2" y="999226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30357"/>
            <a:ext cx="1085364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11CA207-A279-F640-8934-9EE6B349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8B6631B-95A4-2143-A2F6-F35579CFF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0FAA9FCB-7BA4-3447-9255-86CEAB11D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1" y="999229"/>
            <a:ext cx="10853649" cy="773510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FC50606E-8D65-BB40-89C3-DB05E68B2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059B143B-6B9A-ED4B-81EA-C35DA483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15" name="Platshållare för bildnummer 5">
            <a:extLst>
              <a:ext uri="{FF2B5EF4-FFF2-40B4-BE49-F238E27FC236}">
                <a16:creationId xmlns:a16="http://schemas.microsoft.com/office/drawing/2014/main" id="{3E0483E7-AAC7-2B4D-9123-C3A4ABB4B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2" y="1905000"/>
            <a:ext cx="10853648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BB349C82-4C63-EC4C-A8A7-FD899796B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2D959D94-F7D1-E244-BECA-4A98CF6F5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13" name="Platshållare för bildnummer 5">
            <a:extLst>
              <a:ext uri="{FF2B5EF4-FFF2-40B4-BE49-F238E27FC236}">
                <a16:creationId xmlns:a16="http://schemas.microsoft.com/office/drawing/2014/main" id="{015140B2-02FD-ED43-801A-2A8291EE6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Georgia" panose="02040502050405020303" pitchFamily="18" charset="0"/>
              </a:defRPr>
            </a:lvl1pPr>
            <a:lvl2pPr>
              <a:defRPr sz="24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 sz="1800"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1" name="Platshållare för text 2"/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5BB7419D-5D99-184B-955B-D265CB54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C2755720-236A-4B4B-A991-421F3434B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12" name="Platshållare för bildnummer 5">
            <a:extLst>
              <a:ext uri="{FF2B5EF4-FFF2-40B4-BE49-F238E27FC236}">
                <a16:creationId xmlns:a16="http://schemas.microsoft.com/office/drawing/2014/main" id="{CC87F509-AEF2-514A-9CB6-4BF313EC7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31842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904614" y="6120611"/>
            <a:ext cx="10325607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00DFF27C-0050-8E48-AEB9-A2DE348F2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BC844AAE-555C-1141-B5A2-7ED5CB1EE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11" name="Platshållare för bildnummer 5">
            <a:extLst>
              <a:ext uri="{FF2B5EF4-FFF2-40B4-BE49-F238E27FC236}">
                <a16:creationId xmlns:a16="http://schemas.microsoft.com/office/drawing/2014/main" id="{44C99517-7C74-004B-A5D6-5FDE09118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370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E84C533A-F41D-3346-8D45-35153C120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56F624F0-DB1F-EF4D-9BD4-06BA3C31A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6C6500F4-F1DE-624B-80B2-49A567E96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7432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4" y="999226"/>
            <a:ext cx="10853646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874713" y="1830357"/>
            <a:ext cx="10853646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55995D90-25D8-384B-A46F-160E9E383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8A692CE-228F-0844-926B-5232F5494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97852D4C-84F0-3949-8CDC-50C3633A9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48061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imag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874713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11" name="Platshållare för bild 4">
            <a:extLst>
              <a:ext uri="{FF2B5EF4-FFF2-40B4-BE49-F238E27FC236}">
                <a16:creationId xmlns:a16="http://schemas.microsoft.com/office/drawing/2014/main" id="{4B55AB18-316E-264C-927D-4D03F39D0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6033" y="1844505"/>
            <a:ext cx="6212328" cy="4066283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FA36A156-6EAA-8B43-9325-7D4C8E2134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2" y="1844506"/>
            <a:ext cx="4460339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8" name="Platshållare för datum 3">
            <a:extLst>
              <a:ext uri="{FF2B5EF4-FFF2-40B4-BE49-F238E27FC236}">
                <a16:creationId xmlns:a16="http://schemas.microsoft.com/office/drawing/2014/main" id="{6132DCA5-CDDD-F241-9907-58F264C53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9" name="Platshållare för bildnummer 5">
            <a:extLst>
              <a:ext uri="{FF2B5EF4-FFF2-40B4-BE49-F238E27FC236}">
                <a16:creationId xmlns:a16="http://schemas.microsoft.com/office/drawing/2014/main" id="{75276A65-6720-E04B-959F-E57E25A25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Platshållare för sidfot 4">
            <a:extLst>
              <a:ext uri="{FF2B5EF4-FFF2-40B4-BE49-F238E27FC236}">
                <a16:creationId xmlns:a16="http://schemas.microsoft.com/office/drawing/2014/main" id="{268EE809-60DC-E440-91E8-6E90F4DE4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864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char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874713" y="1905000"/>
            <a:ext cx="10853647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icon to add chart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F285BBA9-562D-6444-A17F-E0492E9BC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781A8FD2-C5A7-B140-9BA6-8AF5BBB5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C308A004-4F95-B54A-9649-D62E0EEC3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09737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7BBCE10B-BEB5-C340-AE77-7D4BD1D64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4713" y="1028700"/>
            <a:ext cx="5292000" cy="4805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24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defRPr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defRPr sz="1800">
                <a:solidFill>
                  <a:schemeClr val="bg1"/>
                </a:solidFill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text 2">
            <a:extLst>
              <a:ext uri="{FF2B5EF4-FFF2-40B4-BE49-F238E27FC236}">
                <a16:creationId xmlns:a16="http://schemas.microsoft.com/office/drawing/2014/main" id="{53D4044F-E6FF-8446-991D-438F372AF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6361" y="1028700"/>
            <a:ext cx="5292000" cy="4816938"/>
          </a:xfrm>
          <a:prstGeom prst="rect">
            <a:avLst/>
          </a:prstGeom>
        </p:spPr>
        <p:txBody>
          <a:bodyPr/>
          <a:lstStyle>
            <a:lvl1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>
              <a:defRPr lang="sv-SE" sz="24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2pPr>
            <a:lvl3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3pPr>
            <a:lvl4pPr>
              <a:defRPr lang="sv-SE" sz="2000" kern="1200" dirty="0" smtClean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4pPr>
            <a:lvl5pPr>
              <a:defRPr lang="sv-SE" sz="1800" kern="12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3740D7A9-B102-1643-B9D5-8E52AFCBB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46E9C796-43FC-104B-8381-02B836BB9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796E3486-504B-8043-A441-37196A064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25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4C2AC3D-8B24-D043-A184-8129BB1C45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9EFCEF1B-9AA4-AF4B-B77E-89114A2225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3"/>
          </p:nvPr>
        </p:nvSpPr>
        <p:spPr>
          <a:xfrm>
            <a:off x="874713" y="1100138"/>
            <a:ext cx="10853648" cy="4733925"/>
          </a:xfrm>
          <a:prstGeom prst="rect">
            <a:avLst/>
          </a:prstGeom>
        </p:spPr>
        <p:txBody>
          <a:bodyPr/>
          <a:lstStyle>
            <a:lvl1pPr>
              <a:defRPr>
                <a:latin typeface="KorolevLiU Medium"/>
              </a:defRPr>
            </a:lvl1pPr>
          </a:lstStyle>
          <a:p>
            <a:r>
              <a:rPr lang="en-US"/>
              <a:t>Click icon to add picture</a:t>
            </a:r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6AD72A37-0CF9-0C45-BCEB-147B3349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7" name="Platshållare för bildnummer 5">
            <a:extLst>
              <a:ext uri="{FF2B5EF4-FFF2-40B4-BE49-F238E27FC236}">
                <a16:creationId xmlns:a16="http://schemas.microsoft.com/office/drawing/2014/main" id="{41869A04-DECF-DC43-BAE5-004FEA893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Platshållare för sidfot 4">
            <a:extLst>
              <a:ext uri="{FF2B5EF4-FFF2-40B4-BE49-F238E27FC236}">
                <a16:creationId xmlns:a16="http://schemas.microsoft.com/office/drawing/2014/main" id="{39EE8717-66D7-8C4C-A492-3649D8B39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2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0A121673-30B5-7649-BD60-CD11B179D1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D166447-8536-A34D-BAEC-11DFDD3CEE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A421164-D20C-3B4A-A553-2AB01ACDB9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511" y="1812902"/>
            <a:ext cx="9716255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Title of presentation</a:t>
            </a:r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1FA06165-70FC-CA4C-827B-B5E05CEBCD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511" y="3493962"/>
            <a:ext cx="9716256" cy="19497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FFFF"/>
                </a:solidFill>
                <a:latin typeface="+mn-lt"/>
                <a:ea typeface="KorolevLiU Medium" charset="0"/>
                <a:cs typeface="KorolevLiU Medium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Lecturer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C5B895-9C87-1B42-8B95-8AF00D6438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urquoise">
    <p:bg>
      <p:bgPr>
        <a:solidFill>
          <a:srgbClr val="00C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3CCBC453-3480-F64C-8C58-28AAEFD18B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F306A04-0B94-0042-99CA-48896D854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423DAAFA-E37B-E248-A732-B1BB274D63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A3CD67F-2AFA-5B41-BF38-85AA5D3EB2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text 2">
            <a:extLst>
              <a:ext uri="{FF2B5EF4-FFF2-40B4-BE49-F238E27FC236}">
                <a16:creationId xmlns:a16="http://schemas.microsoft.com/office/drawing/2014/main" id="{7AAA565B-EB39-7044-B674-F2C4DCE64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61068" y="1814513"/>
            <a:ext cx="8868717" cy="1230312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GB" noProof="0"/>
              <a:t>Text/name of lecturer</a:t>
            </a:r>
          </a:p>
          <a:p>
            <a:r>
              <a:rPr lang="en-GB" noProof="0"/>
              <a:t>Contact information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DDDA741-6E1C-A145-B3AD-4EF4C420F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60538" y="3120717"/>
            <a:ext cx="8869362" cy="850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00" b="1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2pPr>
            <a:lvl3pPr marL="9144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3pPr>
            <a:lvl4pPr marL="13716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4pPr>
            <a:lvl5pPr marL="1828800" indent="0" algn="ctr">
              <a:buNone/>
              <a:defRPr b="0" i="0">
                <a:solidFill>
                  <a:schemeClr val="bg1"/>
                </a:solidFill>
                <a:latin typeface="KorolevLiU Medium" pitchFamily="2" charset="77"/>
              </a:defRPr>
            </a:lvl5pPr>
          </a:lstStyle>
          <a:p>
            <a:pPr lvl="0"/>
            <a:r>
              <a:rPr lang="en-GB" noProof="0"/>
              <a:t>liu.se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3">
            <a:extLst>
              <a:ext uri="{FF2B5EF4-FFF2-40B4-BE49-F238E27FC236}">
                <a16:creationId xmlns:a16="http://schemas.microsoft.com/office/drawing/2014/main" id="{159B1259-6D75-2C4B-AF3A-59A99A37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14" name="Platshållare för sidfot 4">
            <a:extLst>
              <a:ext uri="{FF2B5EF4-FFF2-40B4-BE49-F238E27FC236}">
                <a16:creationId xmlns:a16="http://schemas.microsoft.com/office/drawing/2014/main" id="{DD75F027-E55B-2E47-9821-FB316251B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74713" y="361000"/>
            <a:ext cx="8166736" cy="265340"/>
          </a:xfrm>
          <a:prstGeom prst="rect">
            <a:avLst/>
          </a:prstGeom>
        </p:spPr>
        <p:txBody>
          <a:bodyPr anchor="b"/>
          <a:lstStyle>
            <a:lvl1pPr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15" name="Platshållare för datum 3">
            <a:extLst>
              <a:ext uri="{FF2B5EF4-FFF2-40B4-BE49-F238E27FC236}">
                <a16:creationId xmlns:a16="http://schemas.microsoft.com/office/drawing/2014/main" id="{F0A35DE8-8E32-1B41-8EFD-E14B1E4AB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56427" y="361000"/>
            <a:ext cx="1908257" cy="264685"/>
          </a:xfrm>
          <a:prstGeom prst="rect">
            <a:avLst/>
          </a:prstGeom>
        </p:spPr>
        <p:txBody>
          <a:bodyPr/>
          <a:lstStyle>
            <a:lvl1pPr algn="r">
              <a:defRPr sz="1400" b="0" i="0" cap="all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r>
              <a:rPr lang="sv-SE"/>
              <a:t>2020-04-21</a:t>
            </a:r>
            <a:endParaRPr lang="sv-SE" dirty="0"/>
          </a:p>
        </p:txBody>
      </p:sp>
      <p:sp>
        <p:nvSpPr>
          <p:cNvPr id="16" name="Platshållare för bildnummer 5">
            <a:extLst>
              <a:ext uri="{FF2B5EF4-FFF2-40B4-BE49-F238E27FC236}">
                <a16:creationId xmlns:a16="http://schemas.microsoft.com/office/drawing/2014/main" id="{357B14DF-34C0-4741-9BAA-77A55CE40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982" y="361657"/>
            <a:ext cx="738379" cy="264685"/>
          </a:xfrm>
          <a:prstGeom prst="rect">
            <a:avLst/>
          </a:prstGeom>
        </p:spPr>
        <p:txBody>
          <a:bodyPr/>
          <a:lstStyle>
            <a:lvl1pPr algn="r">
              <a:defRPr sz="1400" b="0" i="0"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588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BF04F-8D9C-6E48-A568-FAEE90058A9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67790" y="5754200"/>
            <a:ext cx="2656410" cy="97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8" r:id="rId4"/>
    <p:sldLayoutId id="2147483662" r:id="rId5"/>
    <p:sldLayoutId id="2147483666" r:id="rId6"/>
    <p:sldLayoutId id="2147483667" r:id="rId7"/>
    <p:sldLayoutId id="214748371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3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660" r:id="rId2"/>
    <p:sldLayoutId id="2147483661" r:id="rId3"/>
    <p:sldLayoutId id="2147483663" r:id="rId4"/>
    <p:sldLayoutId id="2147483700" r:id="rId5"/>
    <p:sldLayoutId id="2147483701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53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3">
            <a:extLst>
              <a:ext uri="{FF2B5EF4-FFF2-40B4-BE49-F238E27FC236}">
                <a16:creationId xmlns:a16="http://schemas.microsoft.com/office/drawing/2014/main" id="{F92D805D-7905-F84C-B9CA-E615F3889573}"/>
              </a:ext>
            </a:extLst>
          </p:cNvPr>
          <p:cNvSpPr txBox="1">
            <a:spLocks/>
          </p:cNvSpPr>
          <p:nvPr userDrawn="1"/>
        </p:nvSpPr>
        <p:spPr>
          <a:xfrm>
            <a:off x="874712" y="999228"/>
            <a:ext cx="10853647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KorolevLiU Medium" charset="0"/>
                <a:ea typeface="KorolevLiU Medium" charset="0"/>
                <a:cs typeface="KorolevLiU Medium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cxnSp>
        <p:nvCxnSpPr>
          <p:cNvPr id="11" name="Rak 5">
            <a:extLst>
              <a:ext uri="{FF2B5EF4-FFF2-40B4-BE49-F238E27FC236}">
                <a16:creationId xmlns:a16="http://schemas.microsoft.com/office/drawing/2014/main" id="{F9A8E75B-B9A8-6B42-BBB0-669071CD2547}"/>
              </a:ext>
            </a:extLst>
          </p:cNvPr>
          <p:cNvCxnSpPr>
            <a:cxnSpLocks/>
          </p:cNvCxnSpPr>
          <p:nvPr userDrawn="1"/>
        </p:nvCxnSpPr>
        <p:spPr>
          <a:xfrm>
            <a:off x="203200" y="6120611"/>
            <a:ext cx="11758863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6">
            <a:extLst>
              <a:ext uri="{FF2B5EF4-FFF2-40B4-BE49-F238E27FC236}">
                <a16:creationId xmlns:a16="http://schemas.microsoft.com/office/drawing/2014/main" id="{740DF945-49E4-9548-ADB5-2A23E1DA42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298" y="6195071"/>
            <a:ext cx="1593419" cy="5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551" userDrawn="1">
          <p15:clr>
            <a:srgbClr val="F26B43"/>
          </p15:clr>
        </p15:guide>
        <p15:guide id="3" pos="74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5" Type="http://schemas.openxmlformats.org/officeDocument/2006/relationships/image" Target="../media/image3.e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130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23058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Lecture 7: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900" b="1" dirty="0"/>
              <a:t>Multiuser MIMO With Optimal Linear Detection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755F-E0CF-0349-AD91-2C8C7D91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9005" cy="5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76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0D566A-15DE-6B4A-A9E1-AECBD59E33C7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BEBB4-867D-5740-AC59-569637E5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receiver processing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B89E4-6983-034C-9734-840B11E728C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</m:t>
                      </m:r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𝑫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𝜼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1/2</m:t>
                          </m:r>
                        </m:sup>
                      </m:sSubSup>
                      <m:r>
                        <a:rPr lang="sv-SE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𝒒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5715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𝑫</m:t>
                        </m:r>
                      </m:e>
                      <m:sub>
                        <m:r>
                          <a:rPr lang="sv-SE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𝜼</m:t>
                        </m:r>
                      </m:sub>
                    </m:sSub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sv-SE" b="1" i="1">
                        <a:latin typeface="Cambria Math" panose="02040503050406030204" pitchFamily="18" charset="0"/>
                        <a:ea typeface="Georgia" charset="0"/>
                        <a:cs typeface="Georgia" charset="0"/>
                      </a:rPr>
                      <m:t>,</m:t>
                    </m:r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   </m:t>
                    </m:r>
                    <m:r>
                      <a:rPr lang="sv-SE" b="1" i="1">
                        <a:latin typeface="Cambria Math" charset="0"/>
                        <a:ea typeface="Georgia" charset="0"/>
                        <a:cs typeface="Georgia" charset="0"/>
                      </a:rPr>
                      <m:t>𝒒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>
                  <a:spcBef>
                    <a:spcPts val="1500"/>
                  </a:spcBef>
                </a:pPr>
                <a:r>
                  <a:rPr lang="en-US" dirty="0"/>
                  <a:t>Assign receiver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user </a:t>
                </a:r>
                <a14:m>
                  <m:oMath xmlns:m="http://schemas.openxmlformats.org/officeDocument/2006/math">
                    <m:r>
                      <a:rPr lang="sv-SE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Select it to make</a:t>
                </a: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𝐻</m:t>
                          </m:r>
                        </m:sup>
                      </m:sSubSup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𝐻</m:t>
                          </m:r>
                        </m:sup>
                      </m:sSubSup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</m:t>
                      </m:r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𝑫</m:t>
                          </m:r>
                        </m:e>
                        <m:sub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𝜼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1/2</m:t>
                          </m:r>
                        </m:sup>
                      </m:sSubSup>
                      <m:r>
                        <a:rPr lang="sv-SE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𝒒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𝐻</m:t>
                          </m:r>
                        </m:sup>
                      </m:sSubSup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</m:oMath>
                  </m:oMathPara>
                </a14:m>
                <a:endParaRPr lang="sv-SE" b="1" i="1" dirty="0">
                  <a:latin typeface="Cambria Math" charset="0"/>
                  <a:ea typeface="Georgia" charset="0"/>
                  <a:cs typeface="Georgia" charset="0"/>
                </a:endParaRPr>
              </a:p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1" i="1" smtClean="0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                           </m:t>
                      </m:r>
                      <m:r>
                        <a:rPr lang="sv-SE" b="1" i="1">
                          <a:latin typeface="Cambria Math" panose="02040503050406030204" pitchFamily="18" charset="0"/>
                          <a:ea typeface="Georgia" charset="0"/>
                          <a:cs typeface="Georgia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sv-SE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sv-SE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≈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𝑞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57150" indent="0">
                  <a:buNone/>
                </a:pPr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B89E4-6983-034C-9734-840B11E728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493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8EE0-A363-2C46-BED1-D31528F91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F7D25-22F3-D041-B9A1-947279E39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10</a:t>
            </a:fld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97A05-BA88-7441-A5E7-E4080DD6D29B}"/>
              </a:ext>
            </a:extLst>
          </p:cNvPr>
          <p:cNvSpPr txBox="1"/>
          <p:nvPr/>
        </p:nvSpPr>
        <p:spPr>
          <a:xfrm>
            <a:off x="7110752" y="6238401"/>
            <a:ext cx="3092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In some “good” sense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32D50F-A829-3545-95C2-6D56FC67C98C}"/>
              </a:ext>
            </a:extLst>
          </p:cNvPr>
          <p:cNvCxnSpPr>
            <a:cxnSpLocks/>
          </p:cNvCxnSpPr>
          <p:nvPr/>
        </p:nvCxnSpPr>
        <p:spPr>
          <a:xfrm flipV="1">
            <a:off x="8664787" y="5652654"/>
            <a:ext cx="257541" cy="5857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48811E-4D70-B240-BA4E-B4BC0CF35E54}"/>
              </a:ext>
            </a:extLst>
          </p:cNvPr>
          <p:cNvSpPr/>
          <p:nvPr/>
        </p:nvSpPr>
        <p:spPr>
          <a:xfrm>
            <a:off x="8573878" y="3418238"/>
            <a:ext cx="3468714" cy="886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eorgia"/>
                <a:cs typeface="Georgia"/>
              </a:rPr>
              <a:t>No successive interference cancelation</a:t>
            </a:r>
          </a:p>
        </p:txBody>
      </p:sp>
    </p:spTree>
    <p:extLst>
      <p:ext uri="{BB962C8B-B14F-4D97-AF65-F5344CB8AC3E}">
        <p14:creationId xmlns:p14="http://schemas.microsoft.com/office/powerpoint/2010/main" val="348349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F247CF-D0EC-7242-B63E-63F0FBD6D6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Capacity bound for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sv-SE" dirty="0"/>
                  <a:t> using Channel Estimates</a:t>
                </a:r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F247CF-D0EC-7242-B63E-63F0FBD6D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D568E91-3D59-E644-BB49-8D6E49CCBE0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General capacity lower bound: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𝐶</m:t>
                      </m:r>
                      <m:r>
                        <a:rPr lang="en-US" i="1" smtClean="0">
                          <a:latin typeface="Cambria Math" charset="0"/>
                        </a:rPr>
                        <m:t>≥</m:t>
                      </m:r>
                      <m:r>
                        <a:rPr lang="en-US" i="1" smtClean="0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𝜌</m:t>
                                      </m:r>
                                      <m:sSup>
                                        <m:s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smtClean="0">
                                                  <a:latin typeface="Cambria Math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𝑔</m:t>
                                                  </m:r>
                                                  <m:r>
                                                    <a:rPr lang="en-US" i="1" smtClean="0">
                                                      <a:latin typeface="Cambria Math" charset="0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mtClean="0">
                                                      <a:latin typeface="Cambria Math" charset="0"/>
                                                    </a:rPr>
                                                    <m:t>Ω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𝜌</m:t>
                                      </m:r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𝑉𝑎𝑟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mtClean="0"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en-US" i="1" smtClean="0">
                                          <a:latin typeface="Cambria Math" charset="0"/>
                                        </a:rPr>
                                        <m:t>𝑉𝑎𝑟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en-US" i="1" smtClean="0"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mtClean="0"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our case: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𝑢𝑙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b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𝑢𝑙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D568E91-3D59-E644-BB49-8D6E49CCB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819" t="-2188" b="-175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F44A5-D98B-E24B-BE01-84A5A25F8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412D3-293F-E142-8F38-F606D67A2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11</a:t>
            </a:fld>
            <a:endParaRPr lang="sv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F5D790-A1F6-EA45-AA26-03E7635B014E}"/>
              </a:ext>
            </a:extLst>
          </p:cNvPr>
          <p:cNvSpPr/>
          <p:nvPr/>
        </p:nvSpPr>
        <p:spPr>
          <a:xfrm>
            <a:off x="5453614" y="3754582"/>
            <a:ext cx="4609862" cy="534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eorgia"/>
                <a:cs typeface="Georgia"/>
              </a:rPr>
              <a:t>We need to compute each term!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47EFF6-4C50-8246-A57A-6091245A4CD6}"/>
              </a:ext>
            </a:extLst>
          </p:cNvPr>
          <p:cNvCxnSpPr>
            <a:cxnSpLocks/>
          </p:cNvCxnSpPr>
          <p:nvPr/>
        </p:nvCxnSpPr>
        <p:spPr>
          <a:xfrm flipH="1" flipV="1">
            <a:off x="7457826" y="3091718"/>
            <a:ext cx="300719" cy="66286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7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B9612-C855-214C-AC9B-B159DB1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expectation in the numerator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2D52E73-EBFC-E74F-BCBF-70A5394FE19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953490"/>
                <a:ext cx="10853647" cy="425334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2100"/>
                  </a:spcBef>
                  <a:buNone/>
                </a:pPr>
                <a:r>
                  <a:rPr lang="en-US" dirty="0"/>
                  <a:t>We have used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selected based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2D52E73-EBFC-E74F-BCBF-70A5394FE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953490"/>
                <a:ext cx="10853647" cy="4253345"/>
              </a:xfrm>
              <a:blipFill>
                <a:blip r:embed="rId2"/>
                <a:stretch>
                  <a:fillRect l="-819" t="-5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D9568D-343E-354D-BEA1-5AE5160AE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C4EF7-DA02-5C4D-A346-5A22267D3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12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00DE25-D1CA-C748-AA93-85AB1BB4B6E7}"/>
                  </a:ext>
                </a:extLst>
              </p:cNvPr>
              <p:cNvSpPr/>
              <p:nvPr/>
            </p:nvSpPr>
            <p:spPr>
              <a:xfrm>
                <a:off x="6914767" y="5127174"/>
                <a:ext cx="5041705" cy="9396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≥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00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𝜌</m:t>
                                      </m:r>
                                      <m:sSup>
                                        <m:sSupPr>
                                          <m:ctrlP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sv-SE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sv-SE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sv-SE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𝑔</m:t>
                                                  </m:r>
                                                  <m:r>
                                                    <a:rPr lang="sv-SE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sv-SE" sz="20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Ω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𝜌</m:t>
                                      </m:r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𝑉𝑎𝑟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00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𝑉𝑎𝑟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00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sv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000DE25-D1CA-C748-AA93-85AB1BB4B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767" y="5127174"/>
                <a:ext cx="5041705" cy="939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32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DA7D-58EA-CE48-B04C-3011DF11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first term in the denominator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F67215C-E092-F34E-B9EB-94240E30992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𝑉𝑎𝑟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𝐸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charset="0"/>
                                    </a:rPr>
                                    <m:t>|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charset="0"/>
                                    </a:rPr>
                                    <m:t>Ω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have already computed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  <m:r>
                          <a:rPr lang="en-US" i="1">
                            <a:latin typeface="Cambria Math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Ω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Ω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Ω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We used the same properties as before.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F67215C-E092-F34E-B9EB-94240E309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F9533-78E7-9A4A-9225-E0C85D3C4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02C30-6E58-DA4B-9A61-43D926951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13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5FAE84-753E-9446-B631-E562898B4BF6}"/>
                  </a:ext>
                </a:extLst>
              </p:cNvPr>
              <p:cNvSpPr/>
              <p:nvPr/>
            </p:nvSpPr>
            <p:spPr>
              <a:xfrm>
                <a:off x="6914767" y="5127174"/>
                <a:ext cx="5041705" cy="93967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≥</m:t>
                      </m:r>
                      <m:r>
                        <a:rPr lang="sv-SE" sz="20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00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𝜌</m:t>
                                      </m:r>
                                      <m:sSup>
                                        <m:sSupPr>
                                          <m:ctrlP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sv-SE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0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sv-SE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sv-SE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𝑔</m:t>
                                                  </m:r>
                                                  <m:r>
                                                    <a:rPr lang="sv-SE" sz="20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sv-SE" sz="20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Ω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𝜌</m:t>
                                      </m:r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𝑉𝑎𝑟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00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sv-SE" sz="20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𝑉𝑎𝑟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sv-SE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00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sv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15FAE84-753E-9446-B631-E562898B4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767" y="5127174"/>
                <a:ext cx="5041705" cy="939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33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269F11-33B1-DA45-9155-9E3FB77EFE98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4656E-B73C-E041-907B-B214B384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second term in the denominator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841582B-E887-C04F-B459-C5E5870FBDB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𝑉𝑎𝑟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𝑉𝑎𝑟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sv-SE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>
                  <a:lnSpc>
                    <a:spcPct val="100000"/>
                  </a:lnSpc>
                </a:pPr>
                <a:endParaRPr lang="en-US" b="1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𝑉𝑎𝑟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charset="0"/>
                            </a:rPr>
                            <m:t>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p>
                                  </m:sSub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𝑢𝑙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841582B-E887-C04F-B459-C5E5870FB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1830357"/>
                <a:ext cx="10853647" cy="4665986"/>
              </a:xfrm>
              <a:blipFill>
                <a:blip r:embed="rId2"/>
                <a:stretch>
                  <a:fillRect l="-702" t="-26630" b="-3342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68D2F-8B31-5548-A2A7-49C6ACC82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5AA90-E792-5F48-A055-EE7A8C524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3914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801514-7BAE-4940-9D19-91D9CE2B5D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SE" dirty="0"/>
                  <a:t>Result: </a:t>
                </a:r>
                <a:r>
                  <a:rPr lang="en-US" dirty="0"/>
                  <a:t>Capacity lower bound of User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𝑖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801514-7BAE-4940-9D19-91D9CE2B5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8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3B683-CC79-6941-AEDF-4099560258C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v-SE" i="1">
                          <a:latin typeface="Cambria Math" charset="0"/>
                        </a:rPr>
                        <m:t>≥</m:t>
                      </m:r>
                      <m:r>
                        <a:rPr lang="sv-SE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𝑢𝑙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sv-SE" b="1" i="1">
                                                      <a:latin typeface="Cambria Math" charset="0"/>
                                                    </a:rPr>
                                                    <m:t>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sv-SE" i="1">
                                                      <a:latin typeface="Cambria Math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sv-SE" i="1">
                                                      <a:latin typeface="Cambria Math" charset="0"/>
                                                    </a:rPr>
                                                    <m:t>𝐻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sv-SE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sv-SE" b="1" i="1">
                                                          <a:latin typeface="Cambria Math" charset="0"/>
                                                        </a:rPr>
                                                        <m:t>𝒈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sv-SE" i="1">
                                                      <a:latin typeface="Cambria Math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dirty="0"/>
                  <a:t>where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𝑩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=1,</m:t>
                          </m:r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≠</m:t>
                          </m:r>
                          <m:r>
                            <a:rPr lang="sv-SE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1" i="1">
                                      <a:latin typeface="Cambria Math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1" i="1">
                                      <a:latin typeface="Cambria Math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𝐻</m:t>
                              </m:r>
                            </m:sup>
                          </m:sSubSup>
                        </m:e>
                      </m:nary>
                      <m:r>
                        <a:rPr lang="sv-SE" i="1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=1 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sv-SE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𝑀</m:t>
                              </m:r>
                            </m:sub>
                          </m:sSub>
                        </m:e>
                      </m:nary>
                      <m:r>
                        <a:rPr lang="sv-SE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𝑰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sv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23B683-CC79-6941-AEDF-409956025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819" t="-625" b="-3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16A51-FB98-2847-980B-7794F2759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65D20-7541-E749-8916-F83891880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15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CD64321-D3B3-D94A-8554-21789E5D4091}"/>
                  </a:ext>
                </a:extLst>
              </p:cNvPr>
              <p:cNvSpPr/>
              <p:nvPr/>
            </p:nvSpPr>
            <p:spPr>
              <a:xfrm>
                <a:off x="4475693" y="4799176"/>
                <a:ext cx="3240613" cy="50711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sv-SE" sz="2400" dirty="0">
                    <a:solidFill>
                      <a:schemeClr val="tx1"/>
                    </a:solidFill>
                  </a:rPr>
                  <a:t>How to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400" dirty="0">
                    <a:solidFill>
                      <a:schemeClr val="tx1"/>
                    </a:solidFill>
                  </a:rPr>
                  <a:t>?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CD64321-D3B3-D94A-8554-21789E5D40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693" y="4799176"/>
                <a:ext cx="3240613" cy="507115"/>
              </a:xfrm>
              <a:prstGeom prst="rect">
                <a:avLst/>
              </a:prstGeom>
              <a:blipFill>
                <a:blip r:embed="rId4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74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AFB6-6C84-5740-9002-46802B98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Rayleigh Quotient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438C08E-C9AA-5840-B3E0-1F7C7DC8EB3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r>
                  <a:rPr lang="en-SE" dirty="0"/>
                  <a:t>Intuition:</a:t>
                </a:r>
              </a:p>
              <a:p>
                <a:pPr lvl="1"/>
                <a:r>
                  <a:rPr lang="en-SE" dirty="0"/>
                  <a:t>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v-SE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v-SE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sv-SE" i="1">
                                        <a:latin typeface="Cambria Math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sv-SE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1" i="1">
                                <a:latin typeface="Cambria Math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sv-SE" i="1">
                                <a:latin typeface="Cambria Math" charset="0"/>
                              </a:rPr>
                              <m:t>𝐻</m:t>
                            </m:r>
                          </m:sup>
                        </m:sSup>
                        <m:r>
                          <a:rPr lang="sv-SE" b="1" i="1">
                            <a:latin typeface="Cambria Math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SE" dirty="0"/>
                  <a:t> is maximized by </a:t>
                </a:r>
                <a14:m>
                  <m:oMath xmlns:m="http://schemas.openxmlformats.org/officeDocument/2006/math">
                    <m:r>
                      <a:rPr lang="sv-SE" b="1" i="1">
                        <a:latin typeface="Cambria Math" charset="0"/>
                      </a:rPr>
                      <m:t>𝒂</m:t>
                    </m:r>
                    <m:r>
                      <a:rPr lang="sv-SE" i="1">
                        <a:latin typeface="Cambria Math" charset="0"/>
                      </a:rPr>
                      <m:t>=</m:t>
                    </m:r>
                    <m:r>
                      <a:rPr lang="sv-SE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SE" b="1" dirty="0"/>
              </a:p>
              <a:p>
                <a:pPr lvl="1"/>
                <a:r>
                  <a:rPr lang="en-SE" dirty="0"/>
                  <a:t>The extra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1" i="1">
                            <a:latin typeface="Cambria Math" charset="0"/>
                          </a:rPr>
                          <m:t>𝑩</m:t>
                        </m:r>
                      </m:e>
                      <m:sup>
                        <m:r>
                          <a:rPr lang="sv-SE" i="1">
                            <a:latin typeface="Cambria Math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SE" dirty="0"/>
                  <a:t> is “whitening”</a:t>
                </a:r>
                <a:endParaRPr lang="en-SE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438C08E-C9AA-5840-B3E0-1F7C7DC8EB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73876-0399-0143-B7DD-9CEFA97B7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F3C50-D7B0-D14E-B426-3CAC6FC87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16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94C166-94EA-6C4E-A281-6FA816AE8C77}"/>
                  </a:ext>
                </a:extLst>
              </p:cNvPr>
              <p:cNvSpPr/>
              <p:nvPr/>
            </p:nvSpPr>
            <p:spPr>
              <a:xfrm>
                <a:off x="2590800" y="1830357"/>
                <a:ext cx="7010400" cy="16486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The ratio</a:t>
                </a:r>
              </a:p>
              <a:p>
                <a:pPr>
                  <a:spcBef>
                    <a:spcPts val="3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v-SE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sv-SE" sz="2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𝐻</m:t>
                                      </m:r>
                                    </m:sup>
                                  </m:sSup>
                                  <m:r>
                                    <a:rPr lang="sv-SE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sz="2400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sv-SE" sz="2400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𝑩𝒂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solidFill>
                      <a:schemeClr val="tx1"/>
                    </a:solidFill>
                  </a:rPr>
                  <a:t>for given </a:t>
                </a:r>
                <a14:m>
                  <m:oMath xmlns:m="http://schemas.openxmlformats.org/officeDocument/2006/math">
                    <m:r>
                      <a:rPr lang="sv-SE" sz="2400" b="1" i="1">
                        <a:solidFill>
                          <a:schemeClr val="tx1"/>
                        </a:solidFill>
                        <a:latin typeface="Cambria Math" charset="0"/>
                      </a:rPr>
                      <m:t>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invertible </a:t>
                </a:r>
                <a14:m>
                  <m:oMath xmlns:m="http://schemas.openxmlformats.org/officeDocument/2006/math">
                    <m:r>
                      <a:rPr lang="sv-SE" sz="2400" b="1" i="1">
                        <a:solidFill>
                          <a:schemeClr val="tx1"/>
                        </a:solidFill>
                        <a:latin typeface="Cambria Math" charset="0"/>
                      </a:rPr>
                      <m:t>𝑩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maximized by </a:t>
                </a:r>
                <a14:m>
                  <m:oMath xmlns:m="http://schemas.openxmlformats.org/officeDocument/2006/math">
                    <m:r>
                      <a:rPr lang="sv-SE" sz="2400" b="1" i="1">
                        <a:solidFill>
                          <a:schemeClr val="tx1"/>
                        </a:solidFill>
                        <a:latin typeface="Cambria Math" charset="0"/>
                      </a:rPr>
                      <m:t>𝒂</m:t>
                    </m:r>
                    <m:r>
                      <a:rPr lang="sv-SE" sz="24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sv-S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24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𝑩</m:t>
                        </m:r>
                      </m:e>
                      <m:sup>
                        <m:r>
                          <a:rPr lang="sv-SE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−1</m:t>
                        </m:r>
                      </m:sup>
                    </m:sSup>
                    <m:r>
                      <a:rPr lang="sv-SE" sz="2400" b="1" i="1">
                        <a:solidFill>
                          <a:schemeClr val="tx1"/>
                        </a:solidFill>
                        <a:latin typeface="Cambria Math" charset="0"/>
                      </a:rPr>
                      <m:t>𝒃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94C166-94EA-6C4E-A281-6FA816AE8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830357"/>
                <a:ext cx="7010400" cy="1648691"/>
              </a:xfrm>
              <a:prstGeom prst="rect">
                <a:avLst/>
              </a:prstGeom>
              <a:blipFill>
                <a:blip r:embed="rId3"/>
                <a:stretch>
                  <a:fillRect l="-1447" b="-45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308A332-A4B1-6049-B3EF-378241EBBC83}"/>
              </a:ext>
            </a:extLst>
          </p:cNvPr>
          <p:cNvSpPr/>
          <p:nvPr/>
        </p:nvSpPr>
        <p:spPr>
          <a:xfrm>
            <a:off x="7853971" y="4632140"/>
            <a:ext cx="3505200" cy="854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Extension of maximum ratio combining</a:t>
            </a:r>
          </a:p>
        </p:txBody>
      </p:sp>
    </p:spTree>
    <p:extLst>
      <p:ext uri="{BB962C8B-B14F-4D97-AF65-F5344CB8AC3E}">
        <p14:creationId xmlns:p14="http://schemas.microsoft.com/office/powerpoint/2010/main" val="117174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5D5C-F104-664C-A372-E1C22789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Maximizing the capacity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D2EB61-2310-694E-9EA2-7C7EB053050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sv-SE" i="1">
                          <a:latin typeface="Cambria Math" charset="0"/>
                        </a:rPr>
                        <m:t>≥</m:t>
                      </m:r>
                      <m:r>
                        <a:rPr lang="sv-SE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sv-S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sv-SE" b="1" i="1">
                                                      <a:latin typeface="Cambria Math" charset="0"/>
                                                    </a:rPr>
                                                    <m:t>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sv-SE" i="1">
                                                      <a:latin typeface="Cambria Math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sv-SE" i="1">
                                                      <a:latin typeface="Cambria Math" charset="0"/>
                                                    </a:rPr>
                                                    <m:t>𝐻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sv-SE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sv-SE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sv-SE" i="1">
                                                      <a:latin typeface="Cambria Math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𝐻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sv-SE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𝑩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v-SE" b="1" i="1">
                                              <a:latin typeface="Cambria Math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sv-SE" b="1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v-SE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𝑢𝑙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1" i="1">
                                <a:latin typeface="Cambria Math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𝑩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=1,</m:t>
                          </m:r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≠</m:t>
                          </m:r>
                          <m:r>
                            <a:rPr lang="sv-SE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1" i="1">
                                      <a:latin typeface="Cambria Math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v-SE" b="1" i="1">
                                      <a:latin typeface="Cambria Math" charset="0"/>
                                    </a:rPr>
                                    <m:t>𝒈</m:t>
                                  </m:r>
                                </m:e>
                              </m:acc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𝐻</m:t>
                              </m:r>
                            </m:sup>
                          </m:sSubSup>
                        </m:e>
                      </m:nary>
                      <m:r>
                        <a:rPr lang="sv-SE" i="1">
                          <a:latin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i="1">
                              <a:latin typeface="Cambria Math" charset="0"/>
                            </a:rPr>
                            <m:t>𝑘</m:t>
                          </m:r>
                          <m:r>
                            <a:rPr lang="sv-SE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sv-SE" i="1">
                                  <a:latin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𝑀</m:t>
                              </m:r>
                            </m:sub>
                          </m:sSub>
                        </m:e>
                      </m:nary>
                      <m:r>
                        <a:rPr lang="sv-SE" i="1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𝑰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lvl="0" indent="0">
                  <a:spcBef>
                    <a:spcPts val="600"/>
                  </a:spcBef>
                  <a:buNone/>
                </a:pPr>
                <a:r>
                  <a:rPr lang="en-US" dirty="0"/>
                  <a:t>Maximized by selecting</a:t>
                </a:r>
              </a:p>
              <a:p>
                <a:pPr marL="0" lv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</a:rPr>
                            <m:t>𝑩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sv-SE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sSubSup>
                        <m:sSubSup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</a:rPr>
                            <m:t>𝑩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sv-SE" i="1">
                              <a:latin typeface="Cambria Math" charset="0"/>
                            </a:rPr>
                            <m:t>−1</m:t>
                          </m:r>
                        </m:sup>
                      </m:sSubSup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v-SE" b="1" i="1">
                                  <a:latin typeface="Cambria Math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D2EB61-2310-694E-9EA2-7C7EB0530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819" t="-625" b="-43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0936F-890C-CD44-889F-14E86091B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CEE5-7FB8-4946-91C6-5F727F78A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17</a:t>
            </a:fld>
            <a:endParaRPr lang="sv-S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D6649-8806-3E43-920C-6C0EBFF1D1FC}"/>
              </a:ext>
            </a:extLst>
          </p:cNvPr>
          <p:cNvSpPr/>
          <p:nvPr/>
        </p:nvSpPr>
        <p:spPr>
          <a:xfrm>
            <a:off x="4343400" y="5858774"/>
            <a:ext cx="3505200" cy="638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chemeClr val="tx1"/>
                </a:solidFill>
              </a:rPr>
              <a:t>Called MMSE combining</a:t>
            </a:r>
          </a:p>
        </p:txBody>
      </p:sp>
    </p:spTree>
    <p:extLst>
      <p:ext uri="{BB962C8B-B14F-4D97-AF65-F5344CB8AC3E}">
        <p14:creationId xmlns:p14="http://schemas.microsoft.com/office/powerpoint/2010/main" val="30934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78E072-D6F3-FA44-A96E-D1873654D44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v-SE" dirty="0"/>
                  <a:t>Interpretation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𝑢𝑙</m:t>
                            </m:r>
                          </m:sub>
                        </m:s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1" i="1">
                            <a:latin typeface="Cambria Math" charset="0"/>
                          </a:rPr>
                          <m:t>𝑩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sv-SE" i="1">
                            <a:latin typeface="Cambria Math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v-SE" b="1" i="1">
                                <a:latin typeface="Cambria Math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 (whitening)</a:t>
                </a:r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A78E072-D6F3-FA44-A96E-D1873654D4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37" t="-13636"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A81B7-1D09-8B48-8D1F-2B40EE498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0FF24-31E8-C241-9A32-E858A0778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18</a:t>
            </a:fld>
            <a:endParaRPr lang="sv-SE" dirty="0"/>
          </a:p>
        </p:txBody>
      </p:sp>
      <p:pic>
        <p:nvPicPr>
          <p:cNvPr id="7" name="Picture 2" descr="C:\Users\emilbjo\Documents\Presentationer\2012-10 Supelec\beamforming-geometrically.png">
            <a:extLst>
              <a:ext uri="{FF2B5EF4-FFF2-40B4-BE49-F238E27FC236}">
                <a16:creationId xmlns:a16="http://schemas.microsoft.com/office/drawing/2014/main" id="{16D5D756-87F8-4F45-833C-778311C1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35" y="2002638"/>
            <a:ext cx="6505872" cy="385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D2F6A3-FF96-3C42-A321-0849E2460F77}"/>
              </a:ext>
            </a:extLst>
          </p:cNvPr>
          <p:cNvSpPr/>
          <p:nvPr/>
        </p:nvSpPr>
        <p:spPr>
          <a:xfrm>
            <a:off x="2718964" y="1976688"/>
            <a:ext cx="812800" cy="278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489B49-9573-8D4B-BB2A-400C375D3EAA}"/>
                  </a:ext>
                </a:extLst>
              </p:cNvPr>
              <p:cNvSpPr/>
              <p:nvPr/>
            </p:nvSpPr>
            <p:spPr>
              <a:xfrm>
                <a:off x="7082731" y="5410517"/>
                <a:ext cx="253024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v-S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489B49-9573-8D4B-BB2A-400C375D3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731" y="5410517"/>
                <a:ext cx="2530244" cy="461665"/>
              </a:xfrm>
              <a:prstGeom prst="rect">
                <a:avLst/>
              </a:prstGeom>
              <a:blipFill>
                <a:blip r:embed="rId4"/>
                <a:stretch>
                  <a:fillRect t="-2703" b="-108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882241-8F28-0744-9F26-611AAD2CA76C}"/>
                  </a:ext>
                </a:extLst>
              </p:cNvPr>
              <p:cNvSpPr/>
              <p:nvPr/>
            </p:nvSpPr>
            <p:spPr>
              <a:xfrm>
                <a:off x="600987" y="2038243"/>
                <a:ext cx="122574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sv-S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882241-8F28-0744-9F26-611AAD2CA7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87" y="2038243"/>
                <a:ext cx="1225740" cy="46166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BA1CAB-A038-4E4C-8D0B-E0DECF10D2CE}"/>
                  </a:ext>
                </a:extLst>
              </p:cNvPr>
              <p:cNvSpPr txBox="1"/>
              <p:nvPr/>
            </p:nvSpPr>
            <p:spPr>
              <a:xfrm>
                <a:off x="2414163" y="1976688"/>
                <a:ext cx="493485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sz="2400" i="1" dirty="0" smtClean="0">
                            <a:latin typeface="Cambria Math" panose="02040503050406030204" pitchFamily="18" charset="0"/>
                            <a:cs typeface="Georgia"/>
                          </a:rPr>
                        </m:ctrlPr>
                      </m:sSubPr>
                      <m:e>
                        <m:r>
                          <a:rPr lang="sv-SE" sz="2400" b="1" i="1" dirty="0" smtClean="0">
                            <a:latin typeface="Cambria Math" panose="02040503050406030204" pitchFamily="18" charset="0"/>
                            <a:cs typeface="Georgia"/>
                          </a:rPr>
                          <m:t>𝒂</m:t>
                        </m:r>
                      </m:e>
                      <m:sub>
                        <m:r>
                          <a:rPr lang="sv-SE" sz="2400" b="0" i="1" dirty="0" smtClean="0">
                            <a:latin typeface="Cambria Math" panose="02040503050406030204" pitchFamily="18" charset="0"/>
                            <a:cs typeface="Georgi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v-SE" sz="2400" dirty="0">
                    <a:latin typeface="Georgia"/>
                    <a:cs typeface="Georgia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BA1CAB-A038-4E4C-8D0B-E0DECF10D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163" y="1976688"/>
                <a:ext cx="493485" cy="461665"/>
              </a:xfrm>
              <a:prstGeom prst="rect">
                <a:avLst/>
              </a:prstGeom>
              <a:blipFill>
                <a:blip r:embed="rId6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5BFAF6-160B-F24A-8AF4-905920654D38}"/>
                  </a:ext>
                </a:extLst>
              </p:cNvPr>
              <p:cNvSpPr/>
              <p:nvPr/>
            </p:nvSpPr>
            <p:spPr>
              <a:xfrm>
                <a:off x="7992668" y="2981479"/>
                <a:ext cx="3240613" cy="89504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Georgia"/>
                    <a:cs typeface="Georgia"/>
                  </a:rPr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Georgia"/>
                  </a:rPr>
                  <a:t> and </a:t>
                </a:r>
                <a:br>
                  <a:rPr lang="en-US" sz="2400" dirty="0">
                    <a:solidFill>
                      <a:schemeClr val="tx1"/>
                    </a:solidFill>
                    <a:latin typeface="Georgia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Georgia"/>
                  </a:rPr>
                  <a:t>rotate it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𝑩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5BFAF6-160B-F24A-8AF4-905920654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668" y="2981479"/>
                <a:ext cx="3240613" cy="895042"/>
              </a:xfrm>
              <a:prstGeom prst="rect">
                <a:avLst/>
              </a:prstGeom>
              <a:blipFill>
                <a:blip r:embed="rId7"/>
                <a:stretch>
                  <a:fillRect t="-2778" b="-111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08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F682-4936-074E-8872-30CC0D35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1CEFC7-4E55-314D-AEAD-EFB9ABCC514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SE" dirty="0"/>
                  <a:t>Channel estimation</a:t>
                </a:r>
              </a:p>
              <a:p>
                <a:pPr lvl="1"/>
                <a:r>
                  <a:rPr lang="en-SE" dirty="0"/>
                  <a:t>Send pilot sequences of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𝜏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SE" dirty="0"/>
                  <a:t> in the uplink</a:t>
                </a:r>
              </a:p>
              <a:p>
                <a:pPr lvl="1"/>
                <a:r>
                  <a:rPr lang="en-SE" dirty="0"/>
                  <a:t>Estimate channels using MMSE estimation</a:t>
                </a:r>
              </a:p>
              <a:p>
                <a:pPr lvl="1"/>
                <a:endParaRPr lang="en-SE" dirty="0"/>
              </a:p>
              <a:p>
                <a:r>
                  <a:rPr lang="en-SE" dirty="0"/>
                  <a:t>Data transmission</a:t>
                </a:r>
              </a:p>
              <a:p>
                <a:pPr lvl="1"/>
                <a:r>
                  <a:rPr lang="en-SE" dirty="0"/>
                  <a:t>General capacity lower bound</a:t>
                </a:r>
              </a:p>
              <a:p>
                <a:pPr lvl="1"/>
                <a:r>
                  <a:rPr lang="en-SE" dirty="0"/>
                  <a:t>Expresssion when the </a:t>
                </a:r>
                <a:br>
                  <a:rPr lang="en-SE" dirty="0"/>
                </a:br>
                <a:r>
                  <a:rPr lang="en-SE" dirty="0"/>
                  <a:t>MMSE estimates are known</a:t>
                </a:r>
              </a:p>
              <a:p>
                <a:pPr lvl="1"/>
                <a:r>
                  <a:rPr lang="en-SE" dirty="0"/>
                  <a:t>Optimized linear receiver processing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C1CEFC7-4E55-314D-AEAD-EFB9ABCC51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1" t="-21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2F60D-4E98-CE4B-908C-5715DF2F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9583-07FA-0E4F-A34B-B8C9073FE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19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819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A4FB-4A14-384F-A915-557C0D1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A7F1B-1E1F-0344-9628-1B4EA86EC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E" dirty="0"/>
              <a:t>Uplink Massive MIMO</a:t>
            </a:r>
          </a:p>
          <a:p>
            <a:pPr lvl="1"/>
            <a:r>
              <a:rPr lang="en-SE" dirty="0"/>
              <a:t>Pilot transmission</a:t>
            </a:r>
          </a:p>
          <a:p>
            <a:pPr lvl="1"/>
            <a:r>
              <a:rPr lang="en-SE" dirty="0"/>
              <a:t>Channel estimation</a:t>
            </a:r>
          </a:p>
          <a:p>
            <a:pPr lvl="1"/>
            <a:endParaRPr lang="en-SE" dirty="0"/>
          </a:p>
          <a:p>
            <a:r>
              <a:rPr lang="en-SE" dirty="0"/>
              <a:t>Capacity lower bound</a:t>
            </a:r>
          </a:p>
          <a:p>
            <a:pPr lvl="1"/>
            <a:r>
              <a:rPr lang="en-SE" dirty="0"/>
              <a:t>Computation using channel estimates</a:t>
            </a:r>
          </a:p>
          <a:p>
            <a:pPr lvl="1"/>
            <a:r>
              <a:rPr lang="en-SE" dirty="0"/>
              <a:t>Maximization of the bound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045CC-72F0-E94F-976C-842ED0320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4995-109A-ED4D-BE8B-14B579D00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744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F0827F5F-70A2-8847-826F-F024CC552B92}"/>
              </a:ext>
            </a:extLst>
          </p:cNvPr>
          <p:cNvSpPr txBox="1">
            <a:spLocks/>
          </p:cNvSpPr>
          <p:nvPr/>
        </p:nvSpPr>
        <p:spPr>
          <a:xfrm>
            <a:off x="2230585" y="2742997"/>
            <a:ext cx="7897090" cy="3879474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1"/>
                </a:solidFill>
                <a:latin typeface="+mn-lt"/>
                <a:ea typeface="KorolevLiU Medium" charset="0"/>
                <a:cs typeface="KorolevLiU Medium" charset="0"/>
              </a:defRPr>
            </a:lvl1pPr>
          </a:lstStyle>
          <a:p>
            <a:pPr algn="ctr"/>
            <a:br>
              <a:rPr lang="en-US" dirty="0"/>
            </a:br>
            <a:r>
              <a:rPr lang="en-US" sz="4100" b="1" dirty="0"/>
              <a:t>Multiple Antenna Communications</a:t>
            </a:r>
            <a:endParaRPr lang="en-US" b="1" dirty="0"/>
          </a:p>
          <a:p>
            <a:pPr algn="ctr"/>
            <a:endParaRPr lang="en-US" b="1" dirty="0"/>
          </a:p>
          <a:p>
            <a:pPr algn="ctr">
              <a:spcAft>
                <a:spcPts val="600"/>
              </a:spcAft>
            </a:pPr>
            <a:r>
              <a:rPr lang="en-US" sz="2900" dirty="0"/>
              <a:t>Lecture 7:</a:t>
            </a:r>
          </a:p>
          <a:p>
            <a:pPr algn="ctr">
              <a:spcBef>
                <a:spcPts val="1200"/>
              </a:spcBef>
              <a:spcAft>
                <a:spcPts val="1800"/>
              </a:spcAft>
            </a:pPr>
            <a:r>
              <a:rPr lang="en-US" sz="2900" b="1" dirty="0"/>
              <a:t>Multiuser MIMO With Optimal Linear Detection</a:t>
            </a:r>
          </a:p>
          <a:p>
            <a:pPr algn="ctr"/>
            <a:endParaRPr lang="en-US" sz="2900" dirty="0"/>
          </a:p>
          <a:p>
            <a:pPr algn="ctr"/>
            <a:r>
              <a:rPr lang="en-US" sz="2900" i="1" dirty="0"/>
              <a:t>Emil Björnson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A755F-E0CF-0349-AD91-2C8C7D91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6706" y="-347447"/>
            <a:ext cx="11199005" cy="5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9E17-738B-004E-9529-E9287930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Uplink Massive MIMO system model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5FCCDE-2FCB-6E41-8BE2-0432631AD48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>
                  <a:tabLst>
                    <a:tab pos="4968875" algn="l"/>
                  </a:tabLst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Parameters are normalized: 	Maximum power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𝑢𝑙</m:t>
                        </m:r>
                      </m:sub>
                    </m:sSub>
                  </m:oMath>
                </a14:m>
                <a:br>
                  <a:rPr lang="en-US" dirty="0">
                    <a:latin typeface="Georgia" charset="0"/>
                    <a:ea typeface="Georgia" charset="0"/>
                    <a:cs typeface="Georgia" charset="0"/>
                  </a:rPr>
                </a:b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 has power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≤1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ea typeface="Cambria Math" charset="0"/>
                    <a:cs typeface="Cambria Math" charset="0"/>
                  </a:rPr>
                  <a:t>Channel of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: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sup>
                    </m:sSub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Normalized noise: 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𝟎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5FCCDE-2FCB-6E41-8BE2-0432631AD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819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DB21A-25B9-3E44-A272-61962CEE8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8EE42-3794-0447-9FD0-8D6F07EA8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3</a:t>
            </a:fld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39890-D340-7A4A-8DB9-796521874213}"/>
              </a:ext>
            </a:extLst>
          </p:cNvPr>
          <p:cNvSpPr txBox="1"/>
          <p:nvPr/>
        </p:nvSpPr>
        <p:spPr>
          <a:xfrm>
            <a:off x="7370617" y="5712279"/>
            <a:ext cx="3499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/>
                <a:cs typeface="Georgia"/>
              </a:rPr>
              <a:t>Large-scale fading coefficient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1ABDBE-8B59-BF43-93C5-BB63782C3F36}"/>
              </a:ext>
            </a:extLst>
          </p:cNvPr>
          <p:cNvCxnSpPr>
            <a:cxnSpLocks/>
          </p:cNvCxnSpPr>
          <p:nvPr/>
        </p:nvCxnSpPr>
        <p:spPr>
          <a:xfrm flipH="1" flipV="1">
            <a:off x="7214465" y="5352973"/>
            <a:ext cx="183862" cy="3593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80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0445-392D-D640-BE1A-51CB4071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pilot sequences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F29CC7-D48F-2B4C-BB9C-941C0410D02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Send pilot matrix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e>
                    </m:rad>
                    <m:r>
                      <a:rPr lang="sv-SE" b="1">
                        <a:latin typeface="Cambria Math" charset="0"/>
                      </a:rPr>
                      <m:t>𝚽</m:t>
                    </m:r>
                    <m:r>
                      <a:rPr lang="sv-SE" b="1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sv-SE" i="1">
                                <a:latin typeface="Cambria Math" charset="0"/>
                              </a:rPr>
                              <m:t>𝑝</m:t>
                            </m:r>
                          </m:sub>
                        </m:sSub>
                      </m:e>
                    </m:rad>
                    <m:d>
                      <m:dPr>
                        <m:begChr m:val="["/>
                        <m:endChr m:val="]"/>
                        <m:ctrlPr>
                          <a:rPr lang="sv-SE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 </m:t>
                        </m:r>
                        <m:sSub>
                          <m:sSubPr>
                            <m:ctrlPr>
                              <a:rPr lang="sv-S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𝜏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uses of the channel: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𝒀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</m:t>
                      </m:r>
                      <m:sSup>
                        <m:s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pPr>
                        <m:e>
                          <m:r>
                            <a:rPr lang="sv-SE" b="1">
                              <a:latin typeface="Cambria Math" charset="0"/>
                            </a:rPr>
                            <m:t>𝚽</m:t>
                          </m:r>
                        </m:e>
                        <m:sup>
                          <m:r>
                            <a:rPr lang="sv-SE" i="1">
                              <a:latin typeface="Cambria Math" charset="0"/>
                            </a:rPr>
                            <m:t>𝐻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𝑾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Stacking received signals in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  <a:ea typeface="Georgia" charset="0"/>
                        <a:cs typeface="Georgia" charset="0"/>
                      </a:rPr>
                      <m:t>𝑀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Georgia" charset="0"/>
                        <a:cs typeface="Georgia" charset="0"/>
                      </a:rPr>
                      <m:t> </m:t>
                    </m:r>
                    <m:r>
                      <a:rPr lang="sv-SE" i="1">
                        <a:latin typeface="Cambria Math" charset="0"/>
                        <a:ea typeface="Georgia" charset="0"/>
                        <a:cs typeface="Georgia" charset="0"/>
                      </a:rPr>
                      <m:t>×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Georgia" charset="0"/>
                        <a:cs typeface="Georgia" charset="0"/>
                      </a:rPr>
                      <m:t> 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𝜏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𝒀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1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sv-SE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𝑾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𝑝</m:t>
                        </m:r>
                      </m:sub>
                    </m:sSub>
                    <m:r>
                      <a:rPr lang="sv-SE" b="1" i="1">
                        <a:latin typeface="Cambria Math" charset="0"/>
                        <a:ea typeface="Georgia" charset="0"/>
                        <a:cs typeface="Georgia" charset="0"/>
                      </a:rPr>
                      <m:t> </m:t>
                    </m:r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with </a:t>
                </a:r>
                <a:r>
                  <a:rPr lang="en-US" dirty="0" err="1">
                    <a:latin typeface="Georgia" charset="0"/>
                    <a:ea typeface="Georgia" charset="0"/>
                    <a:cs typeface="Georgia" charset="0"/>
                  </a:rPr>
                  <a:t>i.i.d</a:t>
                </a: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(0,1)</m:t>
                    </m:r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 elements</a:t>
                </a:r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r>
                  <a:rPr lang="en-US" dirty="0" err="1"/>
                  <a:t>Despreading</a:t>
                </a:r>
                <a:r>
                  <a:rPr lang="en-US" dirty="0"/>
                  <a:t> of pilot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Sup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𝒀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sub>
                        <m:sup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′</m:t>
                          </m:r>
                        </m:sup>
                      </m:sSubSup>
                      <m:r>
                        <a:rPr lang="sv-SE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𝒀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sub>
                      </m:sSub>
                      <m:r>
                        <a:rPr lang="sv-SE" b="1">
                          <a:latin typeface="Cambria Math" charset="0"/>
                        </a:rPr>
                        <m:t>𝚽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</m:t>
                      </m:r>
                      <m:sSup>
                        <m:sSup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pPr>
                        <m:e>
                          <m:r>
                            <a:rPr lang="sv-SE" b="1">
                              <a:latin typeface="Cambria Math" charset="0"/>
                            </a:rPr>
                            <m:t>𝚽</m:t>
                          </m:r>
                        </m:e>
                        <m:sup>
                          <m:r>
                            <a:rPr lang="sv-SE" i="1">
                              <a:latin typeface="Cambria Math" charset="0"/>
                            </a:rPr>
                            <m:t>𝐻</m:t>
                          </m:r>
                        </m:sup>
                      </m:sSup>
                      <m:r>
                        <a:rPr lang="sv-SE" b="1">
                          <a:latin typeface="Cambria Math" charset="0"/>
                        </a:rPr>
                        <m:t>𝚽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sSubPr>
                        <m:e>
                          <m:r>
                            <a:rPr lang="sv-SE" b="1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𝑾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𝑝</m:t>
                          </m:r>
                        </m:sub>
                      </m:sSub>
                      <m:r>
                        <a:rPr lang="sv-SE" b="1">
                          <a:latin typeface="Cambria Math" charset="0"/>
                        </a:rPr>
                        <m:t>𝚽</m:t>
                      </m:r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F29CC7-D48F-2B4C-BB9C-941C0410D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18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B6731-F09B-0A46-89DD-0D7A112C2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15B2-D9FD-F240-93DC-E983C33B6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550B095-3B0D-FA45-819A-9D1CF16516E7}"/>
              </a:ext>
            </a:extLst>
          </p:cNvPr>
          <p:cNvSpPr/>
          <p:nvPr/>
        </p:nvSpPr>
        <p:spPr>
          <a:xfrm rot="5400000">
            <a:off x="7070435" y="4752663"/>
            <a:ext cx="288758" cy="737937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4E09CE-CCF2-5445-A775-9C28B7296B86}"/>
                  </a:ext>
                </a:extLst>
              </p:cNvPr>
              <p:cNvSpPr txBox="1"/>
              <p:nvPr/>
            </p:nvSpPr>
            <p:spPr>
              <a:xfrm>
                <a:off x="6845845" y="5266011"/>
                <a:ext cx="7739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charset="0"/>
                          <a:cs typeface="Georgia"/>
                        </a:rPr>
                        <m:t>=</m:t>
                      </m:r>
                      <m:sSub>
                        <m:sSubPr>
                          <m:ctrlPr>
                            <a:rPr lang="sv-SE" sz="2000" b="0" i="1" dirty="0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000" b="1" i="1" dirty="0" smtClean="0">
                              <a:latin typeface="Cambria Math" charset="0"/>
                              <a:cs typeface="Georgia"/>
                            </a:rPr>
                            <m:t>𝑰</m:t>
                          </m:r>
                        </m:e>
                        <m:sub>
                          <m:r>
                            <a:rPr lang="sv-SE" sz="2000" b="0" i="1" dirty="0" smtClean="0">
                              <a:latin typeface="Cambria Math" charset="0"/>
                              <a:cs typeface="Georgia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4E09CE-CCF2-5445-A775-9C28B7296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845" y="5266011"/>
                <a:ext cx="77393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5C7B4AE9-E63D-EF46-AF4A-188512F3B3FE}"/>
              </a:ext>
            </a:extLst>
          </p:cNvPr>
          <p:cNvSpPr/>
          <p:nvPr/>
        </p:nvSpPr>
        <p:spPr>
          <a:xfrm rot="5400000">
            <a:off x="8137235" y="4771249"/>
            <a:ext cx="288758" cy="737937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CE101F-F4ED-F843-8240-B59A47D5B121}"/>
                  </a:ext>
                </a:extLst>
              </p:cNvPr>
              <p:cNvSpPr txBox="1"/>
              <p:nvPr/>
            </p:nvSpPr>
            <p:spPr>
              <a:xfrm>
                <a:off x="7834588" y="5320653"/>
                <a:ext cx="20257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en-US" dirty="0">
                    <a:latin typeface="Georgia"/>
                    <a:cs typeface="Georgia"/>
                  </a:rPr>
                  <a:t>Still </a:t>
                </a:r>
                <a:r>
                  <a:rPr lang="en-US" dirty="0" err="1">
                    <a:latin typeface="Georgia"/>
                    <a:cs typeface="Georgia"/>
                  </a:rPr>
                  <a:t>i.i.d</a:t>
                </a:r>
                <a:r>
                  <a:rPr lang="en-US" dirty="0">
                    <a:latin typeface="Georgia"/>
                    <a:cs typeface="Georgia"/>
                  </a:rPr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(0,1)</m:t>
                    </m:r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 </a:t>
                </a:r>
              </a:p>
              <a:p>
                <a:pPr marL="0"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elements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CE101F-F4ED-F843-8240-B59A47D5B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588" y="5320653"/>
                <a:ext cx="2025747" cy="646331"/>
              </a:xfrm>
              <a:prstGeom prst="rect">
                <a:avLst/>
              </a:prstGeom>
              <a:blipFill>
                <a:blip r:embed="rId4"/>
                <a:stretch>
                  <a:fillRect l="-2500" t="-3846" b="-115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C59DD0E-80C3-C94E-A921-86D6921AA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53" y="2445285"/>
            <a:ext cx="3752947" cy="165827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720619-5210-D74F-A222-5E24C8C5E368}"/>
              </a:ext>
            </a:extLst>
          </p:cNvPr>
          <p:cNvCxnSpPr/>
          <p:nvPr/>
        </p:nvCxnSpPr>
        <p:spPr bwMode="auto">
          <a:xfrm flipV="1">
            <a:off x="9020628" y="3013775"/>
            <a:ext cx="846161" cy="6687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DCED25-E1AF-004C-BE2D-82B310E16B99}"/>
                  </a:ext>
                </a:extLst>
              </p:cNvPr>
              <p:cNvSpPr/>
              <p:nvPr/>
            </p:nvSpPr>
            <p:spPr>
              <a:xfrm>
                <a:off x="8757975" y="2920399"/>
                <a:ext cx="846161" cy="427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ra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v-SE" sz="1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DCED25-E1AF-004C-BE2D-82B310E16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975" y="2920399"/>
                <a:ext cx="846161" cy="4277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DE1840-6602-274D-9F3F-0DF3250AA67E}"/>
              </a:ext>
            </a:extLst>
          </p:cNvPr>
          <p:cNvCxnSpPr/>
          <p:nvPr/>
        </p:nvCxnSpPr>
        <p:spPr bwMode="auto">
          <a:xfrm>
            <a:off x="10769220" y="2950705"/>
            <a:ext cx="908596" cy="48615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D64318-B93F-B849-BC8C-06B1D87F0DDA}"/>
                  </a:ext>
                </a:extLst>
              </p:cNvPr>
              <p:cNvSpPr/>
              <p:nvPr/>
            </p:nvSpPr>
            <p:spPr>
              <a:xfrm>
                <a:off x="11031873" y="2727016"/>
                <a:ext cx="846161" cy="4277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ad>
                            <m:radPr>
                              <m:degHide m:val="on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i="1">
                                      <a:latin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sv-SE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rad>
                          <m:r>
                            <a:rPr lang="sv-SE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v-SE" sz="1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D64318-B93F-B849-BC8C-06B1D87F0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873" y="2727016"/>
                <a:ext cx="846161" cy="4277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75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6FA8-EAC7-9C4B-A30E-6B15AC80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Gaussian variable in noise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31F4CF-694A-C84A-B922-DFA6ACC48FB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𝑦</m:t>
                    </m:r>
                    <m:r>
                      <a:rPr lang="en-US" i="1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e>
                    </m:rad>
                    <m:r>
                      <a:rPr lang="en-US" i="1">
                        <a:latin typeface="Cambria Math" charset="0"/>
                      </a:rPr>
                      <m:t>𝑔</m:t>
                    </m:r>
                    <m:r>
                      <a:rPr lang="en-US" i="1">
                        <a:latin typeface="Cambria Math" charset="0"/>
                      </a:rPr>
                      <m:t>+</m:t>
                    </m:r>
                    <m:r>
                      <a:rPr lang="en-US" i="1">
                        <a:latin typeface="Cambria Math" charset="0"/>
                      </a:rPr>
                      <m:t>𝑤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/>
                  <a:t>is a constant,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𝑔</m:t>
                    </m:r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0,</m:t>
                        </m:r>
                        <m:r>
                          <a:rPr lang="en-US" i="1">
                            <a:latin typeface="Cambria Math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,  </m:t>
                    </m:r>
                    <m:r>
                      <a:rPr lang="en-US" i="1">
                        <a:latin typeface="Cambria Math" charset="0"/>
                      </a:rPr>
                      <m:t>𝑤</m:t>
                    </m:r>
                    <m:r>
                      <a:rPr lang="en-US" i="1">
                        <a:latin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r>
                        <a:rPr lang="en-US" i="1">
                          <a:latin typeface="Cambria Math" charset="0"/>
                        </a:rPr>
                        <m:t>𝑔</m:t>
                      </m:r>
                      <m:r>
                        <a:rPr lang="en-US" i="1"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latin typeface="Cambria Math" charset="0"/>
                        </a:rPr>
                        <m:t>𝐶𝑁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0, </m:t>
                          </m:r>
                          <m:r>
                            <a:rPr lang="en-US" i="1">
                              <a:latin typeface="Cambria Math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</m:e>
                      </m:acc>
                      <m:r>
                        <a:rPr lang="en-US" i="1"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latin typeface="Cambria Math" charset="0"/>
                        </a:rPr>
                        <m:t>𝐶𝑁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D31F4CF-694A-C84A-B922-DFA6ACC48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 b="-40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65217-F733-CC41-940A-9B9A7507F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F0BDF-FB5A-7A4C-8B1E-5848FC6F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5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101BE-920D-7946-9633-08D62FB08546}"/>
                  </a:ext>
                </a:extLst>
              </p:cNvPr>
              <p:cNvSpPr/>
              <p:nvPr/>
            </p:nvSpPr>
            <p:spPr>
              <a:xfrm>
                <a:off x="4214488" y="2919821"/>
                <a:ext cx="6448952" cy="13584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Minimum mean squared error (MMSE) estimator: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</m:acc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|</m:t>
                          </m:r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𝑦</m:t>
                          </m:r>
                        </m:e>
                      </m:d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e>
                          </m:rad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num>
                        <m:den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1+</m:t>
                          </m:r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𝑝</m:t>
                          </m:r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𝛽</m:t>
                          </m:r>
                        </m:den>
                      </m:f>
                      <m:r>
                        <a:rPr lang="sv-SE" sz="2400" i="1" dirty="0">
                          <a:solidFill>
                            <a:schemeClr val="tx1"/>
                          </a:solidFill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101BE-920D-7946-9633-08D62FB08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488" y="2919821"/>
                <a:ext cx="6448952" cy="1358414"/>
              </a:xfrm>
              <a:prstGeom prst="rect">
                <a:avLst/>
              </a:prstGeom>
              <a:blipFill>
                <a:blip r:embed="rId3"/>
                <a:stretch>
                  <a:fillRect l="-392" r="-1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8B822A8-955C-954F-96AF-84DFE336D300}"/>
              </a:ext>
            </a:extLst>
          </p:cNvPr>
          <p:cNvSpPr txBox="1"/>
          <p:nvPr/>
        </p:nvSpPr>
        <p:spPr>
          <a:xfrm>
            <a:off x="1397666" y="4586316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Estimation error: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3B35A-D59F-434D-B114-1057CB11AE64}"/>
              </a:ext>
            </a:extLst>
          </p:cNvPr>
          <p:cNvSpPr txBox="1"/>
          <p:nvPr/>
        </p:nvSpPr>
        <p:spPr>
          <a:xfrm>
            <a:off x="1397666" y="5367700"/>
            <a:ext cx="149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Estimate: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07DDB-B1DB-EF4F-AB98-79C503DE612F}"/>
              </a:ext>
            </a:extLst>
          </p:cNvPr>
          <p:cNvSpPr txBox="1"/>
          <p:nvPr/>
        </p:nvSpPr>
        <p:spPr>
          <a:xfrm>
            <a:off x="9059645" y="4696316"/>
            <a:ext cx="1930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eorgia"/>
                <a:cs typeface="Georgia"/>
              </a:rPr>
              <a:t>Independent</a:t>
            </a:r>
          </a:p>
          <a:p>
            <a:r>
              <a:rPr lang="en-US" sz="2400" dirty="0">
                <a:latin typeface="Georgia"/>
                <a:cs typeface="Georgia"/>
              </a:rPr>
              <a:t>random </a:t>
            </a:r>
            <a:br>
              <a:rPr lang="en-US" sz="2400" dirty="0">
                <a:latin typeface="Georgia"/>
                <a:cs typeface="Georgia"/>
              </a:rPr>
            </a:br>
            <a:r>
              <a:rPr lang="en-US" sz="2400" dirty="0">
                <a:latin typeface="Georgia"/>
                <a:cs typeface="Georgia"/>
              </a:rPr>
              <a:t>variables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A151E9-1A2A-FB4B-8536-02CE74567B92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8593621" y="4930268"/>
            <a:ext cx="466024" cy="3662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854087-EF3A-9046-9F0D-A1C06CECE66F}"/>
              </a:ext>
            </a:extLst>
          </p:cNvPr>
          <p:cNvCxnSpPr>
            <a:stCxn id="10" idx="1"/>
          </p:cNvCxnSpPr>
          <p:nvPr/>
        </p:nvCxnSpPr>
        <p:spPr>
          <a:xfrm flipH="1">
            <a:off x="7836382" y="5296481"/>
            <a:ext cx="1223263" cy="2248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BFF6F8-D650-B547-BE79-8F3AC6C43B33}"/>
                  </a:ext>
                </a:extLst>
              </p:cNvPr>
              <p:cNvSpPr/>
              <p:nvPr/>
            </p:nvSpPr>
            <p:spPr>
              <a:xfrm>
                <a:off x="628228" y="3068373"/>
                <a:ext cx="3029989" cy="9864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Mean squared error: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sv-SE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p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8BFF6F8-D650-B547-BE79-8F3AC6C43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8" y="3068373"/>
                <a:ext cx="3029989" cy="9864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C226AD-9B9A-CB4C-AC1B-727F740EE9A4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5BB63-C7D1-0A4A-9044-9E599A7B7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Estimates of the channels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B4AB7CD-12C8-FC40-98A3-9E93AF43250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2011679"/>
                <a:ext cx="10853647" cy="4645153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MMSE estimate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/>
                  <a:t> from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/>
                  <a:t> to antenna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Estimate: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𝑚</m:t>
                              </m:r>
                            </m:sup>
                          </m:sSubSup>
                          <m:r>
                            <a:rPr lang="en-US" i="1">
                              <a:latin typeface="Cambria Math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𝑝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𝑢𝑙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b="1" i="1"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𝑚𝑘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latin typeface="Cambria Math" charset="0"/>
                        </a:rPr>
                        <m:t>𝐶𝑁</m:t>
                      </m:r>
                      <m:r>
                        <a:rPr lang="en-US" i="1">
                          <a:latin typeface="Cambria Math" charset="0"/>
                        </a:rPr>
                        <m:t>(0, 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Estimation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charset="0"/>
                            </a:rPr>
                            <m:t>𝑚</m:t>
                          </m:r>
                        </m:sup>
                      </m:sSubSup>
                      <m:r>
                        <a:rPr lang="en-US" i="1">
                          <a:latin typeface="Cambria Math" charset="0"/>
                        </a:rPr>
                        <m:t>∼</m:t>
                      </m:r>
                      <m:r>
                        <a:rPr lang="en-US" i="1">
                          <a:latin typeface="Cambria Math" charset="0"/>
                        </a:rPr>
                        <m:t>𝐶𝑁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B4AB7CD-12C8-FC40-98A3-9E93AF43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2011679"/>
                <a:ext cx="10853647" cy="4645153"/>
              </a:xfrm>
              <a:blipFill>
                <a:blip r:embed="rId2"/>
                <a:stretch>
                  <a:fillRect l="-8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CCEAC-4FA5-4E44-BB9A-7729DE19C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352C1-3444-2645-B46F-C73CF57B6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6</a:t>
            </a:fld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4DD785-F995-8548-BF9C-77D6534693C1}"/>
                  </a:ext>
                </a:extLst>
              </p:cNvPr>
              <p:cNvSpPr/>
              <p:nvPr/>
            </p:nvSpPr>
            <p:spPr>
              <a:xfrm>
                <a:off x="3953864" y="1807498"/>
                <a:ext cx="4695341" cy="79148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v-SE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sv-SE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sz="24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𝒀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sv-SE" sz="24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sv-SE" sz="2400" i="1" dirty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𝑚𝑘</m:t>
                          </m:r>
                        </m:sub>
                      </m:sSub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sSubSup>
                        <m:sSubSupPr>
                          <m:ctrlPr>
                            <a:rPr lang="sv-S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𝑔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𝑚</m:t>
                          </m:r>
                        </m:sup>
                      </m:sSub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sSub>
                        <m:sSubPr>
                          <m:ctrlPr>
                            <a:rPr lang="sv-SE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sv-SE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Georgia" charset="0"/>
                                      <a:cs typeface="Georgia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400" b="1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Georgia" charset="0"/>
                                      <a:cs typeface="Georgia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sv-SE" sz="2400" b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𝚽</m:t>
                              </m:r>
                            </m:e>
                          </m:d>
                        </m:e>
                        <m:sub>
                          <m:r>
                            <a:rPr lang="sv-SE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4DD785-F995-8548-BF9C-77D653469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864" y="1807498"/>
                <a:ext cx="4695341" cy="7914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86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07DCBC4-8A11-6149-A01E-6A3A7949A9CB}"/>
              </a:ext>
            </a:extLst>
          </p:cNvPr>
          <p:cNvSpPr/>
          <p:nvPr/>
        </p:nvSpPr>
        <p:spPr>
          <a:xfrm>
            <a:off x="55420" y="5999018"/>
            <a:ext cx="12011891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37682-3E50-3F42-A8CC-D7E6C19D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the channel estimate?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A49218-66F9-C74B-8263-5454B31DA79E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Mean squared error (MSE):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  <m:r>
                                    <a:rPr lang="sv-SE" i="1">
                                      <a:latin typeface="Cambria Math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r>
                        <a:rPr lang="sv-SE" i="1"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sv-S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sv-S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v-SE" i="1"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sv-SE" i="1">
                                          <a:latin typeface="Cambria Math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sv-S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sv-SE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</a:rPr>
                            <m:t>𝑘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sv-SE" i="1">
                                  <a:latin typeface="Cambria Math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sv-SE" i="1">
                              <a:latin typeface="Cambria Math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sv-S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i="1">
                                  <a:latin typeface="Cambria Math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v-SE" i="1">
                                  <a:latin typeface="Cambria Math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Goes to zero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𝜌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𝑢𝑙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→∞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charset="0"/>
                          </a:rPr>
                          <m:t>𝜏</m:t>
                        </m:r>
                      </m:e>
                      <m:sub>
                        <m:r>
                          <a:rPr lang="sv-SE" i="1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sv-SE" i="1">
                        <a:latin typeface="Cambria Math" charset="0"/>
                      </a:rPr>
                      <m:t>→∞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(perfect estimate)</a:t>
                </a:r>
              </a:p>
              <a:p>
                <a:pPr marL="0" indent="0">
                  <a:buNone/>
                </a:pPr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A49218-66F9-C74B-8263-5454B31DA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702" t="-21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0892F-C753-2941-9700-996AD6396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6C930-1251-0A4B-8DD6-4EA098B39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7</a:t>
            </a:fld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83A6B1-BD2A-C14A-9404-35735562F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337" y="3030690"/>
            <a:ext cx="5632179" cy="3724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40DE35-130C-1C4A-8637-456909283D51}"/>
                  </a:ext>
                </a:extLst>
              </p:cNvPr>
              <p:cNvSpPr/>
              <p:nvPr/>
            </p:nvSpPr>
            <p:spPr>
              <a:xfrm>
                <a:off x="9861019" y="3855657"/>
                <a:ext cx="89037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  <a:cs typeface="Georgia"/>
                            </a:rPr>
                            <m:t>𝜏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cs typeface="Georgia"/>
                            </a:rPr>
                            <m:t>𝑝</m:t>
                          </m:r>
                        </m:sub>
                      </m:sSub>
                      <m:r>
                        <a:rPr lang="sv-SE" b="0" i="1" smtClean="0">
                          <a:latin typeface="Cambria Math" charset="0"/>
                          <a:cs typeface="Georgia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40DE35-130C-1C4A-8637-456909283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019" y="3855657"/>
                <a:ext cx="890372" cy="390748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626A9C8-6470-1D49-AFDC-5D8CDD0C8F21}"/>
                  </a:ext>
                </a:extLst>
              </p:cNvPr>
              <p:cNvSpPr/>
              <p:nvPr/>
            </p:nvSpPr>
            <p:spPr>
              <a:xfrm>
                <a:off x="7539625" y="3855657"/>
                <a:ext cx="1018612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charset="0"/>
                              <a:cs typeface="Georgia"/>
                            </a:rPr>
                            <m:t>𝜏</m:t>
                          </m:r>
                        </m:e>
                        <m:sub>
                          <m:r>
                            <a:rPr lang="sv-SE" i="1">
                              <a:latin typeface="Cambria Math" charset="0"/>
                              <a:cs typeface="Georgia"/>
                            </a:rPr>
                            <m:t>𝑝</m:t>
                          </m:r>
                        </m:sub>
                      </m:sSub>
                      <m:r>
                        <a:rPr lang="sv-SE" b="0" i="1" smtClean="0">
                          <a:latin typeface="Cambria Math" charset="0"/>
                          <a:cs typeface="Georgia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626A9C8-6470-1D49-AFDC-5D8CDD0C8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625" y="3855657"/>
                <a:ext cx="1018612" cy="390748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7ED409-0987-864C-A209-29E4F1D64437}"/>
              </a:ext>
            </a:extLst>
          </p:cNvPr>
          <p:cNvCxnSpPr/>
          <p:nvPr/>
        </p:nvCxnSpPr>
        <p:spPr>
          <a:xfrm>
            <a:off x="7190550" y="4758450"/>
            <a:ext cx="206117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4728C5-3D23-AF4C-AC2C-8B2EDAAC266D}"/>
              </a:ext>
            </a:extLst>
          </p:cNvPr>
          <p:cNvSpPr txBox="1"/>
          <p:nvPr/>
        </p:nvSpPr>
        <p:spPr>
          <a:xfrm>
            <a:off x="7527876" y="4784547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Georgia"/>
                <a:cs typeface="Georgia"/>
              </a:rPr>
              <a:t>10% error</a:t>
            </a:r>
            <a:endParaRPr lang="en-US" sz="2000" dirty="0">
              <a:latin typeface="Georgia"/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7A4034-F4C9-784A-AA3A-58FC4A12142F}"/>
                  </a:ext>
                </a:extLst>
              </p:cNvPr>
              <p:cNvSpPr/>
              <p:nvPr/>
            </p:nvSpPr>
            <p:spPr>
              <a:xfrm>
                <a:off x="2343394" y="4305395"/>
                <a:ext cx="3240613" cy="13584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Georgia"/>
                    <a:cs typeface="Georgia"/>
                  </a:rPr>
                  <a:t>Simulation: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Georgia"/>
                            </a:rPr>
                            <m:t>𝛽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Georgia"/>
                            </a:rPr>
                            <m:t>𝑘</m:t>
                          </m:r>
                        </m:sub>
                      </m:sSub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  <a:cs typeface="Georgia"/>
                        </a:rPr>
                        <m:t>=1</m:t>
                      </m:r>
                    </m:oMath>
                  </m:oMathPara>
                </a14:m>
                <a:endParaRPr lang="sv-SE" sz="2400" i="1" dirty="0">
                  <a:solidFill>
                    <a:schemeClr val="tx1"/>
                  </a:solidFill>
                  <a:latin typeface="Cambria Math" charset="0"/>
                  <a:cs typeface="Georgi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v-SE" sz="2400">
                          <a:solidFill>
                            <a:schemeClr val="tx1"/>
                          </a:solidFill>
                          <a:latin typeface="Cambria Math" charset="0"/>
                          <a:cs typeface="Georgia"/>
                        </a:rPr>
                        <m:t>SNR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  <a:cs typeface="Georgia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Georgia"/>
                            </a:rPr>
                            <m:t>𝜌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Georgia"/>
                            </a:rPr>
                            <m:t>𝑢𝑙</m:t>
                          </m:r>
                        </m:sub>
                      </m:sSub>
                      <m:sSub>
                        <m:sSub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Georgia"/>
                            </a:rPr>
                            <m:t>𝛽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Georgia"/>
                            </a:rPr>
                            <m:t>𝑘</m:t>
                          </m:r>
                        </m:sub>
                      </m:sSub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  <a:cs typeface="Georgia"/>
                        </a:rPr>
                        <m:t>=</m:t>
                      </m:r>
                      <m:sSub>
                        <m:sSubPr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Georgia"/>
                            </a:rPr>
                          </m:ctrlPr>
                        </m:sSubPr>
                        <m:e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Georgia"/>
                            </a:rPr>
                            <m:t>𝜌</m:t>
                          </m:r>
                        </m:e>
                        <m:sub>
                          <m:r>
                            <a:rPr lang="sv-SE" sz="24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Georgia"/>
                            </a:rPr>
                            <m:t>𝑢𝑙</m:t>
                          </m:r>
                        </m:sub>
                      </m:sSub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7A4034-F4C9-784A-AA3A-58FC4A121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394" y="4305395"/>
                <a:ext cx="3240613" cy="13584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49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D337-8B25-854A-A390-911B2D65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capacity lower bound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874712" y="3327891"/>
                <a:ext cx="10853647" cy="2568754"/>
              </a:xfrm>
            </p:spPr>
            <p:txBody>
              <a:bodyPr/>
              <a:lstStyle/>
              <a:p>
                <a:r>
                  <a:rPr lang="en-US" dirty="0"/>
                  <a:t>Desired signal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dirty="0"/>
                  <a:t>, power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𝜌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uncorrelated</a:t>
                </a:r>
              </a:p>
              <a:p>
                <a:r>
                  <a:rPr lang="en-US" dirty="0"/>
                  <a:t>Channel coefficient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charset="0"/>
                      </a:rPr>
                      <m:t>𝑔</m:t>
                    </m:r>
                  </m:oMath>
                </a14:m>
                <a:r>
                  <a:rPr lang="en-US" dirty="0"/>
                  <a:t>, known channel information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>
                        <a:latin typeface="Cambria Math" charset="0"/>
                      </a:rPr>
                      <m:t>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09F581A-EEF8-1745-8FD8-C10D1F9451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874712" y="3327891"/>
                <a:ext cx="10853647" cy="2568754"/>
              </a:xfrm>
              <a:blipFill>
                <a:blip r:embed="rId2"/>
                <a:stretch>
                  <a:fillRect l="-702" t="-29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87CFB-F1D0-C14D-80C5-375B81B70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B401-D4F7-CA49-8204-0E440538F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8</a:t>
            </a:fld>
            <a:endParaRPr lang="sv-S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D7B98-4204-E14F-BB68-5946751411E4}"/>
              </a:ext>
            </a:extLst>
          </p:cNvPr>
          <p:cNvGrpSpPr/>
          <p:nvPr/>
        </p:nvGrpSpPr>
        <p:grpSpPr>
          <a:xfrm>
            <a:off x="2288630" y="1792899"/>
            <a:ext cx="5824849" cy="1337895"/>
            <a:chOff x="1491695" y="3646177"/>
            <a:chExt cx="4410075" cy="1012940"/>
          </a:xfrm>
        </p:grpSpPr>
        <p:grpSp>
          <p:nvGrpSpPr>
            <p:cNvPr id="8" name="Group 23">
              <a:extLst>
                <a:ext uri="{FF2B5EF4-FFF2-40B4-BE49-F238E27FC236}">
                  <a16:creationId xmlns:a16="http://schemas.microsoft.com/office/drawing/2014/main" id="{95457618-4F92-BF4C-A454-BBF523536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1695" y="4009829"/>
              <a:ext cx="4410075" cy="649288"/>
              <a:chOff x="1718" y="1389"/>
              <a:chExt cx="2778" cy="409"/>
            </a:xfrm>
          </p:grpSpPr>
          <p:cxnSp>
            <p:nvCxnSpPr>
              <p:cNvPr id="12" name="AutoShape 24">
                <a:extLst>
                  <a:ext uri="{FF2B5EF4-FFF2-40B4-BE49-F238E27FC236}">
                    <a16:creationId xmlns:a16="http://schemas.microsoft.com/office/drawing/2014/main" id="{F9F8ECEB-876A-E347-B0ED-250EB09689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089" y="1574"/>
                <a:ext cx="1360" cy="2"/>
              </a:xfrm>
              <a:prstGeom prst="straightConnector1">
                <a:avLst/>
              </a:prstGeom>
              <a:noFill/>
              <a:ln w="15875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 Box 26">
                    <a:extLst>
                      <a:ext uri="{FF2B5EF4-FFF2-40B4-BE49-F238E27FC236}">
                        <a16:creationId xmlns:a16="http://schemas.microsoft.com/office/drawing/2014/main" id="{FB172B1F-228D-514F-BAA3-079D3DAD866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73" y="1434"/>
                    <a:ext cx="390" cy="2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sv-SE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000" b="0" i="1" dirty="0" smtClean="0">
                                  <a:latin typeface="Cambria Math" charset="0"/>
                                </a:rPr>
                                <m:t>𝜌</m:t>
                              </m:r>
                            </m:e>
                          </m:rad>
                        </m:oMath>
                      </m:oMathPara>
                    </a14:m>
                    <a:endParaRPr lang="sv-SE" sz="2000" dirty="0"/>
                  </a:p>
                </p:txBody>
              </p:sp>
            </mc:Choice>
            <mc:Fallback xmlns="">
              <p:sp>
                <p:nvSpPr>
                  <p:cNvPr id="14" name="Text 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173" y="1434"/>
                    <a:ext cx="390" cy="27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23404" b="-1170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AutoShape 27">
                <a:extLst>
                  <a:ext uri="{FF2B5EF4-FFF2-40B4-BE49-F238E27FC236}">
                    <a16:creationId xmlns:a16="http://schemas.microsoft.com/office/drawing/2014/main" id="{F56A6130-F94C-6743-97E4-F23800A027C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902" y="1571"/>
                <a:ext cx="293" cy="3"/>
              </a:xfrm>
              <a:prstGeom prst="straightConnector1">
                <a:avLst/>
              </a:prstGeom>
              <a:noFill/>
              <a:ln w="15875">
                <a:solidFill>
                  <a:srgbClr val="0033CC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 Box 28">
                    <a:extLst>
                      <a:ext uri="{FF2B5EF4-FFF2-40B4-BE49-F238E27FC236}">
                        <a16:creationId xmlns:a16="http://schemas.microsoft.com/office/drawing/2014/main" id="{215F39E9-C31C-334E-B0AC-102FA8568C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flipH="1">
                    <a:off x="1718" y="1434"/>
                    <a:ext cx="157" cy="27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 algn="l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400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sv-SE" sz="2400" i="1" dirty="0">
                      <a:latin typeface="Cambria Math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 Box 28">
                    <a:extLst>
                      <a:ext uri="{FF2B5EF4-FFF2-40B4-BE49-F238E27FC236}">
                        <a16:creationId xmlns:a16="http://schemas.microsoft.com/office/drawing/2014/main" id="{215F39E9-C31C-334E-B0AC-102FA8568C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 flipH="1">
                    <a:off x="1718" y="1434"/>
                    <a:ext cx="157" cy="2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69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S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 Box 29">
                    <a:extLst>
                      <a:ext uri="{FF2B5EF4-FFF2-40B4-BE49-F238E27FC236}">
                        <a16:creationId xmlns:a16="http://schemas.microsoft.com/office/drawing/2014/main" id="{68D7106C-DAC0-9543-8104-E0C963B1E29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3" y="1539"/>
                    <a:ext cx="963" cy="2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 anchorCtr="1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sv-SE" sz="2000" i="1" smtClean="0">
                              <a:latin typeface="Cambria Math" charset="0"/>
                            </a:rPr>
                            <m:t>𝑦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2000" b="0" i="1" smtClean="0">
                                  <a:latin typeface="Cambria Math" charset="0"/>
                                </a:rPr>
                                <m:t>𝜌</m:t>
                              </m:r>
                            </m:e>
                          </m:rad>
                          <m:r>
                            <a:rPr lang="sv-SE" sz="2000" b="0" i="1" smtClean="0">
                              <a:latin typeface="Cambria Math" charset="0"/>
                            </a:rPr>
                            <m:t>𝑔𝑥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sv-SE" sz="2000" b="0" i="1" smtClean="0">
                              <a:latin typeface="Cambria Math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7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33" y="1539"/>
                    <a:ext cx="963" cy="25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26966" b="-1573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AutoShape 25">
                <a:extLst>
                  <a:ext uri="{FF2B5EF4-FFF2-40B4-BE49-F238E27FC236}">
                    <a16:creationId xmlns:a16="http://schemas.microsoft.com/office/drawing/2014/main" id="{D1A1C0F9-AC51-084F-8A5C-38BC47849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1" y="1389"/>
                <a:ext cx="333" cy="363"/>
              </a:xfrm>
              <a:prstGeom prst="roundRect">
                <a:avLst>
                  <a:gd name="adj" fmla="val 3907"/>
                </a:avLst>
              </a:prstGeom>
              <a:solidFill>
                <a:schemeClr val="bg1">
                  <a:alpha val="14999"/>
                </a:schemeClr>
              </a:solidFill>
              <a:ln w="19050" algn="ctr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0EF5EE-D05C-6E42-87BC-6A3DCB867106}"/>
                </a:ext>
              </a:extLst>
            </p:cNvPr>
            <p:cNvSpPr/>
            <p:nvPr/>
          </p:nvSpPr>
          <p:spPr bwMode="auto">
            <a:xfrm>
              <a:off x="4171120" y="4169397"/>
              <a:ext cx="230008" cy="234359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352425" marR="0" indent="-352425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+</a:t>
              </a:r>
            </a:p>
          </p:txBody>
        </p:sp>
        <p:cxnSp>
          <p:nvCxnSpPr>
            <p:cNvPr id="10" name="AutoShape 27">
              <a:extLst>
                <a:ext uri="{FF2B5EF4-FFF2-40B4-BE49-F238E27FC236}">
                  <a16:creationId xmlns:a16="http://schemas.microsoft.com/office/drawing/2014/main" id="{19C65090-6E2E-7146-80AD-427EE96E77F9}"/>
                </a:ext>
              </a:extLst>
            </p:cNvPr>
            <p:cNvCxnSpPr>
              <a:cxnSpLocks noChangeShapeType="1"/>
              <a:endCxn id="9" idx="0"/>
            </p:cNvCxnSpPr>
            <p:nvPr/>
          </p:nvCxnSpPr>
          <p:spPr bwMode="auto">
            <a:xfrm>
              <a:off x="4283649" y="3978303"/>
              <a:ext cx="2475" cy="191094"/>
            </a:xfrm>
            <a:prstGeom prst="straightConnector1">
              <a:avLst/>
            </a:prstGeom>
            <a:noFill/>
            <a:ln w="15875">
              <a:solidFill>
                <a:srgbClr val="0033CC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6C609F-D232-E54B-A59F-EFA1A6836DAF}"/>
                    </a:ext>
                  </a:extLst>
                </p:cNvPr>
                <p:cNvSpPr/>
                <p:nvPr/>
              </p:nvSpPr>
              <p:spPr>
                <a:xfrm>
                  <a:off x="4098664" y="3646177"/>
                  <a:ext cx="369971" cy="34953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2400" b="0" i="1" smtClean="0">
                            <a:latin typeface="Cambria Math" charset="0"/>
                          </a:rPr>
                          <m:t>𝑤</m:t>
                        </m:r>
                      </m:oMath>
                    </m:oMathPara>
                  </a14:m>
                  <a:endParaRPr lang="sv-SE" sz="2400" i="1" dirty="0">
                    <a:latin typeface="Cambria Math" charset="0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46C609F-D232-E54B-A59F-EFA1A6836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664" y="3646177"/>
                  <a:ext cx="369971" cy="3495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AutoShape 25">
            <a:extLst>
              <a:ext uri="{FF2B5EF4-FFF2-40B4-BE49-F238E27FC236}">
                <a16:creationId xmlns:a16="http://schemas.microsoft.com/office/drawing/2014/main" id="{E5AE8565-35D9-D942-B4FF-E376DE3E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655" y="2274267"/>
            <a:ext cx="698227" cy="761131"/>
          </a:xfrm>
          <a:prstGeom prst="roundRect">
            <a:avLst>
              <a:gd name="adj" fmla="val 3907"/>
            </a:avLst>
          </a:prstGeom>
          <a:solidFill>
            <a:schemeClr val="bg1"/>
          </a:solidFill>
          <a:ln w="19050" algn="ctr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B166740B-1868-C147-BEB0-10CF9C532A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6883" y="2368622"/>
                <a:ext cx="817744" cy="5724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b="0" i="1" dirty="0" smtClean="0">
                          <a:latin typeface="Cambria Math" charset="0"/>
                        </a:rPr>
                        <m:t>𝑔</m:t>
                      </m:r>
                    </m:oMath>
                  </m:oMathPara>
                </a14:m>
                <a:endParaRPr lang="sv-SE" sz="2400" dirty="0"/>
              </a:p>
            </p:txBody>
          </p:sp>
        </mc:Choice>
        <mc:Fallback xmlns="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B166740B-1868-C147-BEB0-10CF9C53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6883" y="2368622"/>
                <a:ext cx="817744" cy="572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AutoShape 27">
            <a:extLst>
              <a:ext uri="{FF2B5EF4-FFF2-40B4-BE49-F238E27FC236}">
                <a16:creationId xmlns:a16="http://schemas.microsoft.com/office/drawing/2014/main" id="{980FF6C0-2DD2-DF49-A1A9-65CF23C89CE5}"/>
              </a:ext>
            </a:extLst>
          </p:cNvPr>
          <p:cNvCxnSpPr>
            <a:cxnSpLocks noChangeShapeType="1"/>
            <a:stCxn id="17" idx="3"/>
            <a:endCxn id="19" idx="1"/>
          </p:cNvCxnSpPr>
          <p:nvPr/>
        </p:nvCxnSpPr>
        <p:spPr bwMode="auto">
          <a:xfrm>
            <a:off x="3999601" y="2653776"/>
            <a:ext cx="697282" cy="1057"/>
          </a:xfrm>
          <a:prstGeom prst="straightConnector1">
            <a:avLst/>
          </a:prstGeom>
          <a:noFill/>
          <a:ln w="158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75BC37-8663-7240-8CFA-FC8E36D8A6C1}"/>
              </a:ext>
            </a:extLst>
          </p:cNvPr>
          <p:cNvSpPr/>
          <p:nvPr/>
        </p:nvSpPr>
        <p:spPr>
          <a:xfrm>
            <a:off x="8014099" y="2383059"/>
            <a:ext cx="1794466" cy="541438"/>
          </a:xfrm>
          <a:prstGeom prst="rect">
            <a:avLst/>
          </a:prstGeom>
          <a:solidFill>
            <a:srgbClr val="00B9E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Receiver</a:t>
            </a:r>
          </a:p>
        </p:txBody>
      </p:sp>
      <p:cxnSp>
        <p:nvCxnSpPr>
          <p:cNvPr id="22" name="AutoShape 27">
            <a:extLst>
              <a:ext uri="{FF2B5EF4-FFF2-40B4-BE49-F238E27FC236}">
                <a16:creationId xmlns:a16="http://schemas.microsoft.com/office/drawing/2014/main" id="{E1B79DC3-4910-EC4C-9E3B-C390354D38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08565" y="2652727"/>
            <a:ext cx="506736" cy="8388"/>
          </a:xfrm>
          <a:prstGeom prst="straightConnector1">
            <a:avLst/>
          </a:prstGeom>
          <a:noFill/>
          <a:ln w="15875">
            <a:solidFill>
              <a:srgbClr val="0033CC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0328033" y="2367565"/>
                <a:ext cx="329194" cy="570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v-S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v-SE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sv-SE" sz="2400" i="1" dirty="0">
                  <a:latin typeface="Cambria Math" charset="0"/>
                </a:endParaRPr>
              </a:p>
            </p:txBody>
          </p:sp>
        </mc:Choice>
        <mc:Fallback xmlns=""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56CFAABC-E56F-2443-9656-8C701EF0E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flipH="1">
                <a:off x="10328033" y="2367565"/>
                <a:ext cx="329194" cy="570323"/>
              </a:xfrm>
              <a:prstGeom prst="rect">
                <a:avLst/>
              </a:prstGeom>
              <a:blipFill>
                <a:blip r:embed="rId8"/>
                <a:stretch>
                  <a:fillRect l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9C2FD4-AD66-8546-8627-5F8241A6AAF1}"/>
                  </a:ext>
                </a:extLst>
              </p:cNvPr>
              <p:cNvSpPr txBox="1"/>
              <p:nvPr/>
            </p:nvSpPr>
            <p:spPr>
              <a:xfrm>
                <a:off x="7849182" y="1485267"/>
                <a:ext cx="2531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eorgia"/>
                    <a:cs typeface="Georgia"/>
                  </a:rPr>
                  <a:t>Channel information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b="0" i="0" smtClean="0">
                        <a:latin typeface="Cambria Math" charset="0"/>
                        <a:cs typeface="Georgia"/>
                      </a:rPr>
                      <m:t>Ω</m:t>
                    </m:r>
                  </m:oMath>
                </a14:m>
                <a:endParaRPr lang="en-US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9C2FD4-AD66-8546-8627-5F8241A6A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182" y="1485267"/>
                <a:ext cx="2531462" cy="369332"/>
              </a:xfrm>
              <a:prstGeom prst="rect">
                <a:avLst/>
              </a:prstGeom>
              <a:blipFill>
                <a:blip r:embed="rId9"/>
                <a:stretch>
                  <a:fillRect l="-2000" t="-6667" b="-20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0FAE04-F37A-D042-AA12-EB8F67CCC27F}"/>
              </a:ext>
            </a:extLst>
          </p:cNvPr>
          <p:cNvCxnSpPr>
            <a:stCxn id="24" idx="2"/>
            <a:endCxn id="21" idx="0"/>
          </p:cNvCxnSpPr>
          <p:nvPr/>
        </p:nvCxnSpPr>
        <p:spPr>
          <a:xfrm flipH="1">
            <a:off x="8911332" y="1854599"/>
            <a:ext cx="203581" cy="528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E41EDA-4BEA-ED45-B68F-452DDCCB2BE6}"/>
                  </a:ext>
                </a:extLst>
              </p:cNvPr>
              <p:cNvSpPr/>
              <p:nvPr/>
            </p:nvSpPr>
            <p:spPr>
              <a:xfrm>
                <a:off x="3077059" y="4422031"/>
                <a:ext cx="6448952" cy="13584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Capacity lower bound: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𝐶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≥</m:t>
                      </m:r>
                      <m:r>
                        <a:rPr lang="sv-SE" sz="2400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sv-S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sv-SE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sv-SE" sz="240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24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𝜌</m:t>
                                      </m:r>
                                      <m:sSup>
                                        <m:sSupPr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v-SE" sz="2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charset="0"/>
                                                </a:rPr>
                                                <m:t>𝐸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sv-SE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sv-SE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𝑔</m:t>
                                                  </m:r>
                                                  <m:r>
                                                    <a:rPr lang="sv-SE" sz="24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sv-SE" sz="24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charset="0"/>
                                                    </a:rPr>
                                                    <m:t>Ω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𝜌</m:t>
                                      </m:r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𝑉𝑎𝑟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40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+</m:t>
                                      </m:r>
                                      <m:r>
                                        <a:rPr lang="sv-SE" sz="2400" i="1">
                                          <a:solidFill>
                                            <a:schemeClr val="tx1"/>
                                          </a:solidFill>
                                          <a:latin typeface="Cambria Math" charset="0"/>
                                        </a:rPr>
                                        <m:t>𝑉𝑎𝑟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sv-SE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|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sv-SE" sz="2400">
                                              <a:solidFill>
                                                <a:schemeClr val="tx1"/>
                                              </a:solidFill>
                                              <a:latin typeface="Cambria Math" charset="0"/>
                                            </a:rPr>
                                            <m:t>Ω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sv-SE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AE41EDA-4BEA-ED45-B68F-452DDCCB2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059" y="4422031"/>
                <a:ext cx="6448952" cy="1358414"/>
              </a:xfrm>
              <a:prstGeom prst="rect">
                <a:avLst/>
              </a:prstGeom>
              <a:blipFill>
                <a:blip r:embed="rId10"/>
                <a:stretch>
                  <a:fillRect t="-9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37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69E17-738B-004E-9529-E9287930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Uplink data transmission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5FCCDE-2FCB-6E41-8BE2-0432631AD48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Received signal: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  <a:ea typeface="Georgia" charset="0"/>
                                  <a:cs typeface="Georgia" charset="0"/>
                                </a:rPr>
                                <m:t>𝑢𝑙</m:t>
                              </m:r>
                            </m:sub>
                          </m:sSub>
                        </m:e>
                      </m:ra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+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𝒚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𝑮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𝒙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   </m:t>
                      </m:r>
                      <m:r>
                        <a:rPr lang="en-US" b="1" i="1">
                          <a:latin typeface="Cambria Math" charset="0"/>
                          <a:ea typeface="Georgia" charset="0"/>
                          <a:cs typeface="Georgia" charset="0"/>
                        </a:rPr>
                        <m:t>𝒘</m:t>
                      </m:r>
                      <m:r>
                        <a:rPr lang="en-US" i="1">
                          <a:latin typeface="Cambria Math" charset="0"/>
                          <a:ea typeface="Georgia" charset="0"/>
                          <a:cs typeface="Georgia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Georgia" charset="0"/>
                                  <a:cs typeface="Georgia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  <a:ea typeface="Georgia" charset="0"/>
                                    <a:cs typeface="Georgia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Georgia" charset="0"/>
                                        <a:cs typeface="Georgia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charset="0"/>
                                        <a:ea typeface="Georgia" charset="0"/>
                                        <a:cs typeface="Georgia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Signals: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Georgia" charset="0"/>
                                <a:cs typeface="Georgia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  <a:ea typeface="Georgia" charset="0"/>
                                <a:cs typeface="Georgia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 where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 data symbol</a:t>
                </a:r>
                <a:br>
                  <a:rPr lang="en-US" dirty="0">
                    <a:latin typeface="Georgia" charset="0"/>
                    <a:ea typeface="Georgia" charset="0"/>
                    <a:cs typeface="Georgia" charset="0"/>
                  </a:rPr>
                </a:br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Georgia" charset="0"/>
                        <a:cs typeface="Georgia" charset="0"/>
                      </a:rPr>
                      <m:t>0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≤1</m:t>
                    </m:r>
                  </m:oMath>
                </a14:m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 controls the power</a:t>
                </a:r>
              </a:p>
              <a:p>
                <a:pPr lvl="1"/>
                <a:r>
                  <a:rPr lang="en-US" dirty="0">
                    <a:ea typeface="Cambria Math" charset="0"/>
                    <a:cs typeface="Cambria Math" charset="0"/>
                  </a:rPr>
                  <a:t>Channel of user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dirty="0">
                    <a:ea typeface="Cambria Math" charset="0"/>
                    <a:cs typeface="Cambria Math" charset="0"/>
                  </a:rPr>
                  <a:t>: 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𝑀</m:t>
                        </m:r>
                      </m:sup>
                    </m:sSubSup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(0,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pPr lvl="1"/>
                <a:r>
                  <a:rPr lang="en-US" dirty="0">
                    <a:latin typeface="Georgia" charset="0"/>
                    <a:ea typeface="Georgia" charset="0"/>
                    <a:cs typeface="Georgia" charset="0"/>
                  </a:rPr>
                  <a:t>Normalized noise: 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𝒘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∼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𝐶𝑁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(</m:t>
                    </m:r>
                    <m:r>
                      <a:rPr lang="en-US" b="1" i="1">
                        <a:latin typeface="Cambria Math" charset="0"/>
                        <a:ea typeface="Georgia" charset="0"/>
                        <a:cs typeface="Georgia" charset="0"/>
                      </a:rPr>
                      <m:t>𝟎</m:t>
                    </m:r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Georgia" charset="0"/>
                            <a:cs typeface="Georgia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  <a:ea typeface="Georgia" charset="0"/>
                            <a:cs typeface="Georgia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charset="0"/>
                        <a:ea typeface="Georgia" charset="0"/>
                        <a:cs typeface="Georgia" charset="0"/>
                      </a:rPr>
                      <m:t>)</m:t>
                    </m:r>
                  </m:oMath>
                </a14:m>
                <a:endParaRPr lang="en-US" dirty="0">
                  <a:latin typeface="Georgia" charset="0"/>
                  <a:ea typeface="Georgia" charset="0"/>
                  <a:cs typeface="Georgia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55FCCDE-2FCB-6E41-8BE2-0432631AD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819" t="-2188" b="-3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DB21A-25B9-3E44-A272-61962CEE8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/>
              <a:t>Multiple Antenna Communications</a:t>
            </a:r>
            <a:endParaRPr lang="sv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8EE42-3794-0447-9FD0-8D6F07EA8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0A4C9D9-979F-D94A-9054-C3B7EAD37AEB}" type="slidenum">
              <a:rPr lang="sv-SE" smtClean="0"/>
              <a:pPr/>
              <a:t>9</a:t>
            </a:fld>
            <a:endParaRPr lang="sv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39890-D340-7A4A-8DB9-796521874213}"/>
              </a:ext>
            </a:extLst>
          </p:cNvPr>
          <p:cNvSpPr txBox="1"/>
          <p:nvPr/>
        </p:nvSpPr>
        <p:spPr>
          <a:xfrm>
            <a:off x="7370617" y="5712279"/>
            <a:ext cx="3499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eorgia"/>
                <a:cs typeface="Georgia"/>
              </a:rPr>
              <a:t>Large-scale fading coefficient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1ABDBE-8B59-BF43-93C5-BB63782C3F36}"/>
              </a:ext>
            </a:extLst>
          </p:cNvPr>
          <p:cNvCxnSpPr>
            <a:cxnSpLocks/>
          </p:cNvCxnSpPr>
          <p:nvPr/>
        </p:nvCxnSpPr>
        <p:spPr>
          <a:xfrm flipH="1" flipV="1">
            <a:off x="7214465" y="5352973"/>
            <a:ext cx="183862" cy="35930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Start and finis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CD006F72-7756-C141-A149-13FAB4F65DDB}"/>
    </a:ext>
  </a:extLst>
</a:theme>
</file>

<file path=ppt/theme/theme2.xml><?xml version="1.0" encoding="utf-8"?>
<a:theme xmlns:a="http://schemas.openxmlformats.org/drawingml/2006/main" name="Whit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A9B7757E-DA71-894F-A9B1-BE52504F7766}"/>
    </a:ext>
  </a:extLst>
</a:theme>
</file>

<file path=ppt/theme/theme3.xml><?xml version="1.0" encoding="utf-8"?>
<a:theme xmlns:a="http://schemas.openxmlformats.org/drawingml/2006/main" name="Black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3C91ECC7-D0B8-004C-A5E7-E0625F6599A3}" vid="{51B92478-41F4-8F4A-82A0-E5FAF54CE102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a5aea428-1722-47f0-acbf-e195f738e1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55F16C3BC0741BECCEF78E59294ED" ma:contentTypeVersion="7" ma:contentTypeDescription="Create a new document." ma:contentTypeScope="" ma:versionID="709333aaeed0b3db26f60f9c2df8959a">
  <xsd:schema xmlns:xsd="http://www.w3.org/2001/XMLSchema" xmlns:xs="http://www.w3.org/2001/XMLSchema" xmlns:p="http://schemas.microsoft.com/office/2006/metadata/properties" xmlns:ns2="a5aea428-1722-47f0-acbf-e195f738e188" targetNamespace="http://schemas.microsoft.com/office/2006/metadata/properties" ma:root="true" ma:fieldsID="2ba064546e06e115a80d3f5fe687bac9" ns2:_="">
    <xsd:import namespace="a5aea428-1722-47f0-acbf-e195f738e1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aea428-1722-47f0-acbf-e195f738e1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Notes" ma:index="13" nillable="true" ma:displayName="Notes" ma:description="Description of contents" ma:format="Dropdown" ma:internalName="Notes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FE17CC-CFFB-40D4-8FF9-C25CBCDADBD5}">
  <ds:schemaRefs>
    <ds:schemaRef ds:uri="http://schemas.microsoft.com/office/2006/metadata/properties"/>
    <ds:schemaRef ds:uri="http://schemas.microsoft.com/office/infopath/2007/PartnerControls"/>
    <ds:schemaRef ds:uri="a5aea428-1722-47f0-acbf-e195f738e188"/>
  </ds:schemaRefs>
</ds:datastoreItem>
</file>

<file path=customXml/itemProps2.xml><?xml version="1.0" encoding="utf-8"?>
<ds:datastoreItem xmlns:ds="http://schemas.openxmlformats.org/officeDocument/2006/customXml" ds:itemID="{DF319BF0-57E1-4878-B48D-94EA12B11E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6C0BFB-7B7D-4275-A53B-E27E48C5E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5aea428-1722-47f0-acbf-e195f738e1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Start and finish</Template>
  <TotalTime>14961</TotalTime>
  <Words>1037</Words>
  <Application>Microsoft Macintosh PowerPoint</Application>
  <PresentationFormat>Widescreen</PresentationFormat>
  <Paragraphs>222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Georgia</vt:lpstr>
      <vt:lpstr>KorolevLiU Medium</vt:lpstr>
      <vt:lpstr>Wingdings</vt:lpstr>
      <vt:lpstr>Start and finish</vt:lpstr>
      <vt:lpstr>White slides</vt:lpstr>
      <vt:lpstr>Black slides</vt:lpstr>
      <vt:lpstr>PowerPoint Presentation</vt:lpstr>
      <vt:lpstr>Outline</vt:lpstr>
      <vt:lpstr>Recall: Uplink Massive MIMO system model</vt:lpstr>
      <vt:lpstr>Sending pilot sequences</vt:lpstr>
      <vt:lpstr>Estimating Gaussian variable in noise</vt:lpstr>
      <vt:lpstr>Estimates of the channels</vt:lpstr>
      <vt:lpstr>How good is the channel estimate?</vt:lpstr>
      <vt:lpstr>A capacity lower bound</vt:lpstr>
      <vt:lpstr>Uplink data transmission</vt:lpstr>
      <vt:lpstr>Linear receiver processing</vt:lpstr>
      <vt:lpstr>Capacity bound for User i using Channel Estimates</vt:lpstr>
      <vt:lpstr>Computing the expectation in the numerator</vt:lpstr>
      <vt:lpstr>Computing the first term in the denominator</vt:lpstr>
      <vt:lpstr>Computing the second term in the denominator</vt:lpstr>
      <vt:lpstr>Result: Capacity lower bound of User i</vt:lpstr>
      <vt:lpstr>Generalized Rayleigh Quotient</vt:lpstr>
      <vt:lpstr>Maximizing the capacity lower bound</vt:lpstr>
      <vt:lpstr>Interpretation of a_i=√(ρ_ul η_i ) B_i^(-1) g ̂_i   (whitening)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Widescreen presentation with LiU typography</dc:title>
  <dc:subject/>
  <dc:creator>Emil Björnson</dc:creator>
  <cp:keywords/>
  <dc:description/>
  <cp:lastModifiedBy>Emil Björnson</cp:lastModifiedBy>
  <cp:revision>129</cp:revision>
  <cp:lastPrinted>2017-10-06T09:53:20Z</cp:lastPrinted>
  <dcterms:created xsi:type="dcterms:W3CDTF">2020-03-25T16:20:45Z</dcterms:created>
  <dcterms:modified xsi:type="dcterms:W3CDTF">2021-03-30T10:55:24Z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0x010100D9E55F16C3BC0741BECCEF78E59294ED</vt:lpwstr>
  </property>
</Properties>
</file>