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4"/>
  </p:notesMasterIdLst>
  <p:handoutMasterIdLst>
    <p:handoutMasterId r:id="rId25"/>
  </p:handoutMasterIdLst>
  <p:sldIdLst>
    <p:sldId id="375" r:id="rId7"/>
    <p:sldId id="319" r:id="rId8"/>
    <p:sldId id="407" r:id="rId9"/>
    <p:sldId id="425" r:id="rId10"/>
    <p:sldId id="426" r:id="rId11"/>
    <p:sldId id="427" r:id="rId12"/>
    <p:sldId id="428" r:id="rId13"/>
    <p:sldId id="432" r:id="rId14"/>
    <p:sldId id="416" r:id="rId15"/>
    <p:sldId id="430" r:id="rId16"/>
    <p:sldId id="417" r:id="rId17"/>
    <p:sldId id="429" r:id="rId18"/>
    <p:sldId id="433" r:id="rId19"/>
    <p:sldId id="436" r:id="rId20"/>
    <p:sldId id="431" r:id="rId21"/>
    <p:sldId id="406" r:id="rId22"/>
    <p:sldId id="438" r:id="rId23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5982" autoAdjust="0"/>
  </p:normalViewPr>
  <p:slideViewPr>
    <p:cSldViewPr snapToGrid="0" snapToObjects="1">
      <p:cViewPr varScale="1">
        <p:scale>
          <a:sx n="116" d="100"/>
          <a:sy n="116" d="100"/>
        </p:scale>
        <p:origin x="22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1F0DA7FA-0F26-FD4D-AD46-27900149CB9C}"/>
    <pc:docChg chg="undo custSel addSld delSld modSld sldOrd modMainMaster">
      <pc:chgData name="Emil Björnson" userId="b0a7c065-f6f4-41b0-b3e4-ccdb47e1a085" providerId="ADAL" clId="{1F0DA7FA-0F26-FD4D-AD46-27900149CB9C}" dt="2021-04-15T15:54:53.045" v="98" actId="20577"/>
      <pc:docMkLst>
        <pc:docMk/>
      </pc:docMkLst>
      <pc:sldChg chg="del">
        <pc:chgData name="Emil Björnson" userId="b0a7c065-f6f4-41b0-b3e4-ccdb47e1a085" providerId="ADAL" clId="{1F0DA7FA-0F26-FD4D-AD46-27900149CB9C}" dt="2021-04-15T14:03:36.823" v="2" actId="2696"/>
        <pc:sldMkLst>
          <pc:docMk/>
          <pc:sldMk cId="387622650" sldId="256"/>
        </pc:sldMkLst>
      </pc:sldChg>
      <pc:sldChg chg="del">
        <pc:chgData name="Emil Björnson" userId="b0a7c065-f6f4-41b0-b3e4-ccdb47e1a085" providerId="ADAL" clId="{1F0DA7FA-0F26-FD4D-AD46-27900149CB9C}" dt="2021-04-15T14:03:43.876" v="4" actId="2696"/>
        <pc:sldMkLst>
          <pc:docMk/>
          <pc:sldMk cId="1709125953" sldId="287"/>
        </pc:sldMkLst>
      </pc:sldChg>
      <pc:sldChg chg="delSp modSp mod">
        <pc:chgData name="Emil Björnson" userId="b0a7c065-f6f4-41b0-b3e4-ccdb47e1a085" providerId="ADAL" clId="{1F0DA7FA-0F26-FD4D-AD46-27900149CB9C}" dt="2021-04-15T15:54:27.946" v="73" actId="20577"/>
        <pc:sldMkLst>
          <pc:docMk/>
          <pc:sldMk cId="2307442761" sldId="319"/>
        </pc:sldMkLst>
        <pc:spChg chg="mod">
          <ac:chgData name="Emil Björnson" userId="b0a7c065-f6f4-41b0-b3e4-ccdb47e1a085" providerId="ADAL" clId="{1F0DA7FA-0F26-FD4D-AD46-27900149CB9C}" dt="2021-04-15T15:54:27.946" v="73" actId="20577"/>
          <ac:spMkLst>
            <pc:docMk/>
            <pc:sldMk cId="2307442761" sldId="319"/>
            <ac:spMk id="2" creationId="{4C32A4FB-4A14-384F-A915-557C0D18275E}"/>
          </ac:spMkLst>
        </pc:spChg>
        <pc:spChg chg="mod">
          <ac:chgData name="Emil Björnson" userId="b0a7c065-f6f4-41b0-b3e4-ccdb47e1a085" providerId="ADAL" clId="{1F0DA7FA-0F26-FD4D-AD46-27900149CB9C}" dt="2021-04-15T14:06:39.954" v="71" actId="5793"/>
          <ac:spMkLst>
            <pc:docMk/>
            <pc:sldMk cId="2307442761" sldId="319"/>
            <ac:spMk id="3" creationId="{AFCA7F1B-1E1F-0344-9628-1B4EA86ECAC4}"/>
          </ac:spMkLst>
        </pc:spChg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2307442761" sldId="319"/>
            <ac:spMk id="5" creationId="{C654C24B-25C8-8C40-9A6F-56AC0E55D128}"/>
          </ac:spMkLst>
        </pc:spChg>
      </pc:sldChg>
      <pc:sldChg chg="modSp add mod ord">
        <pc:chgData name="Emil Björnson" userId="b0a7c065-f6f4-41b0-b3e4-ccdb47e1a085" providerId="ADAL" clId="{1F0DA7FA-0F26-FD4D-AD46-27900149CB9C}" dt="2021-04-15T14:05:28.774" v="20" actId="20577"/>
        <pc:sldMkLst>
          <pc:docMk/>
          <pc:sldMk cId="1291976059" sldId="375"/>
        </pc:sldMkLst>
        <pc:spChg chg="mod">
          <ac:chgData name="Emil Björnson" userId="b0a7c065-f6f4-41b0-b3e4-ccdb47e1a085" providerId="ADAL" clId="{1F0DA7FA-0F26-FD4D-AD46-27900149CB9C}" dt="2021-04-15T14:05:28.774" v="20" actId="20577"/>
          <ac:spMkLst>
            <pc:docMk/>
            <pc:sldMk cId="1291976059" sldId="375"/>
            <ac:spMk id="4" creationId="{F0827F5F-70A2-8847-826F-F024CC552B92}"/>
          </ac:spMkLst>
        </pc:spChg>
      </pc:sldChg>
      <pc:sldChg chg="delSp modSp mod">
        <pc:chgData name="Emil Björnson" userId="b0a7c065-f6f4-41b0-b3e4-ccdb47e1a085" providerId="ADAL" clId="{1F0DA7FA-0F26-FD4D-AD46-27900149CB9C}" dt="2021-04-15T15:54:53.045" v="98" actId="20577"/>
        <pc:sldMkLst>
          <pc:docMk/>
          <pc:sldMk cId="1038198089" sldId="406"/>
        </pc:sldMkLst>
        <pc:spChg chg="mod">
          <ac:chgData name="Emil Björnson" userId="b0a7c065-f6f4-41b0-b3e4-ccdb47e1a085" providerId="ADAL" clId="{1F0DA7FA-0F26-FD4D-AD46-27900149CB9C}" dt="2021-04-15T15:54:53.045" v="98" actId="20577"/>
          <ac:spMkLst>
            <pc:docMk/>
            <pc:sldMk cId="1038198089" sldId="406"/>
            <ac:spMk id="3" creationId="{6C1CEFC7-4E55-314D-AEAD-EFB9ABCC514F}"/>
          </ac:spMkLst>
        </pc:spChg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1038198089" sldId="406"/>
            <ac:spMk id="5" creationId="{F34A1C54-96CF-4548-8F69-E06FBF317213}"/>
          </ac:spMkLst>
        </pc:spChg>
      </pc:sldChg>
      <pc:sldChg chg="delSp">
        <pc:chgData name="Emil Björnson" userId="b0a7c065-f6f4-41b0-b3e4-ccdb47e1a085" providerId="ADAL" clId="{1F0DA7FA-0F26-FD4D-AD46-27900149CB9C}" dt="2021-04-15T14:06:56.088" v="72"/>
        <pc:sldMkLst>
          <pc:docMk/>
          <pc:sldMk cId="3026636825" sldId="407"/>
        </pc:sldMkLst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3026636825" sldId="407"/>
            <ac:spMk id="5" creationId="{A3A1CD58-07D1-EC41-8B73-63C2A008B4BF}"/>
          </ac:spMkLst>
        </pc:spChg>
      </pc:sldChg>
      <pc:sldChg chg="delSp">
        <pc:chgData name="Emil Björnson" userId="b0a7c065-f6f4-41b0-b3e4-ccdb47e1a085" providerId="ADAL" clId="{1F0DA7FA-0F26-FD4D-AD46-27900149CB9C}" dt="2021-04-15T14:06:56.088" v="72"/>
        <pc:sldMkLst>
          <pc:docMk/>
          <pc:sldMk cId="1429303300" sldId="416"/>
        </pc:sldMkLst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1429303300" sldId="416"/>
            <ac:spMk id="5" creationId="{1D0313A0-13BB-3049-8B35-92A1BC45D3F4}"/>
          </ac:spMkLst>
        </pc:spChg>
      </pc:sldChg>
      <pc:sldChg chg="delSp">
        <pc:chgData name="Emil Björnson" userId="b0a7c065-f6f4-41b0-b3e4-ccdb47e1a085" providerId="ADAL" clId="{1F0DA7FA-0F26-FD4D-AD46-27900149CB9C}" dt="2021-04-15T14:06:56.088" v="72"/>
        <pc:sldMkLst>
          <pc:docMk/>
          <pc:sldMk cId="3301465166" sldId="417"/>
        </pc:sldMkLst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3301465166" sldId="417"/>
            <ac:spMk id="5" creationId="{3C71B22E-72E7-3747-B42B-AACF693F6E9B}"/>
          </ac:spMkLst>
        </pc:spChg>
      </pc:sldChg>
      <pc:sldChg chg="delSp">
        <pc:chgData name="Emil Björnson" userId="b0a7c065-f6f4-41b0-b3e4-ccdb47e1a085" providerId="ADAL" clId="{1F0DA7FA-0F26-FD4D-AD46-27900149CB9C}" dt="2021-04-15T14:06:56.088" v="72"/>
        <pc:sldMkLst>
          <pc:docMk/>
          <pc:sldMk cId="1252926379" sldId="425"/>
        </pc:sldMkLst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1252926379" sldId="425"/>
            <ac:spMk id="5" creationId="{1E12E90F-FD26-B345-8A8A-A1A3F2F32C2C}"/>
          </ac:spMkLst>
        </pc:spChg>
      </pc:sldChg>
      <pc:sldChg chg="delSp">
        <pc:chgData name="Emil Björnson" userId="b0a7c065-f6f4-41b0-b3e4-ccdb47e1a085" providerId="ADAL" clId="{1F0DA7FA-0F26-FD4D-AD46-27900149CB9C}" dt="2021-04-15T14:06:56.088" v="72"/>
        <pc:sldMkLst>
          <pc:docMk/>
          <pc:sldMk cId="252946890" sldId="426"/>
        </pc:sldMkLst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252946890" sldId="426"/>
            <ac:spMk id="5" creationId="{D8343EE0-3FF0-B742-9817-A2F7A0810C96}"/>
          </ac:spMkLst>
        </pc:spChg>
      </pc:sldChg>
      <pc:sldChg chg="delSp">
        <pc:chgData name="Emil Björnson" userId="b0a7c065-f6f4-41b0-b3e4-ccdb47e1a085" providerId="ADAL" clId="{1F0DA7FA-0F26-FD4D-AD46-27900149CB9C}" dt="2021-04-15T14:06:56.088" v="72"/>
        <pc:sldMkLst>
          <pc:docMk/>
          <pc:sldMk cId="1019252090" sldId="427"/>
        </pc:sldMkLst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1019252090" sldId="427"/>
            <ac:spMk id="5" creationId="{0B63AA8B-5C65-094F-9882-0D2100A12199}"/>
          </ac:spMkLst>
        </pc:spChg>
      </pc:sldChg>
      <pc:sldChg chg="delSp">
        <pc:chgData name="Emil Björnson" userId="b0a7c065-f6f4-41b0-b3e4-ccdb47e1a085" providerId="ADAL" clId="{1F0DA7FA-0F26-FD4D-AD46-27900149CB9C}" dt="2021-04-15T14:06:56.088" v="72"/>
        <pc:sldMkLst>
          <pc:docMk/>
          <pc:sldMk cId="1795857564" sldId="428"/>
        </pc:sldMkLst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1795857564" sldId="428"/>
            <ac:spMk id="5" creationId="{DF693722-A61E-A540-AB0C-CF3420941E70}"/>
          </ac:spMkLst>
        </pc:spChg>
      </pc:sldChg>
      <pc:sldChg chg="delSp">
        <pc:chgData name="Emil Björnson" userId="b0a7c065-f6f4-41b0-b3e4-ccdb47e1a085" providerId="ADAL" clId="{1F0DA7FA-0F26-FD4D-AD46-27900149CB9C}" dt="2021-04-15T14:06:56.088" v="72"/>
        <pc:sldMkLst>
          <pc:docMk/>
          <pc:sldMk cId="3401893334" sldId="429"/>
        </pc:sldMkLst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3401893334" sldId="429"/>
            <ac:spMk id="5" creationId="{4E19D1EA-CE1A-AD4F-AEE1-E8029E6D1429}"/>
          </ac:spMkLst>
        </pc:spChg>
      </pc:sldChg>
      <pc:sldChg chg="delSp">
        <pc:chgData name="Emil Björnson" userId="b0a7c065-f6f4-41b0-b3e4-ccdb47e1a085" providerId="ADAL" clId="{1F0DA7FA-0F26-FD4D-AD46-27900149CB9C}" dt="2021-04-15T14:06:56.088" v="72"/>
        <pc:sldMkLst>
          <pc:docMk/>
          <pc:sldMk cId="3770587484" sldId="430"/>
        </pc:sldMkLst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3770587484" sldId="430"/>
            <ac:spMk id="5" creationId="{1D0313A0-13BB-3049-8B35-92A1BC45D3F4}"/>
          </ac:spMkLst>
        </pc:spChg>
      </pc:sldChg>
      <pc:sldChg chg="delSp">
        <pc:chgData name="Emil Björnson" userId="b0a7c065-f6f4-41b0-b3e4-ccdb47e1a085" providerId="ADAL" clId="{1F0DA7FA-0F26-FD4D-AD46-27900149CB9C}" dt="2021-04-15T14:06:56.088" v="72"/>
        <pc:sldMkLst>
          <pc:docMk/>
          <pc:sldMk cId="2858015381" sldId="431"/>
        </pc:sldMkLst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2858015381" sldId="431"/>
            <ac:spMk id="5" creationId="{5616AE88-C2D2-DB4B-A78B-B87FECB80327}"/>
          </ac:spMkLst>
        </pc:spChg>
      </pc:sldChg>
      <pc:sldChg chg="delSp">
        <pc:chgData name="Emil Björnson" userId="b0a7c065-f6f4-41b0-b3e4-ccdb47e1a085" providerId="ADAL" clId="{1F0DA7FA-0F26-FD4D-AD46-27900149CB9C}" dt="2021-04-15T14:06:56.088" v="72"/>
        <pc:sldMkLst>
          <pc:docMk/>
          <pc:sldMk cId="904380411" sldId="432"/>
        </pc:sldMkLst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904380411" sldId="432"/>
            <ac:spMk id="5" creationId="{02FAF94A-608C-884B-9C3C-8103470F61AD}"/>
          </ac:spMkLst>
        </pc:spChg>
      </pc:sldChg>
      <pc:sldChg chg="delSp">
        <pc:chgData name="Emil Björnson" userId="b0a7c065-f6f4-41b0-b3e4-ccdb47e1a085" providerId="ADAL" clId="{1F0DA7FA-0F26-FD4D-AD46-27900149CB9C}" dt="2021-04-15T14:06:56.088" v="72"/>
        <pc:sldMkLst>
          <pc:docMk/>
          <pc:sldMk cId="1517835292" sldId="433"/>
        </pc:sldMkLst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1517835292" sldId="433"/>
            <ac:spMk id="5" creationId="{A0674F4E-3AD2-E243-B54C-3B58EA680659}"/>
          </ac:spMkLst>
        </pc:spChg>
      </pc:sldChg>
      <pc:sldChg chg="delSp">
        <pc:chgData name="Emil Björnson" userId="b0a7c065-f6f4-41b0-b3e4-ccdb47e1a085" providerId="ADAL" clId="{1F0DA7FA-0F26-FD4D-AD46-27900149CB9C}" dt="2021-04-15T14:06:56.088" v="72"/>
        <pc:sldMkLst>
          <pc:docMk/>
          <pc:sldMk cId="365177552" sldId="436"/>
        </pc:sldMkLst>
        <pc:spChg chg="del">
          <ac:chgData name="Emil Björnson" userId="b0a7c065-f6f4-41b0-b3e4-ccdb47e1a085" providerId="ADAL" clId="{1F0DA7FA-0F26-FD4D-AD46-27900149CB9C}" dt="2021-04-15T14:06:56.088" v="72"/>
          <ac:spMkLst>
            <pc:docMk/>
            <pc:sldMk cId="365177552" sldId="436"/>
            <ac:spMk id="5" creationId="{1D0313A0-13BB-3049-8B35-92A1BC45D3F4}"/>
          </ac:spMkLst>
        </pc:spChg>
      </pc:sldChg>
      <pc:sldChg chg="add del">
        <pc:chgData name="Emil Björnson" userId="b0a7c065-f6f4-41b0-b3e4-ccdb47e1a085" providerId="ADAL" clId="{1F0DA7FA-0F26-FD4D-AD46-27900149CB9C}" dt="2021-04-15T14:05:34.392" v="22" actId="2696"/>
        <pc:sldMkLst>
          <pc:docMk/>
          <pc:sldMk cId="2285619577" sldId="437"/>
        </pc:sldMkLst>
      </pc:sldChg>
      <pc:sldChg chg="add">
        <pc:chgData name="Emil Björnson" userId="b0a7c065-f6f4-41b0-b3e4-ccdb47e1a085" providerId="ADAL" clId="{1F0DA7FA-0F26-FD4D-AD46-27900149CB9C}" dt="2021-04-15T14:05:32.380" v="21"/>
        <pc:sldMkLst>
          <pc:docMk/>
          <pc:sldMk cId="876555596" sldId="438"/>
        </pc:sldMkLst>
      </pc:sldChg>
      <pc:sldMasterChg chg="delSp mod">
        <pc:chgData name="Emil Björnson" userId="b0a7c065-f6f4-41b0-b3e4-ccdb47e1a085" providerId="ADAL" clId="{1F0DA7FA-0F26-FD4D-AD46-27900149CB9C}" dt="2021-04-15T14:04:03.381" v="6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1F0DA7FA-0F26-FD4D-AD46-27900149CB9C}" dt="2021-04-15T14:04:03.381" v="6" actId="478"/>
          <ac:picMkLst>
            <pc:docMk/>
            <pc:sldMasterMk cId="2463831731" sldId="2147483731"/>
            <ac:picMk id="4" creationId="{BE4903E3-FD3B-4943-B0BF-B7711121EE6D}"/>
          </ac:picMkLst>
        </pc:picChg>
        <pc:cxnChg chg="del">
          <ac:chgData name="Emil Björnson" userId="b0a7c065-f6f4-41b0-b3e4-ccdb47e1a085" providerId="ADAL" clId="{1F0DA7FA-0F26-FD4D-AD46-27900149CB9C}" dt="2021-04-15T14:04:02.765" v="5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4/15/21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4/15/21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2020-04-24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8.png"/><Relationship Id="rId4" Type="http://schemas.openxmlformats.org/officeDocument/2006/relationships/image" Target="NULL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6" Type="http://schemas.openxmlformats.org/officeDocument/2006/relationships/image" Target="NULL"/><Relationship Id="rId11" Type="http://schemas.openxmlformats.org/officeDocument/2006/relationships/image" Target="../media/image22.png"/><Relationship Id="rId5" Type="http://schemas.openxmlformats.org/officeDocument/2006/relationships/image" Target="NULL"/><Relationship Id="rId10" Type="http://schemas.openxmlformats.org/officeDocument/2006/relationships/image" Target="../media/image39.png"/><Relationship Id="rId4" Type="http://schemas.openxmlformats.org/officeDocument/2006/relationships/image" Target="NUL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0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8: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Favorable Propagation and MR Processing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7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337-8B25-854A-A390-911B2D65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lower bound with deterministic channel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</p:spPr>
            <p:txBody>
              <a:bodyPr/>
              <a:lstStyle/>
              <a:p>
                <a:r>
                  <a:rPr lang="en-US" dirty="0"/>
                  <a:t>Desired signal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 with unit power, transmit power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Determinstic and known channel coefficient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Ω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  <a:blipFill>
                <a:blip r:embed="rId2"/>
                <a:stretch>
                  <a:fillRect l="-702" t="-29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7CFB-F1D0-C14D-80C5-375B81B7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401-D4F7-CA49-8204-0E440538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D7B98-4204-E14F-BB68-5946751411E4}"/>
              </a:ext>
            </a:extLst>
          </p:cNvPr>
          <p:cNvGrpSpPr/>
          <p:nvPr/>
        </p:nvGrpSpPr>
        <p:grpSpPr>
          <a:xfrm>
            <a:off x="2288630" y="1792899"/>
            <a:ext cx="5824849" cy="1337895"/>
            <a:chOff x="1491695" y="3646177"/>
            <a:chExt cx="4410075" cy="1012940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95457618-4F92-BF4C-A454-BBF523536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1695" y="4009829"/>
              <a:ext cx="4410075" cy="649288"/>
              <a:chOff x="1718" y="1389"/>
              <a:chExt cx="2778" cy="409"/>
            </a:xfrm>
          </p:grpSpPr>
          <p:cxnSp>
            <p:nvCxnSpPr>
              <p:cNvPr id="12" name="AutoShape 24">
                <a:extLst>
                  <a:ext uri="{FF2B5EF4-FFF2-40B4-BE49-F238E27FC236}">
                    <a16:creationId xmlns:a16="http://schemas.microsoft.com/office/drawing/2014/main" id="{F9F8ECEB-876A-E347-B0ED-250EB09689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89" y="1574"/>
                <a:ext cx="1360" cy="2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26">
                    <a:extLst>
                      <a:ext uri="{FF2B5EF4-FFF2-40B4-BE49-F238E27FC236}">
                        <a16:creationId xmlns:a16="http://schemas.microsoft.com/office/drawing/2014/main" id="{FB172B1F-228D-514F-BAA3-079D3DAD86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</m:oMath>
                      </m:oMathPara>
                    </a14:m>
                    <a:endParaRPr lang="sv-SE" sz="2000" dirty="0"/>
                  </a:p>
                </p:txBody>
              </p:sp>
            </mc:Choice>
            <mc:Fallback xmlns="">
              <p:sp>
                <p:nvSpPr>
                  <p:cNvPr id="14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23404" b="-1170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AutoShape 27">
                <a:extLst>
                  <a:ext uri="{FF2B5EF4-FFF2-40B4-BE49-F238E27FC236}">
                    <a16:creationId xmlns:a16="http://schemas.microsoft.com/office/drawing/2014/main" id="{F56A6130-F94C-6743-97E4-F23800A027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2" y="1571"/>
                <a:ext cx="293" cy="3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 algn="l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29">
                    <a:extLst>
                      <a:ext uri="{FF2B5EF4-FFF2-40B4-BE49-F238E27FC236}">
                        <a16:creationId xmlns:a16="http://schemas.microsoft.com/office/drawing/2014/main" id="{68D7106C-DAC0-9543-8104-E0C963B1E2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00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  <m:r>
                            <a:rPr lang="sv-SE" sz="2000" b="0" i="1" smtClean="0">
                              <a:latin typeface="Cambria Math" charset="0"/>
                            </a:rPr>
                            <m:t>𝑔𝑥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6966" b="-1573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AutoShape 25">
                <a:extLst>
                  <a:ext uri="{FF2B5EF4-FFF2-40B4-BE49-F238E27FC236}">
                    <a16:creationId xmlns:a16="http://schemas.microsoft.com/office/drawing/2014/main" id="{D1A1C0F9-AC51-084F-8A5C-38BC47849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1389"/>
                <a:ext cx="333" cy="363"/>
              </a:xfrm>
              <a:prstGeom prst="roundRect">
                <a:avLst>
                  <a:gd name="adj" fmla="val 3907"/>
                </a:avLst>
              </a:prstGeom>
              <a:solidFill>
                <a:schemeClr val="bg1">
                  <a:alpha val="14999"/>
                </a:schemeClr>
              </a:solidFill>
              <a:ln w="19050" algn="ctr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0EF5EE-D05C-6E42-87BC-6A3DCB867106}"/>
                </a:ext>
              </a:extLst>
            </p:cNvPr>
            <p:cNvSpPr/>
            <p:nvPr/>
          </p:nvSpPr>
          <p:spPr bwMode="auto">
            <a:xfrm>
              <a:off x="4171120" y="4169397"/>
              <a:ext cx="230008" cy="23435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352425" marR="0" indent="-352425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</a:t>
              </a:r>
            </a:p>
          </p:txBody>
        </p:sp>
        <p:cxnSp>
          <p:nvCxnSpPr>
            <p:cNvPr id="10" name="AutoShape 27">
              <a:extLst>
                <a:ext uri="{FF2B5EF4-FFF2-40B4-BE49-F238E27FC236}">
                  <a16:creationId xmlns:a16="http://schemas.microsoft.com/office/drawing/2014/main" id="{19C65090-6E2E-7146-80AD-427EE96E77F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4283649" y="3978303"/>
              <a:ext cx="2475" cy="191094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/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sv-SE" sz="24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AutoShape 25">
            <a:extLst>
              <a:ext uri="{FF2B5EF4-FFF2-40B4-BE49-F238E27FC236}">
                <a16:creationId xmlns:a16="http://schemas.microsoft.com/office/drawing/2014/main" id="{E5AE8565-35D9-D942-B4FF-E376DE3E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655" y="2274267"/>
            <a:ext cx="698227" cy="761131"/>
          </a:xfrm>
          <a:prstGeom prst="roundRect">
            <a:avLst>
              <a:gd name="adj" fmla="val 3907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</a:rPr>
                        <m:t>𝑔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27">
            <a:extLst>
              <a:ext uri="{FF2B5EF4-FFF2-40B4-BE49-F238E27FC236}">
                <a16:creationId xmlns:a16="http://schemas.microsoft.com/office/drawing/2014/main" id="{980FF6C0-2DD2-DF49-A1A9-65CF23C89CE5}"/>
              </a:ext>
            </a:extLst>
          </p:cNvPr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3999601" y="2653776"/>
            <a:ext cx="697282" cy="1057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5BC37-8663-7240-8CFA-FC8E36D8A6C1}"/>
              </a:ext>
            </a:extLst>
          </p:cNvPr>
          <p:cNvSpPr/>
          <p:nvPr/>
        </p:nvSpPr>
        <p:spPr>
          <a:xfrm>
            <a:off x="8014099" y="2383059"/>
            <a:ext cx="1794466" cy="541438"/>
          </a:xfrm>
          <a:prstGeom prst="rect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Receiver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E1B79DC3-4910-EC4C-9E3B-C390354D38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08565" y="2652727"/>
            <a:ext cx="506736" cy="8388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blipFill>
                <a:blip r:embed="rId8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/>
              <p:nvPr/>
            </p:nvSpPr>
            <p:spPr>
              <a:xfrm>
                <a:off x="7849182" y="1679237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eorgia"/>
                    <a:cs typeface="Georgia"/>
                  </a:rPr>
                  <a:t>Channel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charset="0"/>
                        <a:cs typeface="Georgia"/>
                      </a:rPr>
                      <m:t>Ω</m:t>
                    </m:r>
                  </m:oMath>
                </a14:m>
                <a:endParaRPr lang="en-US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182" y="1679237"/>
                <a:ext cx="2531462" cy="369332"/>
              </a:xfrm>
              <a:prstGeom prst="rect">
                <a:avLst/>
              </a:prstGeom>
              <a:blipFill>
                <a:blip r:embed="rId9"/>
                <a:stretch>
                  <a:fillRect l="-2000" t="-6897" b="-241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0FAE04-F37A-D042-AA12-EB8F67CCC27F}"/>
              </a:ext>
            </a:extLst>
          </p:cNvPr>
          <p:cNvCxnSpPr>
            <a:stCxn id="24" idx="2"/>
            <a:endCxn id="21" idx="0"/>
          </p:cNvCxnSpPr>
          <p:nvPr/>
        </p:nvCxnSpPr>
        <p:spPr>
          <a:xfrm flipH="1">
            <a:off x="8911332" y="2048569"/>
            <a:ext cx="203581" cy="334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/>
              <p:nvPr/>
            </p:nvSpPr>
            <p:spPr>
              <a:xfrm>
                <a:off x="1453684" y="4435422"/>
                <a:ext cx="9281196" cy="14612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Capacity lower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func>
                        <m:func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sv-SE" sz="240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𝐸</m:t>
                                                  </m:r>
                                                  <m:d>
                                                    <m:dPr>
                                                      <m:begChr m:val="{"/>
                                                      <m:endChr m:val="}"/>
                                                      <m:ctrlPr>
                                                        <a:rPr lang="sv-SE" sz="2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sv-SE" sz="2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charset="0"/>
                                                        </a:rPr>
                                                        <m:t>𝑔</m:t>
                                                      </m:r>
                                                      <m:r>
                                                        <a:rPr lang="sv-SE" sz="24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charset="0"/>
                                                        </a:rPr>
                                                        <m:t>|</m:t>
                                                      </m:r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sv-SE" sz="24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charset="0"/>
                                                        </a:rPr>
                                                        <m:t>Ω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𝑉𝑎𝑟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𝑔</m:t>
                                              </m:r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 sz="24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Ω</m:t>
                                              </m:r>
                                            </m:e>
                                          </m:d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𝑉𝑎𝑟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𝑤</m:t>
                                              </m:r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sv-SE" sz="24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Ω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684" y="4435422"/>
                <a:ext cx="9281196" cy="1461223"/>
              </a:xfrm>
              <a:prstGeom prst="rect">
                <a:avLst/>
              </a:prstGeom>
              <a:blipFill>
                <a:blip r:embed="rId10"/>
                <a:stretch>
                  <a:fillRect t="-1709" b="-25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5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0D566A-15DE-6B4A-A9E1-AECBD59E33C7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BEBB4-867D-5740-AC59-569637E5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received uplink signal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B89E4-6983-034C-9734-840B11E728C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 smtClean="0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endParaRPr lang="en-US" dirty="0"/>
              </a:p>
              <a:p>
                <a:pPr>
                  <a:spcBef>
                    <a:spcPts val="1500"/>
                  </a:spcBef>
                </a:pPr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Assign receiver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user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𝐻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=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sv-SE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sv-SE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B89E4-6983-034C-9734-840B11E72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0625" b="-415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8EE0-A363-2C46-BED1-D31528F9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F7D25-22F3-D041-B9A1-947279E39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3EC9C4D-80D6-D048-A89D-1B8C7927E737}"/>
              </a:ext>
            </a:extLst>
          </p:cNvPr>
          <p:cNvSpPr/>
          <p:nvPr/>
        </p:nvSpPr>
        <p:spPr>
          <a:xfrm rot="5400000">
            <a:off x="6453685" y="2524930"/>
            <a:ext cx="242291" cy="2090336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903451D-B394-D745-A79B-6A596300D8BB}"/>
              </a:ext>
            </a:extLst>
          </p:cNvPr>
          <p:cNvSpPr/>
          <p:nvPr/>
        </p:nvSpPr>
        <p:spPr>
          <a:xfrm rot="5400000">
            <a:off x="9282141" y="2222429"/>
            <a:ext cx="270172" cy="2723216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5978E-7BF2-F847-942D-C047AE3B7D25}"/>
              </a:ext>
            </a:extLst>
          </p:cNvPr>
          <p:cNvSpPr txBox="1"/>
          <p:nvPr/>
        </p:nvSpPr>
        <p:spPr>
          <a:xfrm>
            <a:off x="5978235" y="3779762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Useful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BDADC3-F89D-7B46-8643-7AA6DCE1A9A2}"/>
                  </a:ext>
                </a:extLst>
              </p:cNvPr>
              <p:cNvSpPr txBox="1"/>
              <p:nvPr/>
            </p:nvSpPr>
            <p:spPr>
              <a:xfrm>
                <a:off x="8680436" y="3779762"/>
                <a:ext cx="1925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E" dirty="0"/>
                  <a:t>: Unusable part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BDADC3-F89D-7B46-8643-7AA6DCE1A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436" y="3779762"/>
                <a:ext cx="1925464" cy="369332"/>
              </a:xfrm>
              <a:prstGeom prst="rect">
                <a:avLst/>
              </a:prstGeom>
              <a:blipFill>
                <a:blip r:embed="rId3"/>
                <a:stretch>
                  <a:fillRect t="-6667" r="-1307" b="-2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B22B34D7-2A7A-C34D-A55D-D74905143809}"/>
              </a:ext>
            </a:extLst>
          </p:cNvPr>
          <p:cNvSpPr/>
          <p:nvPr/>
        </p:nvSpPr>
        <p:spPr>
          <a:xfrm rot="5400000">
            <a:off x="4483645" y="4933721"/>
            <a:ext cx="207816" cy="1884217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4C279-D0C9-954E-857A-E952D34BBCEE}"/>
              </a:ext>
            </a:extLst>
          </p:cNvPr>
          <p:cNvSpPr txBox="1"/>
          <p:nvPr/>
        </p:nvSpPr>
        <p:spPr>
          <a:xfrm>
            <a:off x="3927756" y="6068256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Desired part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C3484E8-4931-1949-8EBF-449C8ED7376C}"/>
              </a:ext>
            </a:extLst>
          </p:cNvPr>
          <p:cNvSpPr/>
          <p:nvPr/>
        </p:nvSpPr>
        <p:spPr>
          <a:xfrm rot="5400000">
            <a:off x="7143937" y="4443238"/>
            <a:ext cx="211470" cy="2861527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736A2-14B8-2E4D-B254-5AFF307AA600}"/>
              </a:ext>
            </a:extLst>
          </p:cNvPr>
          <p:cNvSpPr txBox="1"/>
          <p:nvPr/>
        </p:nvSpPr>
        <p:spPr>
          <a:xfrm>
            <a:off x="6602552" y="6068255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Interference</a:t>
            </a:r>
          </a:p>
        </p:txBody>
      </p:sp>
    </p:spTree>
    <p:extLst>
      <p:ext uri="{BB962C8B-B14F-4D97-AF65-F5344CB8AC3E}">
        <p14:creationId xmlns:p14="http://schemas.microsoft.com/office/powerpoint/2010/main" val="330146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/>
      <p:bldP spid="14" grpId="0"/>
      <p:bldP spid="15" grpId="0" animBg="1"/>
      <p:bldP spid="16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C61C-EF00-394E-ACD8-29AB6D46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Focusing on the desired part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013B1E-F1AC-E348-A780-9D31C2D4613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487316"/>
              </a:xfrm>
            </p:spPr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Which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maximizes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800100" lvl="1"/>
                <a:endParaRPr lang="en-US" dirty="0"/>
              </a:p>
              <a:p>
                <a:pPr marL="800100" lvl="1"/>
                <a:endParaRPr lang="en-US" dirty="0"/>
              </a:p>
              <a:p>
                <a:pPr marL="800100" lvl="1"/>
                <a:endParaRPr lang="en-US" dirty="0"/>
              </a:p>
              <a:p>
                <a:pPr marL="800100" lvl="1"/>
                <a:endParaRPr lang="en-US" dirty="0"/>
              </a:p>
              <a:p>
                <a:pPr marL="800100" lvl="1"/>
                <a:r>
                  <a:rPr lang="en-US" dirty="0"/>
                  <a:t>We now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maximum ratio (MR) processing</a:t>
                </a:r>
              </a:p>
              <a:p>
                <a:pPr marL="1257300" lvl="2"/>
                <a:r>
                  <a:rPr lang="en-US" dirty="0"/>
                  <a:t>Same thing as MRC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=1/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013B1E-F1AC-E348-A780-9D31C2D46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487316"/>
              </a:xfrm>
              <a:blipFill>
                <a:blip r:embed="rId2"/>
                <a:stretch>
                  <a:fillRect l="-702" t="-198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1E739-4651-EF45-A363-B2B322F92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22F7-4FCB-9648-A47C-CB79CAE2D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8476E1-E683-E848-BB59-3010317AE29D}"/>
                  </a:ext>
                </a:extLst>
              </p:cNvPr>
              <p:cNvSpPr/>
              <p:nvPr/>
            </p:nvSpPr>
            <p:spPr>
              <a:xfrm>
                <a:off x="2990299" y="3207325"/>
                <a:ext cx="6622472" cy="17664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2700" lvl="1" algn="ctr"/>
                <a:r>
                  <a:rPr lang="en-US" sz="2400" b="1" dirty="0">
                    <a:solidFill>
                      <a:schemeClr val="tx1"/>
                    </a:solidFill>
                  </a:rPr>
                  <a:t>Cauchy-Schwartz inequality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5715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with equality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some constant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8476E1-E683-E848-BB59-3010317AE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99" y="3207325"/>
                <a:ext cx="6622472" cy="1766455"/>
              </a:xfrm>
              <a:prstGeom prst="rect">
                <a:avLst/>
              </a:prstGeom>
              <a:blipFill>
                <a:blip r:embed="rId3"/>
                <a:stretch>
                  <a:fillRect l="-382" b="-28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89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04B0C86-008B-6943-B575-7060CE70139C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CB0D5-BE30-2344-8768-CEF1F6EF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Received signal when using MR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0E5B1E-204E-B941-9F4A-A54147DC9F9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𝐻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endParaRPr lang="en-SE" dirty="0"/>
              </a:p>
              <a:p>
                <a:endParaRPr lang="en-SE" dirty="0"/>
              </a:p>
              <a:p>
                <a:pPr lvl="1"/>
                <a:r>
                  <a:rPr lang="en-SE" dirty="0"/>
                  <a:t>Use-and-then-forget technique: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𝐻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v-SE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0E5B1E-204E-B941-9F4A-A54147DC9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19063" b="-378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F2D34-BCC6-F842-9B2A-5FC0DA475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D7DE-8A73-724D-86CA-3496D4F43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94CB1FB-9913-F54B-9507-A538E520DB7E}"/>
              </a:ext>
            </a:extLst>
          </p:cNvPr>
          <p:cNvSpPr/>
          <p:nvPr/>
        </p:nvSpPr>
        <p:spPr>
          <a:xfrm rot="5400000">
            <a:off x="3859838" y="3028068"/>
            <a:ext cx="262242" cy="801864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C7034-DD3D-AC4E-BF47-F9110C71E4F4}"/>
                  </a:ext>
                </a:extLst>
              </p:cNvPr>
              <p:cNvSpPr txBox="1"/>
              <p:nvPr/>
            </p:nvSpPr>
            <p:spPr>
              <a:xfrm>
                <a:off x="3655450" y="3560122"/>
                <a:ext cx="671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C7034-DD3D-AC4E-BF47-F9110C71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450" y="3560122"/>
                <a:ext cx="67101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C689A6D3-A74C-8840-B933-026BF21C68F3}"/>
              </a:ext>
            </a:extLst>
          </p:cNvPr>
          <p:cNvSpPr/>
          <p:nvPr/>
        </p:nvSpPr>
        <p:spPr>
          <a:xfrm rot="5400000">
            <a:off x="6976084" y="3028068"/>
            <a:ext cx="262242" cy="801864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103708-67D3-6F44-AEF0-F196A70C2F0D}"/>
                  </a:ext>
                </a:extLst>
              </p:cNvPr>
              <p:cNvSpPr txBox="1"/>
              <p:nvPr/>
            </p:nvSpPr>
            <p:spPr>
              <a:xfrm>
                <a:off x="6771696" y="3560122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103708-67D3-6F44-AEF0-F196A70C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696" y="3560122"/>
                <a:ext cx="5998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10AAEDE6-7296-F644-9949-8580B7526393}"/>
              </a:ext>
            </a:extLst>
          </p:cNvPr>
          <p:cNvSpPr/>
          <p:nvPr/>
        </p:nvSpPr>
        <p:spPr>
          <a:xfrm rot="5400000">
            <a:off x="9408256" y="3028068"/>
            <a:ext cx="262242" cy="801864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D50818-59E0-CD4D-B9BE-86C5990781E4}"/>
                  </a:ext>
                </a:extLst>
              </p:cNvPr>
              <p:cNvSpPr txBox="1"/>
              <p:nvPr/>
            </p:nvSpPr>
            <p:spPr>
              <a:xfrm>
                <a:off x="9203868" y="3560122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D50818-59E0-CD4D-B9BE-86C599078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868" y="3560122"/>
                <a:ext cx="5998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71C07D59-F80D-7048-9313-F9B990B08D1B}"/>
              </a:ext>
            </a:extLst>
          </p:cNvPr>
          <p:cNvSpPr/>
          <p:nvPr/>
        </p:nvSpPr>
        <p:spPr>
          <a:xfrm rot="5400000">
            <a:off x="2826598" y="4823307"/>
            <a:ext cx="262243" cy="1395459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6777E-D189-7E4E-86C0-06B8F5BA2AA0}"/>
              </a:ext>
            </a:extLst>
          </p:cNvPr>
          <p:cNvSpPr txBox="1"/>
          <p:nvPr/>
        </p:nvSpPr>
        <p:spPr>
          <a:xfrm>
            <a:off x="1813752" y="5709578"/>
            <a:ext cx="228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Desired part with </a:t>
            </a:r>
          </a:p>
          <a:p>
            <a:pPr algn="ctr"/>
            <a:r>
              <a:rPr lang="en-SE" dirty="0"/>
              <a:t>deterministic channel!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CDA91A1-138A-6F4A-B144-145D1CE90A96}"/>
              </a:ext>
            </a:extLst>
          </p:cNvPr>
          <p:cNvSpPr/>
          <p:nvPr/>
        </p:nvSpPr>
        <p:spPr>
          <a:xfrm rot="5400000">
            <a:off x="7490239" y="2162847"/>
            <a:ext cx="369332" cy="7284765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C703B2-499A-4A4A-BDCD-69D16EE75AB1}"/>
                  </a:ext>
                </a:extLst>
              </p:cNvPr>
              <p:cNvSpPr txBox="1"/>
              <p:nvPr/>
            </p:nvSpPr>
            <p:spPr>
              <a:xfrm>
                <a:off x="5737210" y="6032743"/>
                <a:ext cx="3903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SE" dirty="0"/>
                  <a:t>: Uncorrelated interference and noise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C703B2-499A-4A4A-BDCD-69D16EE75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10" y="6032743"/>
                <a:ext cx="3903121" cy="369332"/>
              </a:xfrm>
              <a:prstGeom prst="rect">
                <a:avLst/>
              </a:prstGeom>
              <a:blipFill>
                <a:blip r:embed="rId6"/>
                <a:stretch>
                  <a:fillRect t="-6667" r="-325" b="-2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83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3" grpId="0"/>
      <p:bldP spid="14" grpId="0" animBg="1"/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337-8B25-854A-A390-911B2D65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capacity bound with deterministic channel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</p:spPr>
            <p:txBody>
              <a:bodyPr/>
              <a:lstStyle/>
              <a:p>
                <a:r>
                  <a:rPr lang="en-US" dirty="0"/>
                  <a:t>Desired signal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transmit power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𝑢𝑙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Determinstic and known channel coefficient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𝑔</m:t>
                    </m:r>
                    <m:r>
                      <a:rPr lang="sv-SE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  <a:blipFill>
                <a:blip r:embed="rId2"/>
                <a:stretch>
                  <a:fillRect l="-702" t="-29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7CFB-F1D0-C14D-80C5-375B81B7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401-D4F7-CA49-8204-0E440538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D7B98-4204-E14F-BB68-5946751411E4}"/>
              </a:ext>
            </a:extLst>
          </p:cNvPr>
          <p:cNvGrpSpPr/>
          <p:nvPr/>
        </p:nvGrpSpPr>
        <p:grpSpPr>
          <a:xfrm>
            <a:off x="2288630" y="1792899"/>
            <a:ext cx="5824849" cy="1337895"/>
            <a:chOff x="1491695" y="3646177"/>
            <a:chExt cx="4410075" cy="1012940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95457618-4F92-BF4C-A454-BBF523536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1695" y="4009829"/>
              <a:ext cx="4410075" cy="649288"/>
              <a:chOff x="1718" y="1389"/>
              <a:chExt cx="2778" cy="409"/>
            </a:xfrm>
          </p:grpSpPr>
          <p:cxnSp>
            <p:nvCxnSpPr>
              <p:cNvPr id="12" name="AutoShape 24">
                <a:extLst>
                  <a:ext uri="{FF2B5EF4-FFF2-40B4-BE49-F238E27FC236}">
                    <a16:creationId xmlns:a16="http://schemas.microsoft.com/office/drawing/2014/main" id="{F9F8ECEB-876A-E347-B0ED-250EB09689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89" y="1574"/>
                <a:ext cx="1360" cy="2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26">
                    <a:extLst>
                      <a:ext uri="{FF2B5EF4-FFF2-40B4-BE49-F238E27FC236}">
                        <a16:creationId xmlns:a16="http://schemas.microsoft.com/office/drawing/2014/main" id="{FB172B1F-228D-514F-BAA3-079D3DAD86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</m:oMath>
                      </m:oMathPara>
                    </a14:m>
                    <a:endParaRPr lang="sv-SE" sz="2000" dirty="0"/>
                  </a:p>
                </p:txBody>
              </p:sp>
            </mc:Choice>
            <mc:Fallback xmlns="">
              <p:sp>
                <p:nvSpPr>
                  <p:cNvPr id="14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23404" b="-1170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AutoShape 27">
                <a:extLst>
                  <a:ext uri="{FF2B5EF4-FFF2-40B4-BE49-F238E27FC236}">
                    <a16:creationId xmlns:a16="http://schemas.microsoft.com/office/drawing/2014/main" id="{F56A6130-F94C-6743-97E4-F23800A027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2" y="1571"/>
                <a:ext cx="293" cy="3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 algn="l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29">
                    <a:extLst>
                      <a:ext uri="{FF2B5EF4-FFF2-40B4-BE49-F238E27FC236}">
                        <a16:creationId xmlns:a16="http://schemas.microsoft.com/office/drawing/2014/main" id="{68D7106C-DAC0-9543-8104-E0C963B1E2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00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  <m:r>
                            <a:rPr lang="sv-SE" sz="2000" b="0" i="1" smtClean="0">
                              <a:latin typeface="Cambria Math" charset="0"/>
                            </a:rPr>
                            <m:t>𝑔𝑥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6966" b="-1573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AutoShape 25">
                <a:extLst>
                  <a:ext uri="{FF2B5EF4-FFF2-40B4-BE49-F238E27FC236}">
                    <a16:creationId xmlns:a16="http://schemas.microsoft.com/office/drawing/2014/main" id="{D1A1C0F9-AC51-084F-8A5C-38BC47849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1389"/>
                <a:ext cx="333" cy="363"/>
              </a:xfrm>
              <a:prstGeom prst="roundRect">
                <a:avLst>
                  <a:gd name="adj" fmla="val 3907"/>
                </a:avLst>
              </a:prstGeom>
              <a:solidFill>
                <a:schemeClr val="bg1">
                  <a:alpha val="14999"/>
                </a:schemeClr>
              </a:solidFill>
              <a:ln w="19050" algn="ctr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0EF5EE-D05C-6E42-87BC-6A3DCB867106}"/>
                </a:ext>
              </a:extLst>
            </p:cNvPr>
            <p:cNvSpPr/>
            <p:nvPr/>
          </p:nvSpPr>
          <p:spPr bwMode="auto">
            <a:xfrm>
              <a:off x="4171120" y="4169397"/>
              <a:ext cx="230008" cy="23435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352425" marR="0" indent="-352425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</a:t>
              </a:r>
            </a:p>
          </p:txBody>
        </p:sp>
        <p:cxnSp>
          <p:nvCxnSpPr>
            <p:cNvPr id="10" name="AutoShape 27">
              <a:extLst>
                <a:ext uri="{FF2B5EF4-FFF2-40B4-BE49-F238E27FC236}">
                  <a16:creationId xmlns:a16="http://schemas.microsoft.com/office/drawing/2014/main" id="{19C65090-6E2E-7146-80AD-427EE96E77F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4283649" y="3978303"/>
              <a:ext cx="2475" cy="191094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/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sv-SE" sz="24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AutoShape 25">
            <a:extLst>
              <a:ext uri="{FF2B5EF4-FFF2-40B4-BE49-F238E27FC236}">
                <a16:creationId xmlns:a16="http://schemas.microsoft.com/office/drawing/2014/main" id="{E5AE8565-35D9-D942-B4FF-E376DE3E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655" y="2274267"/>
            <a:ext cx="698227" cy="761131"/>
          </a:xfrm>
          <a:prstGeom prst="roundRect">
            <a:avLst>
              <a:gd name="adj" fmla="val 3907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</a:rPr>
                        <m:t>𝑔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27">
            <a:extLst>
              <a:ext uri="{FF2B5EF4-FFF2-40B4-BE49-F238E27FC236}">
                <a16:creationId xmlns:a16="http://schemas.microsoft.com/office/drawing/2014/main" id="{980FF6C0-2DD2-DF49-A1A9-65CF23C89CE5}"/>
              </a:ext>
            </a:extLst>
          </p:cNvPr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3999601" y="2653776"/>
            <a:ext cx="697282" cy="1057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5BC37-8663-7240-8CFA-FC8E36D8A6C1}"/>
              </a:ext>
            </a:extLst>
          </p:cNvPr>
          <p:cNvSpPr/>
          <p:nvPr/>
        </p:nvSpPr>
        <p:spPr>
          <a:xfrm>
            <a:off x="8014099" y="2383059"/>
            <a:ext cx="1794466" cy="541438"/>
          </a:xfrm>
          <a:prstGeom prst="rect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Receiver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E1B79DC3-4910-EC4C-9E3B-C390354D38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08565" y="2652727"/>
            <a:ext cx="506736" cy="8388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blipFill>
                <a:blip r:embed="rId8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/>
              <p:nvPr/>
            </p:nvSpPr>
            <p:spPr>
              <a:xfrm>
                <a:off x="7849182" y="1679237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eorgia"/>
                    <a:cs typeface="Georgia"/>
                  </a:rPr>
                  <a:t>Channel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charset="0"/>
                        <a:cs typeface="Georgia"/>
                      </a:rPr>
                      <m:t>Ω</m:t>
                    </m:r>
                  </m:oMath>
                </a14:m>
                <a:endParaRPr lang="en-US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182" y="1679237"/>
                <a:ext cx="2531462" cy="369332"/>
              </a:xfrm>
              <a:prstGeom prst="rect">
                <a:avLst/>
              </a:prstGeom>
              <a:blipFill>
                <a:blip r:embed="rId9"/>
                <a:stretch>
                  <a:fillRect l="-2000" t="-6897" b="-241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0FAE04-F37A-D042-AA12-EB8F67CCC27F}"/>
              </a:ext>
            </a:extLst>
          </p:cNvPr>
          <p:cNvCxnSpPr>
            <a:stCxn id="24" idx="2"/>
            <a:endCxn id="21" idx="0"/>
          </p:cNvCxnSpPr>
          <p:nvPr/>
        </p:nvCxnSpPr>
        <p:spPr>
          <a:xfrm flipH="1">
            <a:off x="8911332" y="2048569"/>
            <a:ext cx="203581" cy="334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/>
              <p:nvPr/>
            </p:nvSpPr>
            <p:spPr>
              <a:xfrm>
                <a:off x="1200114" y="4447578"/>
                <a:ext cx="3963198" cy="146122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Capacity lower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func>
                        <m:func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 sz="240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𝑉𝑎𝑟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14" y="4447578"/>
                <a:ext cx="3963198" cy="1461223"/>
              </a:xfrm>
              <a:prstGeom prst="rect">
                <a:avLst/>
              </a:prstGeom>
              <a:blipFill>
                <a:blip r:embed="rId10"/>
                <a:stretch>
                  <a:fillRect t="-17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8FA7CB-CED8-1444-9F28-3239930DD565}"/>
                  </a:ext>
                </a:extLst>
              </p:cNvPr>
              <p:cNvSpPr/>
              <p:nvPr/>
            </p:nvSpPr>
            <p:spPr>
              <a:xfrm>
                <a:off x="6652134" y="4435422"/>
                <a:ext cx="5076225" cy="1520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v-SE" sz="2400" i="1" smtClean="0">
                        <a:latin typeface="Cambria Math" charset="0"/>
                      </a:rPr>
                      <m:t>𝜌</m:t>
                    </m:r>
                    <m:sSup>
                      <m:s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2400" i="1">
                                <a:latin typeface="Cambria Math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sv-SE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𝑢𝑙</m:t>
                        </m:r>
                      </m:sub>
                    </m:sSub>
                    <m:sSub>
                      <m:sSub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sv-S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S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v-S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v-SE" sz="2400" i="1" dirty="0">
                    <a:latin typeface="Cambria Math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v-SE" sz="2400" i="1" smtClean="0">
                          <a:latin typeface="Cambria Math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latin typeface="Cambria Math" charset="0"/>
                            </a:rPr>
                            <m:t>𝑤</m:t>
                          </m:r>
                        </m:e>
                      </m:d>
                      <m:r>
                        <a:rPr lang="sv-SE" sz="2400" b="0" i="0" smtClean="0">
                          <a:latin typeface="Cambria Math" panose="02040503050406030204" pitchFamily="18" charset="0"/>
                        </a:rPr>
                        <m:t>=…=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𝑢𝑙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sv-SE" sz="2400" i="1">
                              <a:latin typeface="Cambria Math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8FA7CB-CED8-1444-9F28-3239930DD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134" y="4435422"/>
                <a:ext cx="5076225" cy="1520160"/>
              </a:xfrm>
              <a:prstGeom prst="rect">
                <a:avLst/>
              </a:prstGeom>
              <a:blipFill>
                <a:blip r:embed="rId11"/>
                <a:stretch>
                  <a:fillRect l="-250" t="-49587" b="-11735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9130-9A73-434F-B458-E5672497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7" y="999226"/>
            <a:ext cx="11566670" cy="831131"/>
          </a:xfrm>
        </p:spPr>
        <p:txBody>
          <a:bodyPr>
            <a:normAutofit/>
          </a:bodyPr>
          <a:lstStyle/>
          <a:p>
            <a:r>
              <a:rPr lang="en-US" dirty="0"/>
              <a:t>Capacity bound with MR and use-and-then-forget technique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4CE784-7ED2-BF4D-8227-876B7E586E3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i="1">
                                      <a:latin typeface="Cambria Math" charset="0"/>
                                    </a:rPr>
                                    <m:t>𝑀</m:t>
                                  </m:r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𝑢𝑙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sv-SE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v-SE" i="1">
                                      <a:latin typeface="Cambria Math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Interpretation</a:t>
                </a:r>
              </a:p>
              <a:p>
                <a:pPr lvl="1"/>
                <a:r>
                  <a:rPr lang="en-US" dirty="0"/>
                  <a:t>Small-scale fading is not visible in this bound</a:t>
                </a:r>
              </a:p>
              <a:p>
                <a:pPr lvl="1"/>
                <a:r>
                  <a:rPr lang="en-US" b="1" dirty="0"/>
                  <a:t>Numerator: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Coherent beamforming gain, grows with antennas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𝑀</m:t>
                    </m:r>
                  </m:oMath>
                </a14:m>
                <a:r>
                  <a:rPr lang="en-US" dirty="0"/>
                  <a:t>,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estimation quality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Denominator: </a:t>
                </a:r>
                <a:br>
                  <a:rPr lang="en-US" dirty="0"/>
                </a:br>
                <a:r>
                  <a:rPr lang="en-US" dirty="0"/>
                  <a:t>Sum of non-coherent interference from all users plus noise variance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4CE784-7ED2-BF4D-8227-876B7E586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5313" b="-28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7A131-8581-9049-B84A-B0C7AEEFF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2AE9-D0A2-2E48-8910-70BE2F4F2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58015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F682-4936-074E-8872-30CC0D35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1CEFC7-4E55-314D-AEAD-EFB9ABCC514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When having many antennas:</a:t>
                </a:r>
              </a:p>
              <a:p>
                <a:pPr lvl="1"/>
                <a:r>
                  <a:rPr lang="en-SE" dirty="0"/>
                  <a:t>Channel hardening: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Favorable propagation: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SE" dirty="0"/>
              </a:p>
              <a:p>
                <a:pPr lvl="1"/>
                <a:r>
                  <a:rPr lang="en-SE" dirty="0"/>
                  <a:t>Motivation for MR processing</a:t>
                </a:r>
              </a:p>
              <a:p>
                <a:pPr lvl="1"/>
                <a:endParaRPr lang="en-SE" dirty="0"/>
              </a:p>
              <a:p>
                <a:r>
                  <a:rPr lang="en-SE" dirty="0"/>
                  <a:t>Use-and-then-forget technique</a:t>
                </a:r>
              </a:p>
              <a:p>
                <a:pPr lvl="1"/>
                <a:r>
                  <a:rPr lang="en-SE" dirty="0"/>
                  <a:t>Pretend as if channel is deterministic</a:t>
                </a:r>
              </a:p>
              <a:p>
                <a:pPr lvl="1"/>
                <a:r>
                  <a:rPr lang="en-SE" dirty="0"/>
                  <a:t>Compute a closed-form capacity </a:t>
                </a:r>
                <a:br>
                  <a:rPr lang="en-SE" dirty="0"/>
                </a:br>
                <a:r>
                  <a:rPr lang="en-SE" dirty="0"/>
                  <a:t>lower bound with MR processing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1CEFC7-4E55-314D-AEAD-EFB9ABCC5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 b="-49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2F60D-4E98-CE4B-908C-5715DF2F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583-07FA-0E4F-A34B-B8C9073FE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819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8: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Favorable Propagation and MR Processing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5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Favorable propagation</a:t>
            </a:r>
          </a:p>
          <a:p>
            <a:pPr lvl="1"/>
            <a:r>
              <a:rPr lang="en-SE" dirty="0"/>
              <a:t>Motivates using simple processing</a:t>
            </a:r>
          </a:p>
          <a:p>
            <a:pPr lvl="1"/>
            <a:r>
              <a:rPr lang="en-SE" dirty="0"/>
              <a:t>Maximum ratio (MR) processing</a:t>
            </a:r>
          </a:p>
          <a:p>
            <a:pPr marL="457200" lvl="1" indent="0">
              <a:buNone/>
            </a:pPr>
            <a:endParaRPr lang="en-SE" dirty="0"/>
          </a:p>
          <a:p>
            <a:r>
              <a:rPr lang="en-SE" dirty="0"/>
              <a:t>Simple capacity lower bound</a:t>
            </a:r>
          </a:p>
          <a:p>
            <a:pPr lvl="1"/>
            <a:r>
              <a:rPr lang="en-SE" dirty="0"/>
              <a:t>Use-and-then-forget technique</a:t>
            </a:r>
          </a:p>
          <a:p>
            <a:pPr lvl="1"/>
            <a:r>
              <a:rPr lang="en-SE" dirty="0"/>
              <a:t>Expression with MR processing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86F9E33-DBDB-0E4E-8FAD-084242206204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CC2C01-9096-F441-8DCE-A6308BB70A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Recall: Sum Capacity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  <m:r>
                      <a:rPr lang="en-US" i="1" dirty="0">
                        <a:latin typeface="Cambria Math" charset="0"/>
                      </a:rPr>
                      <m:t>=2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CC2C01-9096-F441-8DCE-A6308BB70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B9FC44E-EE73-8F40-9A79-DA907553A01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10289972" cy="4066288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SE" dirty="0"/>
                  <a:t>Recall: Sum Capacity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𝐾</m:t>
                    </m:r>
                    <m:r>
                      <a:rPr lang="en-US" i="1" dirty="0">
                        <a:latin typeface="Cambria Math" charset="0"/>
                      </a:rPr>
                      <m:t>=2</m:t>
                    </m:r>
                  </m:oMath>
                </a14:m>
                <a:r>
                  <a:rPr lang="en-SE" dirty="0"/>
                  <a:t> and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𝑮</m:t>
                    </m:r>
                    <m:r>
                      <a:rPr lang="sv-SE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sv-S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S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𝑮</m:t>
                                          </m:r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sup>
                                      </m:sSup>
                                      <m:r>
                                        <a:rPr lang="sv-SE" b="1" i="1">
                                          <a:latin typeface="Cambria Math" charset="0"/>
                                        </a:rPr>
                                        <m:t>𝑮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sv-SE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r>
                                            <a:rPr lang="sv-S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sv-SE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‖"/>
                                                        <m:endChr m:val="‖"/>
                                                        <m:ctrlPr>
                                                          <a:rPr lang="sv-SE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sv-SE" b="1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sv-SE" b="1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sv-SE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𝒈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bSup>
                                                <m:sSub>
                                                  <m:sSubPr>
                                                    <m:ctrlP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𝒈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𝒈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𝐻</m:t>
                                                    </m:r>
                                                  </m:sup>
                                                </m:sSubSup>
                                                <m:sSub>
                                                  <m:sSubPr>
                                                    <m:ctrlP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𝒈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sv-SE" b="1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‖"/>
                                                        <m:endChr m:val="‖"/>
                                                        <m:ctrlPr>
                                                          <a:rPr lang="sv-SE" b="1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sv-SE" b="1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sv-SE" b="1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𝒈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sv-SE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sv-SE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SE" dirty="0"/>
              </a:p>
              <a:p>
                <a:pPr marL="53975" lvl="1" indent="0">
                  <a:buNone/>
                </a:pPr>
                <a:r>
                  <a:rPr lang="sv-SE" b="1" dirty="0"/>
                  <a:t> 	</a:t>
                </a:r>
                <a14:m>
                  <m:oMath xmlns:m="http://schemas.openxmlformats.org/officeDocument/2006/math">
                    <m:r>
                      <a:rPr lang="sv-SE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𝑢𝑙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b="1" i="1">
                                                <a:latin typeface="Cambria Math" charset="0"/>
                                              </a:rPr>
                                              <m:t>𝒈</m:t>
                                            </m:r>
                                          </m:e>
                                          <m:sub>
                                            <m:r>
                                              <a:rPr lang="sv-SE" i="1">
                                                <a:latin typeface="Cambria Math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d>
                              <m:d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𝑢𝑙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b="1" i="1">
                                                <a:latin typeface="Cambria Math" charset="0"/>
                                              </a:rPr>
                                              <m:t>𝒈</m:t>
                                            </m:r>
                                          </m:e>
                                          <m:sub>
                                            <m:r>
                                              <a:rPr lang="sv-S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𝑢𝑙</m:t>
                                </m:r>
                              </m:sub>
                              <m: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sv-SE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sv-SE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sv-SE" b="1" i="1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sv-SE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sv-SE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𝑢𝑙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>
                                            <a:latin typeface="Cambria Math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SE" dirty="0"/>
                  <a:t>+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sv-SE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𝑢𝑙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1" i="1">
                                            <a:latin typeface="Cambria Math" charset="0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sv-SE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sv-SE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B9FC44E-EE73-8F40-9A79-DA907553A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3" y="1830357"/>
                <a:ext cx="10289972" cy="4066288"/>
              </a:xfrm>
              <a:blipFill>
                <a:blip r:embed="rId3"/>
                <a:stretch>
                  <a:fillRect l="-740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F0F00-B6DD-5F46-8372-B41DCFB8B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EEC2-ED55-C947-A07C-2DEF43726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B9D14B-B34A-6643-830D-81EC4E28ED0C}"/>
                  </a:ext>
                </a:extLst>
              </p:cNvPr>
              <p:cNvSpPr txBox="1"/>
              <p:nvPr/>
            </p:nvSpPr>
            <p:spPr>
              <a:xfrm>
                <a:off x="69268" y="4568331"/>
                <a:ext cx="3799886" cy="40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eorgia"/>
                    <a:cs typeface="Georgia"/>
                  </a:rPr>
                  <a:t>Equality if and only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sv-SE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B9D14B-B34A-6643-830D-81EC4E28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" y="4568331"/>
                <a:ext cx="3799886" cy="403893"/>
              </a:xfrm>
              <a:prstGeom prst="rect">
                <a:avLst/>
              </a:prstGeom>
              <a:blipFill>
                <a:blip r:embed="rId4"/>
                <a:stretch>
                  <a:fillRect l="-1329" t="-6250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82079-B1D0-2D43-BAC4-918CD1061445}"/>
              </a:ext>
            </a:extLst>
          </p:cNvPr>
          <p:cNvCxnSpPr>
            <a:cxnSpLocks/>
          </p:cNvCxnSpPr>
          <p:nvPr/>
        </p:nvCxnSpPr>
        <p:spPr>
          <a:xfrm flipV="1">
            <a:off x="1814945" y="4242839"/>
            <a:ext cx="171863" cy="3116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E5A9ED67-E980-3640-AE08-24D72C29189C}"/>
              </a:ext>
            </a:extLst>
          </p:cNvPr>
          <p:cNvSpPr/>
          <p:nvPr/>
        </p:nvSpPr>
        <p:spPr>
          <a:xfrm>
            <a:off x="5138161" y="5070752"/>
            <a:ext cx="1512022" cy="1415453"/>
          </a:xfrm>
          <a:prstGeom prst="snip1Rect">
            <a:avLst>
              <a:gd name="adj" fmla="val 50000"/>
            </a:avLst>
          </a:prstGeom>
          <a:solidFill>
            <a:srgbClr val="B2D9EF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44CABB-EB57-B845-A7C8-FD7743945C2D}"/>
              </a:ext>
            </a:extLst>
          </p:cNvPr>
          <p:cNvCxnSpPr>
            <a:cxnSpLocks/>
          </p:cNvCxnSpPr>
          <p:nvPr/>
        </p:nvCxnSpPr>
        <p:spPr>
          <a:xfrm flipH="1" flipV="1">
            <a:off x="5138159" y="4639704"/>
            <a:ext cx="1" cy="18465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42A0D-8C23-464D-A31B-F10162F12048}"/>
              </a:ext>
            </a:extLst>
          </p:cNvPr>
          <p:cNvCxnSpPr>
            <a:cxnSpLocks/>
          </p:cNvCxnSpPr>
          <p:nvPr/>
        </p:nvCxnSpPr>
        <p:spPr>
          <a:xfrm>
            <a:off x="5138160" y="6486206"/>
            <a:ext cx="187224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520316-2606-5145-A50E-4A590D75E17B}"/>
                  </a:ext>
                </a:extLst>
              </p:cNvPr>
              <p:cNvSpPr txBox="1"/>
              <p:nvPr/>
            </p:nvSpPr>
            <p:spPr>
              <a:xfrm>
                <a:off x="6904818" y="5972748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520316-2606-5145-A50E-4A590D75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818" y="5972748"/>
                <a:ext cx="58419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1657A8-8684-174E-9831-B50C9A5D70D4}"/>
                  </a:ext>
                </a:extLst>
              </p:cNvPr>
              <p:cNvSpPr txBox="1"/>
              <p:nvPr/>
            </p:nvSpPr>
            <p:spPr>
              <a:xfrm>
                <a:off x="4546843" y="4914692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1657A8-8684-174E-9831-B50C9A5D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843" y="4914692"/>
                <a:ext cx="591316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85649F6E-F10F-FD4E-B317-693278AB2336}"/>
              </a:ext>
            </a:extLst>
          </p:cNvPr>
          <p:cNvSpPr/>
          <p:nvPr/>
        </p:nvSpPr>
        <p:spPr>
          <a:xfrm>
            <a:off x="8749144" y="5070750"/>
            <a:ext cx="1512022" cy="1415453"/>
          </a:xfrm>
          <a:prstGeom prst="snip1Rect">
            <a:avLst>
              <a:gd name="adj" fmla="val 0"/>
            </a:avLst>
          </a:prstGeom>
          <a:solidFill>
            <a:srgbClr val="B2D9EF"/>
          </a:solidFill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CCC2E1-A57F-5A4B-AEB9-9D858E9D0385}"/>
              </a:ext>
            </a:extLst>
          </p:cNvPr>
          <p:cNvCxnSpPr>
            <a:cxnSpLocks/>
          </p:cNvCxnSpPr>
          <p:nvPr/>
        </p:nvCxnSpPr>
        <p:spPr>
          <a:xfrm flipH="1" flipV="1">
            <a:off x="8749142" y="4639702"/>
            <a:ext cx="1" cy="18465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C52A78-8BEE-2447-AD69-914F12CD63C7}"/>
              </a:ext>
            </a:extLst>
          </p:cNvPr>
          <p:cNvCxnSpPr>
            <a:cxnSpLocks/>
          </p:cNvCxnSpPr>
          <p:nvPr/>
        </p:nvCxnSpPr>
        <p:spPr>
          <a:xfrm>
            <a:off x="8749143" y="6486204"/>
            <a:ext cx="187224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B057B9-7237-5E47-ADC7-ED376206B0DE}"/>
                  </a:ext>
                </a:extLst>
              </p:cNvPr>
              <p:cNvSpPr txBox="1"/>
              <p:nvPr/>
            </p:nvSpPr>
            <p:spPr>
              <a:xfrm>
                <a:off x="10515801" y="5972746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B057B9-7237-5E47-ADC7-ED376206B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801" y="5972746"/>
                <a:ext cx="58419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E5E9E9-200E-B845-8580-76228D1289FD}"/>
                  </a:ext>
                </a:extLst>
              </p:cNvPr>
              <p:cNvSpPr txBox="1"/>
              <p:nvPr/>
            </p:nvSpPr>
            <p:spPr>
              <a:xfrm>
                <a:off x="8157826" y="4817705"/>
                <a:ext cx="5913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charset="0"/>
                              <a:cs typeface="Georgia"/>
                            </a:rPr>
                            <m:t>𝑅</m:t>
                          </m:r>
                        </m:e>
                        <m:sub>
                          <m:r>
                            <a:rPr lang="sv-SE" sz="2400" b="0" i="1" dirty="0" smtClean="0">
                              <a:latin typeface="Cambria Math" charset="0"/>
                              <a:cs typeface="Georgi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E5E9E9-200E-B845-8580-76228D128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26" y="4817705"/>
                <a:ext cx="5913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D654EB-058E-144D-AE92-D6CC37D3B426}"/>
                  </a:ext>
                </a:extLst>
              </p:cNvPr>
              <p:cNvSpPr txBox="1"/>
              <p:nvPr/>
            </p:nvSpPr>
            <p:spPr>
              <a:xfrm>
                <a:off x="5189084" y="5605821"/>
                <a:ext cx="1403398" cy="40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sv-SE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D654EB-058E-144D-AE92-D6CC37D3B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084" y="5605821"/>
                <a:ext cx="1403398" cy="403893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9A9782-EBDC-C645-90A1-1A79552893AF}"/>
                  </a:ext>
                </a:extLst>
              </p:cNvPr>
              <p:cNvSpPr txBox="1"/>
              <p:nvPr/>
            </p:nvSpPr>
            <p:spPr>
              <a:xfrm>
                <a:off x="8831509" y="5530265"/>
                <a:ext cx="1347292" cy="403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sv-SE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9A9782-EBDC-C645-90A1-1A7955289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509" y="5530265"/>
                <a:ext cx="1347292" cy="403893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6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3" grpId="0"/>
      <p:bldP spid="14" grpId="0"/>
      <p:bldP spid="17" grpId="0" animBg="1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757-D72C-6048-AEA8-1F237EBD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Favorable propagation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C2EFCF-D67E-E440-869F-ED9ADFB1EB6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A collection of channel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said to offer </a:t>
                </a:r>
                <a:r>
                  <a:rPr lang="en-US" i="1" dirty="0"/>
                  <a:t>favorable propagation </a:t>
                </a:r>
                <a:r>
                  <a:rPr lang="en-US" dirty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=0,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  <m:r>
                        <a:rPr lang="en-US" i="1">
                          <a:latin typeface="Cambria Math" charset="0"/>
                        </a:rPr>
                        <m:t>=1,…,</m:t>
                      </m:r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r>
                        <a:rPr lang="en-US" i="1">
                          <a:latin typeface="Cambria Math" charset="0"/>
                        </a:rPr>
                        <m:t>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≠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Never satisfied exactly in practice</a:t>
                </a:r>
              </a:p>
              <a:p>
                <a:pPr lvl="1">
                  <a:spcAft>
                    <a:spcPts val="1200"/>
                  </a:spcAft>
                </a:pPr>
                <a:endParaRPr lang="en-US" dirty="0"/>
              </a:p>
              <a:p>
                <a:r>
                  <a:rPr lang="en-US" i="1" dirty="0"/>
                  <a:t>Asymptotically favorable propagation </a:t>
                </a:r>
                <a:r>
                  <a:rPr lang="en-US" dirty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→0,  </m:t>
                      </m:r>
                      <m:r>
                        <a:rPr lang="en-US" i="1">
                          <a:latin typeface="Cambria Math" charset="0"/>
                        </a:rPr>
                        <m:t>𝑀</m:t>
                      </m:r>
                      <m:r>
                        <a:rPr lang="en-US" i="1">
                          <a:latin typeface="Cambria Math" charset="0"/>
                        </a:rPr>
                        <m:t>→∞,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  <m:r>
                        <a:rPr lang="en-US" i="1">
                          <a:latin typeface="Cambria Math" charset="0"/>
                        </a:rPr>
                        <m:t>=1,…,</m:t>
                      </m:r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r>
                        <a:rPr lang="en-US" i="1">
                          <a:latin typeface="Cambria Math" charset="0"/>
                        </a:rPr>
                        <m:t>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≠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lvl="1">
                  <a:spcBef>
                    <a:spcPts val="2100"/>
                  </a:spcBef>
                </a:pPr>
                <a:r>
                  <a:rPr lang="en-US" dirty="0"/>
                  <a:t>One cannot physically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</m:t>
                    </m:r>
                    <m:r>
                      <a:rPr lang="en-US" i="1">
                        <a:latin typeface="Cambria Math" charset="0"/>
                      </a:rPr>
                      <m:t>→∞</m:t>
                    </m:r>
                  </m:oMath>
                </a14:m>
                <a:r>
                  <a:rPr lang="en-US" dirty="0"/>
                  <a:t> in practice</a:t>
                </a: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C2EFCF-D67E-E440-869F-ED9ADFB1E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r="-234" b="-3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770CC-A7E7-3946-B3FB-AEB11557F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B234-0CCA-2349-8DFE-03EF8395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292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B0A1-B9FE-4D4B-AFED-70FE9D69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large numbers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017D25-0F17-EE41-BC7A-32E4E7171F2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Consider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,…</m:t>
                    </m:r>
                  </m:oMath>
                </a14:m>
                <a:r>
                  <a:rPr lang="en-US" dirty="0"/>
                  <a:t> of independent and identically distributed random variables</a:t>
                </a:r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𝜇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=1,2,…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𝑖</m:t>
                    </m:r>
                    <m:r>
                      <a:rPr lang="en-US" i="1">
                        <a:latin typeface="Cambria Math" charset="0"/>
                      </a:rPr>
                      <m:t>=1,2,…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4017D25-0F17-EE41-BC7A-32E4E7171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75B9A-6FE7-C444-825D-8BE89B32F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2361-62E5-0A4F-8549-012D7026A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6A7F49-2505-C04F-92F4-47926616D8DD}"/>
                  </a:ext>
                </a:extLst>
              </p:cNvPr>
              <p:cNvSpPr/>
              <p:nvPr/>
            </p:nvSpPr>
            <p:spPr>
              <a:xfrm>
                <a:off x="1248259" y="3669537"/>
                <a:ext cx="4554512" cy="25529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Law of large numbers</a:t>
                </a:r>
              </a:p>
              <a:p>
                <a:pPr marL="274638"/>
                <a:r>
                  <a:rPr lang="en-US" sz="2400" dirty="0">
                    <a:solidFill>
                      <a:schemeClr val="tx1"/>
                    </a:solidFill>
                  </a:rPr>
                  <a:t>The sample average</a:t>
                </a:r>
              </a:p>
              <a:p>
                <a:pPr marL="2746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274638"/>
                <a:r>
                  <a:rPr lang="en-US" sz="2400" dirty="0">
                    <a:solidFill>
                      <a:schemeClr val="tx1"/>
                    </a:solidFill>
                  </a:rPr>
                  <a:t>converges to the expected value</a:t>
                </a:r>
              </a:p>
              <a:p>
                <a:pPr marL="2746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→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𝜇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sv-SE" sz="2400" i="0">
                          <a:solidFill>
                            <a:schemeClr val="tx1"/>
                          </a:solidFill>
                          <a:latin typeface="Cambria Math" charset="0"/>
                        </a:rPr>
                        <m:t>as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𝑛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→∞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46A7F49-2505-C04F-92F4-47926616D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59" y="3669537"/>
                <a:ext cx="4554512" cy="255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FA6DDB-2F8A-4546-97B6-61C65F7DDCBC}"/>
                  </a:ext>
                </a:extLst>
              </p:cNvPr>
              <p:cNvSpPr/>
              <p:nvPr/>
            </p:nvSpPr>
            <p:spPr>
              <a:xfrm>
                <a:off x="5830481" y="4390706"/>
                <a:ext cx="6096000" cy="8334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746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sz="2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sv-SE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2400" i="1">
                              <a:latin typeface="Cambria Math" charset="0"/>
                            </a:rPr>
                            <m:t>+…+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sv-SE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sv-S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sv-S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FA6DDB-2F8A-4546-97B6-61C65F7DD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81" y="4390706"/>
                <a:ext cx="6096000" cy="833498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4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4EF-8813-BC4F-8072-A9B51D61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Rayleigh fading channels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FFE16B-6459-2B4D-87CD-3E9560715F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Channels independently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𝒈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b="1" i="1">
                        <a:latin typeface="Cambria Math" charset="0"/>
                      </a:rPr>
                      <m:t>𝟎</m:t>
                    </m:r>
                    <m:r>
                      <a:rPr lang="sv-SE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𝑰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Offer channel hardening: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  </m:t>
                      </m:r>
                      <m:r>
                        <a:rPr lang="en-US" i="1">
                          <a:latin typeface="Cambria Math" charset="0"/>
                        </a:rPr>
                        <m:t>𝑀</m:t>
                      </m:r>
                      <m:r>
                        <a:rPr lang="en-US" i="1">
                          <a:latin typeface="Cambria Math" charset="0"/>
                        </a:rPr>
                        <m:t>→∞,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=1,…,</m:t>
                      </m:r>
                      <m:r>
                        <a:rPr lang="en-US" i="1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Offer favorable propagation: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→0,  </m:t>
                      </m:r>
                      <m:r>
                        <a:rPr lang="en-US" i="1">
                          <a:latin typeface="Cambria Math" charset="0"/>
                        </a:rPr>
                        <m:t>𝑀</m:t>
                      </m:r>
                      <m:r>
                        <a:rPr lang="en-US" i="1">
                          <a:latin typeface="Cambria Math" charset="0"/>
                        </a:rPr>
                        <m:t>→∞,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  <m:r>
                        <a:rPr lang="en-US" i="1">
                          <a:latin typeface="Cambria Math" charset="0"/>
                        </a:rPr>
                        <m:t>=1,…,</m:t>
                      </m:r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r>
                        <a:rPr lang="en-US" i="1">
                          <a:latin typeface="Cambria Math" charset="0"/>
                        </a:rPr>
                        <m:t>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≠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FFE16B-6459-2B4D-87CD-3E9560715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6F4D8-B614-8A4E-94AA-D46614C1C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697D4-A70F-D64A-9B87-1A3FB1518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645A7F-ACE1-1845-95EF-DFDA239B5D82}"/>
                  </a:ext>
                </a:extLst>
              </p:cNvPr>
              <p:cNvSpPr/>
              <p:nvPr/>
            </p:nvSpPr>
            <p:spPr>
              <a:xfrm>
                <a:off x="3818744" y="5483331"/>
                <a:ext cx="4554512" cy="1268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Approximations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large: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400" b="1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sv-SE" sz="2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𝛽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645A7F-ACE1-1845-95EF-DFDA239B5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44" y="5483331"/>
                <a:ext cx="4554512" cy="1268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2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0DCAC38-78FF-7F49-BF84-87B6818D4A3C}"/>
              </a:ext>
            </a:extLst>
          </p:cNvPr>
          <p:cNvSpPr/>
          <p:nvPr/>
        </p:nvSpPr>
        <p:spPr>
          <a:xfrm>
            <a:off x="85971" y="5896645"/>
            <a:ext cx="12078630" cy="3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64E21-05D3-7640-9AFD-116F0880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Estimates of channels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F8F6BE-E3D9-2249-B620-6575E636D59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r>
                  <a:rPr lang="en-US" dirty="0"/>
                  <a:t>MMSE 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 from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to antenna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Estimate: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1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𝑢𝑙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Georgia" charset="0"/>
                                    <a:cs typeface="Georgia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1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𝑚𝑘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</a:rPr>
                      <m:t>(0, 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Estimation error:</a:t>
                </a:r>
                <a:r>
                  <a:rPr lang="sv-SE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−</m:t>
                    </m:r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𝑚</m:t>
                        </m:r>
                      </m:sup>
                    </m:sSubSup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>
                            <a:latin typeface="Cambria Math" charset="0"/>
                          </a:rPr>
                          <m:t>0,</m:t>
                        </m:r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sv-SE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 dirty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sv-SE" i="1" dirty="0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sv-SE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sv-SE" i="1">
                                <a:latin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71755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Vector notation: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sv-S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i="1" dirty="0">
                                        <a:latin typeface="Cambria Math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sv-SE" i="1" dirty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sv-SE" i="1" dirty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sv-SE" i="1">
                                    <a:latin typeface="Cambria Math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F8F6BE-E3D9-2249-B620-6575E636D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702" t="-19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5AFC6-771D-FF43-B2BE-EA9563E0F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117C-49D6-DA49-B346-2564B06C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585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1A5C-936A-3A47-A6CF-57F602C1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estimated Rayleigh fading channels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6A56BB-723A-994E-B318-3C827EEF31C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Estimated channels independently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∼</m:t>
                    </m:r>
                    <m:r>
                      <a:rPr lang="sv-SE" i="1">
                        <a:latin typeface="Cambria Math" charset="0"/>
                      </a:rPr>
                      <m:t>𝐶𝑁</m:t>
                    </m:r>
                    <m:r>
                      <a:rPr lang="sv-SE" i="1">
                        <a:latin typeface="Cambria Math" charset="0"/>
                      </a:rPr>
                      <m:t>(</m:t>
                    </m:r>
                    <m:r>
                      <a:rPr lang="sv-SE" b="1" i="1">
                        <a:latin typeface="Cambria Math" charset="0"/>
                      </a:rPr>
                      <m:t>𝟎</m:t>
                    </m:r>
                    <m:r>
                      <a:rPr lang="sv-SE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𝑰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𝑀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Offer channel hardening: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,  </m:t>
                      </m:r>
                      <m:r>
                        <a:rPr lang="en-US" i="1">
                          <a:latin typeface="Cambria Math" charset="0"/>
                        </a:rPr>
                        <m:t>𝑀</m:t>
                      </m:r>
                      <m:r>
                        <a:rPr lang="en-US" i="1">
                          <a:latin typeface="Cambria Math" charset="0"/>
                        </a:rPr>
                        <m:t>→∞,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=1,…,</m:t>
                      </m:r>
                      <m:r>
                        <a:rPr lang="en-US" i="1">
                          <a:latin typeface="Cambria Math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Offer favorable propagation: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𝑀</m:t>
                          </m:r>
                        </m:den>
                      </m:f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→0,  </m:t>
                      </m:r>
                      <m:r>
                        <a:rPr lang="en-US" i="1">
                          <a:latin typeface="Cambria Math" charset="0"/>
                        </a:rPr>
                        <m:t>𝑀</m:t>
                      </m:r>
                      <m:r>
                        <a:rPr lang="en-US" i="1">
                          <a:latin typeface="Cambria Math" charset="0"/>
                        </a:rPr>
                        <m:t>→∞,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,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  <m:r>
                        <a:rPr lang="en-US" i="1">
                          <a:latin typeface="Cambria Math" charset="0"/>
                        </a:rPr>
                        <m:t>=1,…,</m:t>
                      </m:r>
                      <m:r>
                        <a:rPr lang="en-US" i="1">
                          <a:latin typeface="Cambria Math" charset="0"/>
                        </a:rPr>
                        <m:t>𝐾</m:t>
                      </m:r>
                      <m:r>
                        <a:rPr lang="en-US" i="1">
                          <a:latin typeface="Cambria Math" charset="0"/>
                        </a:rPr>
                        <m:t>,  </m:t>
                      </m:r>
                      <m:r>
                        <a:rPr lang="en-US" i="1">
                          <a:latin typeface="Cambria Math" charset="0"/>
                        </a:rPr>
                        <m:t>𝑘</m:t>
                      </m:r>
                      <m:r>
                        <a:rPr lang="en-US" i="1">
                          <a:latin typeface="Cambria Math" charset="0"/>
                        </a:rPr>
                        <m:t>≠</m:t>
                      </m:r>
                      <m:r>
                        <a:rPr lang="en-US" i="1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6A56BB-723A-994E-B318-3C827EEF3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856C4-B324-1D44-9EEB-3EDFDAE68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E46F-4817-6B4F-B2D3-AADC3DC7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D18679-8D44-B14C-8A78-7D846D1835CA}"/>
                  </a:ext>
                </a:extLst>
              </p:cNvPr>
              <p:cNvSpPr/>
              <p:nvPr/>
            </p:nvSpPr>
            <p:spPr>
              <a:xfrm>
                <a:off x="3818744" y="5483331"/>
                <a:ext cx="4554512" cy="12680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Approximations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large: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sv-S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𝑀</m:t>
                        </m:r>
                      </m:den>
                    </m:f>
                    <m:sSubSup>
                      <m:sSub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sv-SE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D18679-8D44-B14C-8A78-7D846D183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44" y="5483331"/>
                <a:ext cx="4554512" cy="1268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3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337-8B25-854A-A390-911B2D65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Capacity lower bound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</p:spPr>
            <p:txBody>
              <a:bodyPr/>
              <a:lstStyle/>
              <a:p>
                <a:r>
                  <a:rPr lang="en-US" dirty="0"/>
                  <a:t>Desired signal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, power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𝜌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uncorrelated</a:t>
                </a:r>
              </a:p>
              <a:p>
                <a:r>
                  <a:rPr lang="en-US" dirty="0"/>
                  <a:t>Channel coefficient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/>
                  <a:t>, known channel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  <a:blipFill>
                <a:blip r:embed="rId2"/>
                <a:stretch>
                  <a:fillRect l="-702" t="-29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7CFB-F1D0-C14D-80C5-375B81B7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401-D4F7-CA49-8204-0E440538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D7B98-4204-E14F-BB68-5946751411E4}"/>
              </a:ext>
            </a:extLst>
          </p:cNvPr>
          <p:cNvGrpSpPr/>
          <p:nvPr/>
        </p:nvGrpSpPr>
        <p:grpSpPr>
          <a:xfrm>
            <a:off x="2288630" y="1792899"/>
            <a:ext cx="5824849" cy="1337895"/>
            <a:chOff x="1491695" y="3646177"/>
            <a:chExt cx="4410075" cy="1012940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95457618-4F92-BF4C-A454-BBF523536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1695" y="4009829"/>
              <a:ext cx="4410075" cy="649288"/>
              <a:chOff x="1718" y="1389"/>
              <a:chExt cx="2778" cy="409"/>
            </a:xfrm>
          </p:grpSpPr>
          <p:cxnSp>
            <p:nvCxnSpPr>
              <p:cNvPr id="12" name="AutoShape 24">
                <a:extLst>
                  <a:ext uri="{FF2B5EF4-FFF2-40B4-BE49-F238E27FC236}">
                    <a16:creationId xmlns:a16="http://schemas.microsoft.com/office/drawing/2014/main" id="{F9F8ECEB-876A-E347-B0ED-250EB09689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89" y="1574"/>
                <a:ext cx="1360" cy="2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26">
                    <a:extLst>
                      <a:ext uri="{FF2B5EF4-FFF2-40B4-BE49-F238E27FC236}">
                        <a16:creationId xmlns:a16="http://schemas.microsoft.com/office/drawing/2014/main" id="{FB172B1F-228D-514F-BAA3-079D3DAD86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</m:oMath>
                      </m:oMathPara>
                    </a14:m>
                    <a:endParaRPr lang="sv-SE" sz="2000" dirty="0"/>
                  </a:p>
                </p:txBody>
              </p:sp>
            </mc:Choice>
            <mc:Fallback xmlns="">
              <p:sp>
                <p:nvSpPr>
                  <p:cNvPr id="14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23404" b="-1170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AutoShape 27">
                <a:extLst>
                  <a:ext uri="{FF2B5EF4-FFF2-40B4-BE49-F238E27FC236}">
                    <a16:creationId xmlns:a16="http://schemas.microsoft.com/office/drawing/2014/main" id="{F56A6130-F94C-6743-97E4-F23800A027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2" y="1571"/>
                <a:ext cx="293" cy="3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 algn="l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29">
                    <a:extLst>
                      <a:ext uri="{FF2B5EF4-FFF2-40B4-BE49-F238E27FC236}">
                        <a16:creationId xmlns:a16="http://schemas.microsoft.com/office/drawing/2014/main" id="{68D7106C-DAC0-9543-8104-E0C963B1E2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00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  <m:r>
                            <a:rPr lang="sv-SE" sz="2000" b="0" i="1" smtClean="0">
                              <a:latin typeface="Cambria Math" charset="0"/>
                            </a:rPr>
                            <m:t>𝑔𝑥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6966" b="-1573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AutoShape 25">
                <a:extLst>
                  <a:ext uri="{FF2B5EF4-FFF2-40B4-BE49-F238E27FC236}">
                    <a16:creationId xmlns:a16="http://schemas.microsoft.com/office/drawing/2014/main" id="{D1A1C0F9-AC51-084F-8A5C-38BC47849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1389"/>
                <a:ext cx="333" cy="363"/>
              </a:xfrm>
              <a:prstGeom prst="roundRect">
                <a:avLst>
                  <a:gd name="adj" fmla="val 3907"/>
                </a:avLst>
              </a:prstGeom>
              <a:solidFill>
                <a:schemeClr val="bg1">
                  <a:alpha val="14999"/>
                </a:schemeClr>
              </a:solidFill>
              <a:ln w="19050" algn="ctr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0EF5EE-D05C-6E42-87BC-6A3DCB867106}"/>
                </a:ext>
              </a:extLst>
            </p:cNvPr>
            <p:cNvSpPr/>
            <p:nvPr/>
          </p:nvSpPr>
          <p:spPr bwMode="auto">
            <a:xfrm>
              <a:off x="4171120" y="4169397"/>
              <a:ext cx="230008" cy="23435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352425" marR="0" indent="-352425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</a:t>
              </a:r>
            </a:p>
          </p:txBody>
        </p:sp>
        <p:cxnSp>
          <p:nvCxnSpPr>
            <p:cNvPr id="10" name="AutoShape 27">
              <a:extLst>
                <a:ext uri="{FF2B5EF4-FFF2-40B4-BE49-F238E27FC236}">
                  <a16:creationId xmlns:a16="http://schemas.microsoft.com/office/drawing/2014/main" id="{19C65090-6E2E-7146-80AD-427EE96E77F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4283649" y="3978303"/>
              <a:ext cx="2475" cy="191094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/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sv-SE" sz="24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AutoShape 25">
            <a:extLst>
              <a:ext uri="{FF2B5EF4-FFF2-40B4-BE49-F238E27FC236}">
                <a16:creationId xmlns:a16="http://schemas.microsoft.com/office/drawing/2014/main" id="{E5AE8565-35D9-D942-B4FF-E376DE3E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655" y="2274267"/>
            <a:ext cx="698227" cy="761131"/>
          </a:xfrm>
          <a:prstGeom prst="roundRect">
            <a:avLst>
              <a:gd name="adj" fmla="val 3907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</a:rPr>
                        <m:t>𝑔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27">
            <a:extLst>
              <a:ext uri="{FF2B5EF4-FFF2-40B4-BE49-F238E27FC236}">
                <a16:creationId xmlns:a16="http://schemas.microsoft.com/office/drawing/2014/main" id="{980FF6C0-2DD2-DF49-A1A9-65CF23C89CE5}"/>
              </a:ext>
            </a:extLst>
          </p:cNvPr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3999601" y="2653776"/>
            <a:ext cx="697282" cy="1057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5BC37-8663-7240-8CFA-FC8E36D8A6C1}"/>
              </a:ext>
            </a:extLst>
          </p:cNvPr>
          <p:cNvSpPr/>
          <p:nvPr/>
        </p:nvSpPr>
        <p:spPr>
          <a:xfrm>
            <a:off x="8014099" y="2383059"/>
            <a:ext cx="1794466" cy="541438"/>
          </a:xfrm>
          <a:prstGeom prst="rect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Receiver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E1B79DC3-4910-EC4C-9E3B-C390354D38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08565" y="2652727"/>
            <a:ext cx="506736" cy="8388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blipFill>
                <a:blip r:embed="rId8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/>
              <p:nvPr/>
            </p:nvSpPr>
            <p:spPr>
              <a:xfrm>
                <a:off x="7849182" y="1485267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eorgia"/>
                    <a:cs typeface="Georgia"/>
                  </a:rPr>
                  <a:t>Channel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charset="0"/>
                        <a:cs typeface="Georgia"/>
                      </a:rPr>
                      <m:t>Ω</m:t>
                    </m:r>
                  </m:oMath>
                </a14:m>
                <a:endParaRPr lang="en-US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182" y="1485267"/>
                <a:ext cx="2531462" cy="369332"/>
              </a:xfrm>
              <a:prstGeom prst="rect">
                <a:avLst/>
              </a:prstGeom>
              <a:blipFill>
                <a:blip r:embed="rId9"/>
                <a:stretch>
                  <a:fillRect l="-2000" t="-6667" b="-2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0FAE04-F37A-D042-AA12-EB8F67CCC27F}"/>
              </a:ext>
            </a:extLst>
          </p:cNvPr>
          <p:cNvCxnSpPr>
            <a:stCxn id="24" idx="2"/>
            <a:endCxn id="21" idx="0"/>
          </p:cNvCxnSpPr>
          <p:nvPr/>
        </p:nvCxnSpPr>
        <p:spPr>
          <a:xfrm flipH="1">
            <a:off x="8911332" y="1854599"/>
            <a:ext cx="203581" cy="528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/>
              <p:nvPr/>
            </p:nvSpPr>
            <p:spPr>
              <a:xfrm>
                <a:off x="3077059" y="4422031"/>
                <a:ext cx="6448952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Capacity lower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4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sv-SE" sz="2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59" y="4422031"/>
                <a:ext cx="6448952" cy="1358414"/>
              </a:xfrm>
              <a:prstGeom prst="rect">
                <a:avLst/>
              </a:prstGeom>
              <a:blipFill>
                <a:blip r:embed="rId10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30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FE17CC-CFFB-40D4-8FF9-C25CBCDADBD5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a5aea428-1722-47f0-acbf-e195f738e188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13954</TotalTime>
  <Words>960</Words>
  <Application>Microsoft Macintosh PowerPoint</Application>
  <PresentationFormat>Widescreen</PresentationFormat>
  <Paragraphs>207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PowerPoint Presentation</vt:lpstr>
      <vt:lpstr>Outline</vt:lpstr>
      <vt:lpstr>Recall: Sum Capacity with K=2</vt:lpstr>
      <vt:lpstr>Favorable propagation</vt:lpstr>
      <vt:lpstr>Law of large numbers</vt:lpstr>
      <vt:lpstr>Properties of Rayleigh fading channels</vt:lpstr>
      <vt:lpstr>Recall: Estimates of channels</vt:lpstr>
      <vt:lpstr>Properties of estimated Rayleigh fading channels</vt:lpstr>
      <vt:lpstr>Recall: Capacity lower bound</vt:lpstr>
      <vt:lpstr>Capacity lower bound with deterministic channel</vt:lpstr>
      <vt:lpstr>Revisiting the received uplink signal</vt:lpstr>
      <vt:lpstr>Focusing on the desired part</vt:lpstr>
      <vt:lpstr>Received signal when using MR processing</vt:lpstr>
      <vt:lpstr>Using the capacity bound with deterministic channel</vt:lpstr>
      <vt:lpstr>Capacity bound with MR and use-and-then-forget technique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140</cp:revision>
  <cp:lastPrinted>2017-10-06T09:53:20Z</cp:lastPrinted>
  <dcterms:created xsi:type="dcterms:W3CDTF">2020-03-25T16:20:45Z</dcterms:created>
  <dcterms:modified xsi:type="dcterms:W3CDTF">2021-04-15T15:54:58Z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