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9" r:id="rId4"/>
    <p:sldMasterId id="2147483731" r:id="rId5"/>
    <p:sldMasterId id="2147483732" r:id="rId6"/>
  </p:sldMasterIdLst>
  <p:notesMasterIdLst>
    <p:notesMasterId r:id="rId28"/>
  </p:notesMasterIdLst>
  <p:handoutMasterIdLst>
    <p:handoutMasterId r:id="rId29"/>
  </p:handoutMasterIdLst>
  <p:sldIdLst>
    <p:sldId id="375" r:id="rId7"/>
    <p:sldId id="319" r:id="rId8"/>
    <p:sldId id="437" r:id="rId9"/>
    <p:sldId id="449" r:id="rId10"/>
    <p:sldId id="438" r:id="rId11"/>
    <p:sldId id="439" r:id="rId12"/>
    <p:sldId id="441" r:id="rId13"/>
    <p:sldId id="417" r:id="rId14"/>
    <p:sldId id="450" r:id="rId15"/>
    <p:sldId id="440" r:id="rId16"/>
    <p:sldId id="377" r:id="rId17"/>
    <p:sldId id="428" r:id="rId18"/>
    <p:sldId id="442" r:id="rId19"/>
    <p:sldId id="443" r:id="rId20"/>
    <p:sldId id="444" r:id="rId21"/>
    <p:sldId id="445" r:id="rId22"/>
    <p:sldId id="447" r:id="rId23"/>
    <p:sldId id="448" r:id="rId24"/>
    <p:sldId id="451" r:id="rId25"/>
    <p:sldId id="406" r:id="rId26"/>
    <p:sldId id="452" r:id="rId27"/>
  </p:sldIdLst>
  <p:sldSz cx="12192000" cy="6858000"/>
  <p:notesSz cx="6858000" cy="9144000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il Björnson" initials="EB" lastIdx="1" clrIdx="0">
    <p:extLst>
      <p:ext uri="{19B8F6BF-5375-455C-9EA6-DF929625EA0E}">
        <p15:presenceInfo xmlns:p15="http://schemas.microsoft.com/office/powerpoint/2012/main" userId="S::emibj29@liu.se::b0a7c065-f6f4-41b0-b3e4-ccdb47e1a0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D9EF"/>
    <a:srgbClr val="00B9E7"/>
    <a:srgbClr val="00CFB5"/>
    <a:srgbClr val="00CBD5"/>
    <a:srgbClr val="3BA890"/>
    <a:srgbClr val="009CA6"/>
    <a:srgbClr val="0099C6"/>
    <a:srgbClr val="2D89B1"/>
    <a:srgbClr val="009BA8"/>
    <a:srgbClr val="17C7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just forma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Inget format, tabellrutnä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03" autoAdjust="0"/>
    <p:restoredTop sz="95982" autoAdjust="0"/>
  </p:normalViewPr>
  <p:slideViewPr>
    <p:cSldViewPr snapToGrid="0" snapToObjects="1">
      <p:cViewPr varScale="1">
        <p:scale>
          <a:sx n="112" d="100"/>
          <a:sy n="112" d="100"/>
        </p:scale>
        <p:origin x="808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97" d="100"/>
          <a:sy n="197" d="100"/>
        </p:scale>
        <p:origin x="299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 Björnson" userId="b0a7c065-f6f4-41b0-b3e4-ccdb47e1a085" providerId="ADAL" clId="{336F451D-2FE4-7E43-BA41-B7C4D25DA688}"/>
    <pc:docChg chg="undo custSel addSld delSld modSld sldOrd modMainMaster">
      <pc:chgData name="Emil Björnson" userId="b0a7c065-f6f4-41b0-b3e4-ccdb47e1a085" providerId="ADAL" clId="{336F451D-2FE4-7E43-BA41-B7C4D25DA688}" dt="2021-04-16T19:45:27.372" v="40" actId="20577"/>
      <pc:docMkLst>
        <pc:docMk/>
      </pc:docMkLst>
      <pc:sldChg chg="del">
        <pc:chgData name="Emil Björnson" userId="b0a7c065-f6f4-41b0-b3e4-ccdb47e1a085" providerId="ADAL" clId="{336F451D-2FE4-7E43-BA41-B7C4D25DA688}" dt="2021-04-15T15:55:31.189" v="2" actId="2696"/>
        <pc:sldMkLst>
          <pc:docMk/>
          <pc:sldMk cId="387622650" sldId="256"/>
        </pc:sldMkLst>
      </pc:sldChg>
      <pc:sldChg chg="del">
        <pc:chgData name="Emil Björnson" userId="b0a7c065-f6f4-41b0-b3e4-ccdb47e1a085" providerId="ADAL" clId="{336F451D-2FE4-7E43-BA41-B7C4D25DA688}" dt="2021-04-15T15:56:51.714" v="17" actId="2696"/>
        <pc:sldMkLst>
          <pc:docMk/>
          <pc:sldMk cId="1709125953" sldId="287"/>
        </pc:sldMkLst>
      </pc:sldChg>
      <pc:sldChg chg="delSp modSp mod">
        <pc:chgData name="Emil Björnson" userId="b0a7c065-f6f4-41b0-b3e4-ccdb47e1a085" providerId="ADAL" clId="{336F451D-2FE4-7E43-BA41-B7C4D25DA688}" dt="2021-04-16T19:45:27.372" v="40" actId="20577"/>
        <pc:sldMkLst>
          <pc:docMk/>
          <pc:sldMk cId="2307442761" sldId="319"/>
        </pc:sldMkLst>
        <pc:spChg chg="mod">
          <ac:chgData name="Emil Björnson" userId="b0a7c065-f6f4-41b0-b3e4-ccdb47e1a085" providerId="ADAL" clId="{336F451D-2FE4-7E43-BA41-B7C4D25DA688}" dt="2021-04-15T15:57:18.882" v="20" actId="20577"/>
          <ac:spMkLst>
            <pc:docMk/>
            <pc:sldMk cId="2307442761" sldId="319"/>
            <ac:spMk id="2" creationId="{4C32A4FB-4A14-384F-A915-557C0D18275E}"/>
          </ac:spMkLst>
        </pc:spChg>
        <pc:spChg chg="mod">
          <ac:chgData name="Emil Björnson" userId="b0a7c065-f6f4-41b0-b3e4-ccdb47e1a085" providerId="ADAL" clId="{336F451D-2FE4-7E43-BA41-B7C4D25DA688}" dt="2021-04-16T19:45:27.372" v="40" actId="20577"/>
          <ac:spMkLst>
            <pc:docMk/>
            <pc:sldMk cId="2307442761" sldId="319"/>
            <ac:spMk id="3" creationId="{AFCA7F1B-1E1F-0344-9628-1B4EA86ECAC4}"/>
          </ac:spMkLst>
        </pc:spChg>
        <pc:spChg chg="del">
          <ac:chgData name="Emil Björnson" userId="b0a7c065-f6f4-41b0-b3e4-ccdb47e1a085" providerId="ADAL" clId="{336F451D-2FE4-7E43-BA41-B7C4D25DA688}" dt="2021-04-15T15:57:31.090" v="21"/>
          <ac:spMkLst>
            <pc:docMk/>
            <pc:sldMk cId="2307442761" sldId="319"/>
            <ac:spMk id="5" creationId="{C654C24B-25C8-8C40-9A6F-56AC0E55D128}"/>
          </ac:spMkLst>
        </pc:spChg>
      </pc:sldChg>
      <pc:sldChg chg="modSp add mod ord">
        <pc:chgData name="Emil Björnson" userId="b0a7c065-f6f4-41b0-b3e4-ccdb47e1a085" providerId="ADAL" clId="{336F451D-2FE4-7E43-BA41-B7C4D25DA688}" dt="2021-04-15T15:56:16.112" v="15" actId="20577"/>
        <pc:sldMkLst>
          <pc:docMk/>
          <pc:sldMk cId="1291976059" sldId="375"/>
        </pc:sldMkLst>
        <pc:spChg chg="mod">
          <ac:chgData name="Emil Björnson" userId="b0a7c065-f6f4-41b0-b3e4-ccdb47e1a085" providerId="ADAL" clId="{336F451D-2FE4-7E43-BA41-B7C4D25DA688}" dt="2021-04-15T15:56:16.112" v="15" actId="20577"/>
          <ac:spMkLst>
            <pc:docMk/>
            <pc:sldMk cId="1291976059" sldId="375"/>
            <ac:spMk id="4" creationId="{F0827F5F-70A2-8847-826F-F024CC552B92}"/>
          </ac:spMkLst>
        </pc:spChg>
      </pc:sldChg>
      <pc:sldChg chg="delSp">
        <pc:chgData name="Emil Björnson" userId="b0a7c065-f6f4-41b0-b3e4-ccdb47e1a085" providerId="ADAL" clId="{336F451D-2FE4-7E43-BA41-B7C4D25DA688}" dt="2021-04-15T15:57:31.090" v="21"/>
        <pc:sldMkLst>
          <pc:docMk/>
          <pc:sldMk cId="3821390787" sldId="377"/>
        </pc:sldMkLst>
        <pc:spChg chg="del">
          <ac:chgData name="Emil Björnson" userId="b0a7c065-f6f4-41b0-b3e4-ccdb47e1a085" providerId="ADAL" clId="{336F451D-2FE4-7E43-BA41-B7C4D25DA688}" dt="2021-04-15T15:57:31.090" v="21"/>
          <ac:spMkLst>
            <pc:docMk/>
            <pc:sldMk cId="3821390787" sldId="377"/>
            <ac:spMk id="5" creationId="{DBE46726-5C69-124F-93F8-7AD5C9E170D8}"/>
          </ac:spMkLst>
        </pc:spChg>
      </pc:sldChg>
      <pc:sldChg chg="delSp modSp mod">
        <pc:chgData name="Emil Björnson" userId="b0a7c065-f6f4-41b0-b3e4-ccdb47e1a085" providerId="ADAL" clId="{336F451D-2FE4-7E43-BA41-B7C4D25DA688}" dt="2021-04-15T15:58:36.466" v="39" actId="20577"/>
        <pc:sldMkLst>
          <pc:docMk/>
          <pc:sldMk cId="1038198089" sldId="406"/>
        </pc:sldMkLst>
        <pc:spChg chg="mod">
          <ac:chgData name="Emil Björnson" userId="b0a7c065-f6f4-41b0-b3e4-ccdb47e1a085" providerId="ADAL" clId="{336F451D-2FE4-7E43-BA41-B7C4D25DA688}" dt="2021-04-15T15:58:36.466" v="39" actId="20577"/>
          <ac:spMkLst>
            <pc:docMk/>
            <pc:sldMk cId="1038198089" sldId="406"/>
            <ac:spMk id="3" creationId="{6C1CEFC7-4E55-314D-AEAD-EFB9ABCC514F}"/>
          </ac:spMkLst>
        </pc:spChg>
        <pc:spChg chg="del">
          <ac:chgData name="Emil Björnson" userId="b0a7c065-f6f4-41b0-b3e4-ccdb47e1a085" providerId="ADAL" clId="{336F451D-2FE4-7E43-BA41-B7C4D25DA688}" dt="2021-04-15T15:57:31.090" v="21"/>
          <ac:spMkLst>
            <pc:docMk/>
            <pc:sldMk cId="1038198089" sldId="406"/>
            <ac:spMk id="5" creationId="{F34A1C54-96CF-4548-8F69-E06FBF317213}"/>
          </ac:spMkLst>
        </pc:spChg>
      </pc:sldChg>
      <pc:sldChg chg="delSp">
        <pc:chgData name="Emil Björnson" userId="b0a7c065-f6f4-41b0-b3e4-ccdb47e1a085" providerId="ADAL" clId="{336F451D-2FE4-7E43-BA41-B7C4D25DA688}" dt="2021-04-15T15:57:31.090" v="21"/>
        <pc:sldMkLst>
          <pc:docMk/>
          <pc:sldMk cId="91025756" sldId="417"/>
        </pc:sldMkLst>
        <pc:spChg chg="del">
          <ac:chgData name="Emil Björnson" userId="b0a7c065-f6f4-41b0-b3e4-ccdb47e1a085" providerId="ADAL" clId="{336F451D-2FE4-7E43-BA41-B7C4D25DA688}" dt="2021-04-15T15:57:31.090" v="21"/>
          <ac:spMkLst>
            <pc:docMk/>
            <pc:sldMk cId="91025756" sldId="417"/>
            <ac:spMk id="5" creationId="{3C71B22E-72E7-3747-B42B-AACF693F6E9B}"/>
          </ac:spMkLst>
        </pc:spChg>
      </pc:sldChg>
      <pc:sldChg chg="delSp">
        <pc:chgData name="Emil Björnson" userId="b0a7c065-f6f4-41b0-b3e4-ccdb47e1a085" providerId="ADAL" clId="{336F451D-2FE4-7E43-BA41-B7C4D25DA688}" dt="2021-04-15T15:57:31.090" v="21"/>
        <pc:sldMkLst>
          <pc:docMk/>
          <pc:sldMk cId="1795857564" sldId="428"/>
        </pc:sldMkLst>
        <pc:spChg chg="del">
          <ac:chgData name="Emil Björnson" userId="b0a7c065-f6f4-41b0-b3e4-ccdb47e1a085" providerId="ADAL" clId="{336F451D-2FE4-7E43-BA41-B7C4D25DA688}" dt="2021-04-15T15:57:31.090" v="21"/>
          <ac:spMkLst>
            <pc:docMk/>
            <pc:sldMk cId="1795857564" sldId="428"/>
            <ac:spMk id="5" creationId="{DF693722-A61E-A540-AB0C-CF3420941E70}"/>
          </ac:spMkLst>
        </pc:spChg>
      </pc:sldChg>
      <pc:sldChg chg="delSp">
        <pc:chgData name="Emil Björnson" userId="b0a7c065-f6f4-41b0-b3e4-ccdb47e1a085" providerId="ADAL" clId="{336F451D-2FE4-7E43-BA41-B7C4D25DA688}" dt="2021-04-15T15:57:31.090" v="21"/>
        <pc:sldMkLst>
          <pc:docMk/>
          <pc:sldMk cId="3859366066" sldId="437"/>
        </pc:sldMkLst>
        <pc:spChg chg="del">
          <ac:chgData name="Emil Björnson" userId="b0a7c065-f6f4-41b0-b3e4-ccdb47e1a085" providerId="ADAL" clId="{336F451D-2FE4-7E43-BA41-B7C4D25DA688}" dt="2021-04-15T15:57:31.090" v="21"/>
          <ac:spMkLst>
            <pc:docMk/>
            <pc:sldMk cId="3859366066" sldId="437"/>
            <ac:spMk id="5" creationId="{03C687BD-EFA1-2C42-ADE9-4D239FB2506B}"/>
          </ac:spMkLst>
        </pc:spChg>
      </pc:sldChg>
      <pc:sldChg chg="delSp">
        <pc:chgData name="Emil Björnson" userId="b0a7c065-f6f4-41b0-b3e4-ccdb47e1a085" providerId="ADAL" clId="{336F451D-2FE4-7E43-BA41-B7C4D25DA688}" dt="2021-04-15T15:57:31.090" v="21"/>
        <pc:sldMkLst>
          <pc:docMk/>
          <pc:sldMk cId="263458659" sldId="438"/>
        </pc:sldMkLst>
        <pc:spChg chg="del">
          <ac:chgData name="Emil Björnson" userId="b0a7c065-f6f4-41b0-b3e4-ccdb47e1a085" providerId="ADAL" clId="{336F451D-2FE4-7E43-BA41-B7C4D25DA688}" dt="2021-04-15T15:57:31.090" v="21"/>
          <ac:spMkLst>
            <pc:docMk/>
            <pc:sldMk cId="263458659" sldId="438"/>
            <ac:spMk id="5" creationId="{EEDF84AB-8E45-314B-90AD-D0F3824D484B}"/>
          </ac:spMkLst>
        </pc:spChg>
      </pc:sldChg>
      <pc:sldChg chg="delSp">
        <pc:chgData name="Emil Björnson" userId="b0a7c065-f6f4-41b0-b3e4-ccdb47e1a085" providerId="ADAL" clId="{336F451D-2FE4-7E43-BA41-B7C4D25DA688}" dt="2021-04-15T15:57:31.090" v="21"/>
        <pc:sldMkLst>
          <pc:docMk/>
          <pc:sldMk cId="3722023355" sldId="439"/>
        </pc:sldMkLst>
        <pc:spChg chg="del">
          <ac:chgData name="Emil Björnson" userId="b0a7c065-f6f4-41b0-b3e4-ccdb47e1a085" providerId="ADAL" clId="{336F451D-2FE4-7E43-BA41-B7C4D25DA688}" dt="2021-04-15T15:57:31.090" v="21"/>
          <ac:spMkLst>
            <pc:docMk/>
            <pc:sldMk cId="3722023355" sldId="439"/>
            <ac:spMk id="5" creationId="{A1F005A3-B01B-024B-9D22-CC3964849440}"/>
          </ac:spMkLst>
        </pc:spChg>
      </pc:sldChg>
      <pc:sldChg chg="delSp">
        <pc:chgData name="Emil Björnson" userId="b0a7c065-f6f4-41b0-b3e4-ccdb47e1a085" providerId="ADAL" clId="{336F451D-2FE4-7E43-BA41-B7C4D25DA688}" dt="2021-04-15T15:57:31.090" v="21"/>
        <pc:sldMkLst>
          <pc:docMk/>
          <pc:sldMk cId="946487618" sldId="440"/>
        </pc:sldMkLst>
        <pc:spChg chg="del">
          <ac:chgData name="Emil Björnson" userId="b0a7c065-f6f4-41b0-b3e4-ccdb47e1a085" providerId="ADAL" clId="{336F451D-2FE4-7E43-BA41-B7C4D25DA688}" dt="2021-04-15T15:57:31.090" v="21"/>
          <ac:spMkLst>
            <pc:docMk/>
            <pc:sldMk cId="946487618" sldId="440"/>
            <ac:spMk id="5" creationId="{C0A59B8B-24C2-0C44-9ED5-E634F2708E7C}"/>
          </ac:spMkLst>
        </pc:spChg>
      </pc:sldChg>
      <pc:sldChg chg="delSp">
        <pc:chgData name="Emil Björnson" userId="b0a7c065-f6f4-41b0-b3e4-ccdb47e1a085" providerId="ADAL" clId="{336F451D-2FE4-7E43-BA41-B7C4D25DA688}" dt="2021-04-15T15:57:31.090" v="21"/>
        <pc:sldMkLst>
          <pc:docMk/>
          <pc:sldMk cId="1317204999" sldId="441"/>
        </pc:sldMkLst>
        <pc:spChg chg="del">
          <ac:chgData name="Emil Björnson" userId="b0a7c065-f6f4-41b0-b3e4-ccdb47e1a085" providerId="ADAL" clId="{336F451D-2FE4-7E43-BA41-B7C4D25DA688}" dt="2021-04-15T15:57:31.090" v="21"/>
          <ac:spMkLst>
            <pc:docMk/>
            <pc:sldMk cId="1317204999" sldId="441"/>
            <ac:spMk id="5" creationId="{1D0313A0-13BB-3049-8B35-92A1BC45D3F4}"/>
          </ac:spMkLst>
        </pc:spChg>
      </pc:sldChg>
      <pc:sldChg chg="delSp">
        <pc:chgData name="Emil Björnson" userId="b0a7c065-f6f4-41b0-b3e4-ccdb47e1a085" providerId="ADAL" clId="{336F451D-2FE4-7E43-BA41-B7C4D25DA688}" dt="2021-04-15T15:57:31.090" v="21"/>
        <pc:sldMkLst>
          <pc:docMk/>
          <pc:sldMk cId="3252548421" sldId="442"/>
        </pc:sldMkLst>
        <pc:spChg chg="del">
          <ac:chgData name="Emil Björnson" userId="b0a7c065-f6f4-41b0-b3e4-ccdb47e1a085" providerId="ADAL" clId="{336F451D-2FE4-7E43-BA41-B7C4D25DA688}" dt="2021-04-15T15:57:31.090" v="21"/>
          <ac:spMkLst>
            <pc:docMk/>
            <pc:sldMk cId="3252548421" sldId="442"/>
            <ac:spMk id="5" creationId="{C590F9B3-9E2C-EE45-BB15-950C0592AE3D}"/>
          </ac:spMkLst>
        </pc:spChg>
      </pc:sldChg>
      <pc:sldChg chg="delSp">
        <pc:chgData name="Emil Björnson" userId="b0a7c065-f6f4-41b0-b3e4-ccdb47e1a085" providerId="ADAL" clId="{336F451D-2FE4-7E43-BA41-B7C4D25DA688}" dt="2021-04-15T15:57:31.090" v="21"/>
        <pc:sldMkLst>
          <pc:docMk/>
          <pc:sldMk cId="982994024" sldId="443"/>
        </pc:sldMkLst>
        <pc:spChg chg="del">
          <ac:chgData name="Emil Björnson" userId="b0a7c065-f6f4-41b0-b3e4-ccdb47e1a085" providerId="ADAL" clId="{336F451D-2FE4-7E43-BA41-B7C4D25DA688}" dt="2021-04-15T15:57:31.090" v="21"/>
          <ac:spMkLst>
            <pc:docMk/>
            <pc:sldMk cId="982994024" sldId="443"/>
            <ac:spMk id="5" creationId="{1387DBE3-5A30-5244-BF75-96AB65C8EE10}"/>
          </ac:spMkLst>
        </pc:spChg>
      </pc:sldChg>
      <pc:sldChg chg="delSp">
        <pc:chgData name="Emil Björnson" userId="b0a7c065-f6f4-41b0-b3e4-ccdb47e1a085" providerId="ADAL" clId="{336F451D-2FE4-7E43-BA41-B7C4D25DA688}" dt="2021-04-15T15:57:31.090" v="21"/>
        <pc:sldMkLst>
          <pc:docMk/>
          <pc:sldMk cId="4121473594" sldId="444"/>
        </pc:sldMkLst>
        <pc:spChg chg="del">
          <ac:chgData name="Emil Björnson" userId="b0a7c065-f6f4-41b0-b3e4-ccdb47e1a085" providerId="ADAL" clId="{336F451D-2FE4-7E43-BA41-B7C4D25DA688}" dt="2021-04-15T15:57:31.090" v="21"/>
          <ac:spMkLst>
            <pc:docMk/>
            <pc:sldMk cId="4121473594" sldId="444"/>
            <ac:spMk id="5" creationId="{D50E45FB-8733-4E4A-8F6C-89CF38001E35}"/>
          </ac:spMkLst>
        </pc:spChg>
      </pc:sldChg>
      <pc:sldChg chg="delSp">
        <pc:chgData name="Emil Björnson" userId="b0a7c065-f6f4-41b0-b3e4-ccdb47e1a085" providerId="ADAL" clId="{336F451D-2FE4-7E43-BA41-B7C4D25DA688}" dt="2021-04-15T15:57:31.090" v="21"/>
        <pc:sldMkLst>
          <pc:docMk/>
          <pc:sldMk cId="414122314" sldId="445"/>
        </pc:sldMkLst>
        <pc:spChg chg="del">
          <ac:chgData name="Emil Björnson" userId="b0a7c065-f6f4-41b0-b3e4-ccdb47e1a085" providerId="ADAL" clId="{336F451D-2FE4-7E43-BA41-B7C4D25DA688}" dt="2021-04-15T15:57:31.090" v="21"/>
          <ac:spMkLst>
            <pc:docMk/>
            <pc:sldMk cId="414122314" sldId="445"/>
            <ac:spMk id="5" creationId="{8A8E0CA5-8AD2-C74B-8921-C3B477A2B13F}"/>
          </ac:spMkLst>
        </pc:spChg>
      </pc:sldChg>
      <pc:sldChg chg="delSp">
        <pc:chgData name="Emil Björnson" userId="b0a7c065-f6f4-41b0-b3e4-ccdb47e1a085" providerId="ADAL" clId="{336F451D-2FE4-7E43-BA41-B7C4D25DA688}" dt="2021-04-15T15:57:31.090" v="21"/>
        <pc:sldMkLst>
          <pc:docMk/>
          <pc:sldMk cId="176207107" sldId="447"/>
        </pc:sldMkLst>
        <pc:spChg chg="del">
          <ac:chgData name="Emil Björnson" userId="b0a7c065-f6f4-41b0-b3e4-ccdb47e1a085" providerId="ADAL" clId="{336F451D-2FE4-7E43-BA41-B7C4D25DA688}" dt="2021-04-15T15:57:31.090" v="21"/>
          <ac:spMkLst>
            <pc:docMk/>
            <pc:sldMk cId="176207107" sldId="447"/>
            <ac:spMk id="5" creationId="{8A8E0CA5-8AD2-C74B-8921-C3B477A2B13F}"/>
          </ac:spMkLst>
        </pc:spChg>
      </pc:sldChg>
      <pc:sldChg chg="delSp">
        <pc:chgData name="Emil Björnson" userId="b0a7c065-f6f4-41b0-b3e4-ccdb47e1a085" providerId="ADAL" clId="{336F451D-2FE4-7E43-BA41-B7C4D25DA688}" dt="2021-04-15T15:57:31.090" v="21"/>
        <pc:sldMkLst>
          <pc:docMk/>
          <pc:sldMk cId="63466071" sldId="448"/>
        </pc:sldMkLst>
        <pc:spChg chg="del">
          <ac:chgData name="Emil Björnson" userId="b0a7c065-f6f4-41b0-b3e4-ccdb47e1a085" providerId="ADAL" clId="{336F451D-2FE4-7E43-BA41-B7C4D25DA688}" dt="2021-04-15T15:57:31.090" v="21"/>
          <ac:spMkLst>
            <pc:docMk/>
            <pc:sldMk cId="63466071" sldId="448"/>
            <ac:spMk id="5" creationId="{8A8E0CA5-8AD2-C74B-8921-C3B477A2B13F}"/>
          </ac:spMkLst>
        </pc:spChg>
      </pc:sldChg>
      <pc:sldChg chg="delSp">
        <pc:chgData name="Emil Björnson" userId="b0a7c065-f6f4-41b0-b3e4-ccdb47e1a085" providerId="ADAL" clId="{336F451D-2FE4-7E43-BA41-B7C4D25DA688}" dt="2021-04-15T15:57:31.090" v="21"/>
        <pc:sldMkLst>
          <pc:docMk/>
          <pc:sldMk cId="1862444962" sldId="449"/>
        </pc:sldMkLst>
        <pc:spChg chg="del">
          <ac:chgData name="Emil Björnson" userId="b0a7c065-f6f4-41b0-b3e4-ccdb47e1a085" providerId="ADAL" clId="{336F451D-2FE4-7E43-BA41-B7C4D25DA688}" dt="2021-04-15T15:57:31.090" v="21"/>
          <ac:spMkLst>
            <pc:docMk/>
            <pc:sldMk cId="1862444962" sldId="449"/>
            <ac:spMk id="5" creationId="{A08AE2C8-A964-7140-B7DB-6D537D2CDA2B}"/>
          </ac:spMkLst>
        </pc:spChg>
      </pc:sldChg>
      <pc:sldChg chg="delSp">
        <pc:chgData name="Emil Björnson" userId="b0a7c065-f6f4-41b0-b3e4-ccdb47e1a085" providerId="ADAL" clId="{336F451D-2FE4-7E43-BA41-B7C4D25DA688}" dt="2021-04-15T15:57:31.090" v="21"/>
        <pc:sldMkLst>
          <pc:docMk/>
          <pc:sldMk cId="3450183879" sldId="450"/>
        </pc:sldMkLst>
        <pc:spChg chg="del">
          <ac:chgData name="Emil Björnson" userId="b0a7c065-f6f4-41b0-b3e4-ccdb47e1a085" providerId="ADAL" clId="{336F451D-2FE4-7E43-BA41-B7C4D25DA688}" dt="2021-04-15T15:57:31.090" v="21"/>
          <ac:spMkLst>
            <pc:docMk/>
            <pc:sldMk cId="3450183879" sldId="450"/>
            <ac:spMk id="5" creationId="{B3E1EE4C-1044-AE45-B951-368F2F22F0E4}"/>
          </ac:spMkLst>
        </pc:spChg>
      </pc:sldChg>
      <pc:sldChg chg="delSp">
        <pc:chgData name="Emil Björnson" userId="b0a7c065-f6f4-41b0-b3e4-ccdb47e1a085" providerId="ADAL" clId="{336F451D-2FE4-7E43-BA41-B7C4D25DA688}" dt="2021-04-15T15:57:31.090" v="21"/>
        <pc:sldMkLst>
          <pc:docMk/>
          <pc:sldMk cId="3757612218" sldId="451"/>
        </pc:sldMkLst>
        <pc:spChg chg="del">
          <ac:chgData name="Emil Björnson" userId="b0a7c065-f6f4-41b0-b3e4-ccdb47e1a085" providerId="ADAL" clId="{336F451D-2FE4-7E43-BA41-B7C4D25DA688}" dt="2021-04-15T15:57:31.090" v="21"/>
          <ac:spMkLst>
            <pc:docMk/>
            <pc:sldMk cId="3757612218" sldId="451"/>
            <ac:spMk id="5" creationId="{9CA1064F-5195-B74D-A0B7-C68AF6DF4E6D}"/>
          </ac:spMkLst>
        </pc:spChg>
      </pc:sldChg>
      <pc:sldChg chg="add">
        <pc:chgData name="Emil Björnson" userId="b0a7c065-f6f4-41b0-b3e4-ccdb47e1a085" providerId="ADAL" clId="{336F451D-2FE4-7E43-BA41-B7C4D25DA688}" dt="2021-04-15T15:56:49.233" v="16"/>
        <pc:sldMkLst>
          <pc:docMk/>
          <pc:sldMk cId="4116228253" sldId="452"/>
        </pc:sldMkLst>
      </pc:sldChg>
      <pc:sldMasterChg chg="delSp mod">
        <pc:chgData name="Emil Björnson" userId="b0a7c065-f6f4-41b0-b3e4-ccdb47e1a085" providerId="ADAL" clId="{336F451D-2FE4-7E43-BA41-B7C4D25DA688}" dt="2021-04-15T15:57:08.777" v="19" actId="478"/>
        <pc:sldMasterMkLst>
          <pc:docMk/>
          <pc:sldMasterMk cId="2463831731" sldId="2147483731"/>
        </pc:sldMasterMkLst>
        <pc:picChg chg="del">
          <ac:chgData name="Emil Björnson" userId="b0a7c065-f6f4-41b0-b3e4-ccdb47e1a085" providerId="ADAL" clId="{336F451D-2FE4-7E43-BA41-B7C4D25DA688}" dt="2021-04-15T15:57:08.777" v="19" actId="478"/>
          <ac:picMkLst>
            <pc:docMk/>
            <pc:sldMasterMk cId="2463831731" sldId="2147483731"/>
            <ac:picMk id="4" creationId="{BE4903E3-FD3B-4943-B0BF-B7711121EE6D}"/>
          </ac:picMkLst>
        </pc:picChg>
        <pc:cxnChg chg="del">
          <ac:chgData name="Emil Björnson" userId="b0a7c065-f6f4-41b0-b3e4-ccdb47e1a085" providerId="ADAL" clId="{336F451D-2FE4-7E43-BA41-B7C4D25DA688}" dt="2021-04-15T15:57:07.685" v="18" actId="478"/>
          <ac:cxnSpMkLst>
            <pc:docMk/>
            <pc:sldMasterMk cId="2463831731" sldId="2147483731"/>
            <ac:cxnSpMk id="10" creationId="{A6E1C386-BE1B-DC4D-B179-8DBC8BF17B87}"/>
          </ac:cxnSpMkLst>
        </pc:cxnChg>
      </pc:sldMasterChg>
    </pc:docChg>
  </pc:docChgLst>
  <pc:docChgLst>
    <pc:chgData name="Emil Björnson" userId="b0a7c065-f6f4-41b0-b3e4-ccdb47e1a085" providerId="ADAL" clId="{CDF3C5FF-708E-C244-8D7D-07C7D3B89938}"/>
    <pc:docChg chg="undo custSel modSld">
      <pc:chgData name="Emil Björnson" userId="b0a7c065-f6f4-41b0-b3e4-ccdb47e1a085" providerId="ADAL" clId="{CDF3C5FF-708E-C244-8D7D-07C7D3B89938}" dt="2021-04-30T06:14:07.884" v="99" actId="1076"/>
      <pc:docMkLst>
        <pc:docMk/>
      </pc:docMkLst>
      <pc:sldChg chg="addSp modSp mod modAnim">
        <pc:chgData name="Emil Björnson" userId="b0a7c065-f6f4-41b0-b3e4-ccdb47e1a085" providerId="ADAL" clId="{CDF3C5FF-708E-C244-8D7D-07C7D3B89938}" dt="2021-04-30T06:14:07.884" v="99" actId="1076"/>
        <pc:sldMkLst>
          <pc:docMk/>
          <pc:sldMk cId="3722023355" sldId="439"/>
        </pc:sldMkLst>
        <pc:spChg chg="mod">
          <ac:chgData name="Emil Björnson" userId="b0a7c065-f6f4-41b0-b3e4-ccdb47e1a085" providerId="ADAL" clId="{CDF3C5FF-708E-C244-8D7D-07C7D3B89938}" dt="2021-04-29T12:08:03.254" v="97" actId="113"/>
          <ac:spMkLst>
            <pc:docMk/>
            <pc:sldMk cId="3722023355" sldId="439"/>
            <ac:spMk id="8" creationId="{B1355610-51D7-CD48-9442-A2D3004D4E44}"/>
          </ac:spMkLst>
        </pc:spChg>
        <pc:spChg chg="add mod">
          <ac:chgData name="Emil Björnson" userId="b0a7c065-f6f4-41b0-b3e4-ccdb47e1a085" providerId="ADAL" clId="{CDF3C5FF-708E-C244-8D7D-07C7D3B89938}" dt="2021-04-29T12:06:04.130" v="96" actId="1076"/>
          <ac:spMkLst>
            <pc:docMk/>
            <pc:sldMk cId="3722023355" sldId="439"/>
            <ac:spMk id="9" creationId="{34B86E73-BCA0-A645-A5B4-2649B0C19D4F}"/>
          </ac:spMkLst>
        </pc:spChg>
        <pc:picChg chg="mod">
          <ac:chgData name="Emil Björnson" userId="b0a7c065-f6f4-41b0-b3e4-ccdb47e1a085" providerId="ADAL" clId="{CDF3C5FF-708E-C244-8D7D-07C7D3B89938}" dt="2021-04-30T06:14:07.884" v="99" actId="1076"/>
          <ac:picMkLst>
            <pc:docMk/>
            <pc:sldMk cId="3722023355" sldId="439"/>
            <ac:picMk id="7" creationId="{FE2A51C1-A0BE-8143-93DE-B2D1B8B3114E}"/>
          </ac:picMkLst>
        </pc:picChg>
      </pc:sldChg>
      <pc:sldChg chg="modSp mod">
        <pc:chgData name="Emil Björnson" userId="b0a7c065-f6f4-41b0-b3e4-ccdb47e1a085" providerId="ADAL" clId="{CDF3C5FF-708E-C244-8D7D-07C7D3B89938}" dt="2021-04-23T07:27:27.027" v="6" actId="1076"/>
        <pc:sldMkLst>
          <pc:docMk/>
          <pc:sldMk cId="414122314" sldId="445"/>
        </pc:sldMkLst>
        <pc:spChg chg="mod">
          <ac:chgData name="Emil Björnson" userId="b0a7c065-f6f4-41b0-b3e4-ccdb47e1a085" providerId="ADAL" clId="{CDF3C5FF-708E-C244-8D7D-07C7D3B89938}" dt="2021-04-23T07:23:51.462" v="0" actId="20577"/>
          <ac:spMkLst>
            <pc:docMk/>
            <pc:sldMk cId="414122314" sldId="445"/>
            <ac:spMk id="9" creationId="{10946D0D-AF1E-1541-BBD4-BFA7232F2EE8}"/>
          </ac:spMkLst>
        </pc:spChg>
        <pc:spChg chg="mod">
          <ac:chgData name="Emil Björnson" userId="b0a7c065-f6f4-41b0-b3e4-ccdb47e1a085" providerId="ADAL" clId="{CDF3C5FF-708E-C244-8D7D-07C7D3B89938}" dt="2021-04-23T07:27:27.027" v="6" actId="1076"/>
          <ac:spMkLst>
            <pc:docMk/>
            <pc:sldMk cId="414122314" sldId="445"/>
            <ac:spMk id="11" creationId="{637B2991-9C97-AD44-9A13-91937686E0FE}"/>
          </ac:spMkLst>
        </pc:spChg>
        <pc:spChg chg="mod">
          <ac:chgData name="Emil Björnson" userId="b0a7c065-f6f4-41b0-b3e4-ccdb47e1a085" providerId="ADAL" clId="{CDF3C5FF-708E-C244-8D7D-07C7D3B89938}" dt="2021-04-23T07:26:05.854" v="4" actId="20577"/>
          <ac:spMkLst>
            <pc:docMk/>
            <pc:sldMk cId="414122314" sldId="445"/>
            <ac:spMk id="13" creationId="{AA924D18-DB75-114C-B32C-B6BBF00911EE}"/>
          </ac:spMkLst>
        </pc:spChg>
        <pc:picChg chg="mod">
          <ac:chgData name="Emil Björnson" userId="b0a7c065-f6f4-41b0-b3e4-ccdb47e1a085" providerId="ADAL" clId="{CDF3C5FF-708E-C244-8D7D-07C7D3B89938}" dt="2021-04-23T07:26:19.846" v="5" actId="14826"/>
          <ac:picMkLst>
            <pc:docMk/>
            <pc:sldMk cId="414122314" sldId="445"/>
            <ac:picMk id="10" creationId="{F638FCFB-412D-D647-AE9B-FB4F1F9840B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90402-8E07-BB4F-A189-6AD7200B2129}" type="datetime1">
              <a:rPr lang="en-US" smtClean="0"/>
              <a:pPr/>
              <a:t>4/29/21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91D49-AD30-AD49-8FCC-B045B8D02F0F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529339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8E3D5-343E-3741-80FE-788E6CEB802F}" type="datetime1">
              <a:rPr lang="en-US" smtClean="0"/>
              <a:pPr/>
              <a:t>4/29/21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C25B8-6A37-0E42-AD12-4E95E5CB5205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41519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ue">
    <p:bg>
      <p:bgPr>
        <a:solidFill>
          <a:srgbClr val="00B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1"/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  <p:extLst>
      <p:ext uri="{BB962C8B-B14F-4D97-AF65-F5344CB8AC3E}">
        <p14:creationId xmlns:p14="http://schemas.microsoft.com/office/powerpoint/2010/main" val="429060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2" y="999226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20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2" y="1830357"/>
            <a:ext cx="10853647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latin typeface="Georgia"/>
                <a:cs typeface="Georgi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Platshållare för sidfot 4">
            <a:extLst>
              <a:ext uri="{FF2B5EF4-FFF2-40B4-BE49-F238E27FC236}">
                <a16:creationId xmlns:a16="http://schemas.microsoft.com/office/drawing/2014/main" id="{911CA207-A279-F640-8934-9EE6B3497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68B6631B-95A4-2143-A2F6-F35579CFF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2020-04-27</a:t>
            </a:r>
            <a:endParaRPr lang="sv-SE" dirty="0"/>
          </a:p>
        </p:txBody>
      </p:sp>
      <p:sp>
        <p:nvSpPr>
          <p:cNvPr id="12" name="Platshållare för bildnummer 5">
            <a:extLst>
              <a:ext uri="{FF2B5EF4-FFF2-40B4-BE49-F238E27FC236}">
                <a16:creationId xmlns:a16="http://schemas.microsoft.com/office/drawing/2014/main" id="{0FAA9FCB-7BA4-3447-9255-86CEAB11D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675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 and pictur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1" y="999229"/>
            <a:ext cx="10853649" cy="773510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5" name="Platshållare för bild 4"/>
          <p:cNvSpPr>
            <a:spLocks noGrp="1"/>
          </p:cNvSpPr>
          <p:nvPr>
            <p:ph type="pic" sz="quarter" idx="14"/>
          </p:nvPr>
        </p:nvSpPr>
        <p:spPr>
          <a:xfrm>
            <a:off x="5516033" y="1844505"/>
            <a:ext cx="6212328" cy="4066283"/>
          </a:xfrm>
          <a:prstGeom prst="rect">
            <a:avLst/>
          </a:prstGeom>
        </p:spPr>
        <p:txBody>
          <a:bodyPr vert="horz"/>
          <a:lstStyle>
            <a:lvl1pPr>
              <a:defRPr b="0" i="0">
                <a:latin typeface="KorolevLiU Medium" charset="0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20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2" y="1844506"/>
            <a:ext cx="4460339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latin typeface="Georgia"/>
                <a:cs typeface="Georgi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10" name="Platshållare för sidfot 4">
            <a:extLst>
              <a:ext uri="{FF2B5EF4-FFF2-40B4-BE49-F238E27FC236}">
                <a16:creationId xmlns:a16="http://schemas.microsoft.com/office/drawing/2014/main" id="{FC50606E-8D65-BB40-89C3-DB05E68B2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11" name="Platshållare för datum 3">
            <a:extLst>
              <a:ext uri="{FF2B5EF4-FFF2-40B4-BE49-F238E27FC236}">
                <a16:creationId xmlns:a16="http://schemas.microsoft.com/office/drawing/2014/main" id="{059B143B-6B9A-ED4B-81EA-C35DA483C1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2020-04-27</a:t>
            </a:r>
            <a:endParaRPr lang="sv-SE" dirty="0"/>
          </a:p>
        </p:txBody>
      </p:sp>
      <p:sp>
        <p:nvSpPr>
          <p:cNvPr id="15" name="Platshållare för bildnummer 5">
            <a:extLst>
              <a:ext uri="{FF2B5EF4-FFF2-40B4-BE49-F238E27FC236}">
                <a16:creationId xmlns:a16="http://schemas.microsoft.com/office/drawing/2014/main" id="{3E0483E7-AAC7-2B4D-9123-C3A4ABB4B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32732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ubrik 3"/>
          <p:cNvSpPr>
            <a:spLocks noGrp="1"/>
          </p:cNvSpPr>
          <p:nvPr>
            <p:ph type="title"/>
          </p:nvPr>
        </p:nvSpPr>
        <p:spPr>
          <a:xfrm>
            <a:off x="874712" y="999228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Platshållare för diagram 2"/>
          <p:cNvSpPr>
            <a:spLocks noGrp="1"/>
          </p:cNvSpPr>
          <p:nvPr>
            <p:ph type="chart" sz="quarter" idx="13"/>
          </p:nvPr>
        </p:nvSpPr>
        <p:spPr>
          <a:xfrm>
            <a:off x="874712" y="1905000"/>
            <a:ext cx="10853648" cy="3922713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chart</a:t>
            </a:r>
            <a:endParaRPr lang="sv-SE" dirty="0"/>
          </a:p>
        </p:txBody>
      </p:sp>
      <p:sp>
        <p:nvSpPr>
          <p:cNvPr id="8" name="Platshållare för sidfot 4">
            <a:extLst>
              <a:ext uri="{FF2B5EF4-FFF2-40B4-BE49-F238E27FC236}">
                <a16:creationId xmlns:a16="http://schemas.microsoft.com/office/drawing/2014/main" id="{BB349C82-4C63-EC4C-A8A7-FD899796B2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12" name="Platshållare för datum 3">
            <a:extLst>
              <a:ext uri="{FF2B5EF4-FFF2-40B4-BE49-F238E27FC236}">
                <a16:creationId xmlns:a16="http://schemas.microsoft.com/office/drawing/2014/main" id="{2D959D94-F7D1-E244-BECA-4A98CF6F5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2020-04-27</a:t>
            </a:r>
            <a:endParaRPr lang="sv-SE" dirty="0"/>
          </a:p>
        </p:txBody>
      </p:sp>
      <p:sp>
        <p:nvSpPr>
          <p:cNvPr id="13" name="Platshållare för bildnummer 5">
            <a:extLst>
              <a:ext uri="{FF2B5EF4-FFF2-40B4-BE49-F238E27FC236}">
                <a16:creationId xmlns:a16="http://schemas.microsoft.com/office/drawing/2014/main" id="{015140B2-02FD-ED43-801A-2A8291EE6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94348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3" y="1028700"/>
            <a:ext cx="5292000" cy="48053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Georgia" panose="02040502050405020303" pitchFamily="18" charset="0"/>
              </a:defRPr>
            </a:lvl1pPr>
            <a:lvl2pPr>
              <a:defRPr sz="2400">
                <a:latin typeface="Georgia" panose="02040502050405020303" pitchFamily="18" charset="0"/>
              </a:defRPr>
            </a:lvl2pPr>
            <a:lvl3pPr>
              <a:defRPr sz="2000"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 sz="1800"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1" name="Platshållare för text 2"/>
          <p:cNvSpPr>
            <a:spLocks noGrp="1"/>
          </p:cNvSpPr>
          <p:nvPr>
            <p:ph type="body" sz="quarter" idx="14"/>
          </p:nvPr>
        </p:nvSpPr>
        <p:spPr>
          <a:xfrm>
            <a:off x="6436361" y="1028700"/>
            <a:ext cx="5292000" cy="4816938"/>
          </a:xfrm>
          <a:prstGeom prst="rect">
            <a:avLst/>
          </a:prstGeom>
        </p:spPr>
        <p:txBody>
          <a:bodyPr/>
          <a:lstStyle>
            <a:lvl1pPr>
              <a:defRPr lang="sv-SE" sz="24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>
              <a:defRPr lang="sv-SE" sz="24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>
              <a:defRPr lang="sv-SE" sz="20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>
              <a:defRPr lang="sv-SE" sz="20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>
              <a:defRPr lang="sv-SE" sz="180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8" name="Platshållare för sidfot 4">
            <a:extLst>
              <a:ext uri="{FF2B5EF4-FFF2-40B4-BE49-F238E27FC236}">
                <a16:creationId xmlns:a16="http://schemas.microsoft.com/office/drawing/2014/main" id="{5BB7419D-5D99-184B-955B-D265CB54A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10" name="Platshållare för datum 3">
            <a:extLst>
              <a:ext uri="{FF2B5EF4-FFF2-40B4-BE49-F238E27FC236}">
                <a16:creationId xmlns:a16="http://schemas.microsoft.com/office/drawing/2014/main" id="{C2755720-236A-4B4B-A991-421F3434B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2020-04-27</a:t>
            </a:r>
            <a:endParaRPr lang="sv-SE" dirty="0"/>
          </a:p>
        </p:txBody>
      </p:sp>
      <p:sp>
        <p:nvSpPr>
          <p:cNvPr id="12" name="Platshållare för bildnummer 5">
            <a:extLst>
              <a:ext uri="{FF2B5EF4-FFF2-40B4-BE49-F238E27FC236}">
                <a16:creationId xmlns:a16="http://schemas.microsoft.com/office/drawing/2014/main" id="{CC87F509-AEF2-514A-9CB6-4BF313EC7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31842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latshållare för bild 2"/>
          <p:cNvSpPr>
            <a:spLocks noGrp="1"/>
          </p:cNvSpPr>
          <p:nvPr>
            <p:ph type="pic" sz="quarter" idx="13"/>
          </p:nvPr>
        </p:nvSpPr>
        <p:spPr>
          <a:xfrm>
            <a:off x="874713" y="1100138"/>
            <a:ext cx="10853648" cy="47339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7" name="Platshållare för sidfot 4">
            <a:extLst>
              <a:ext uri="{FF2B5EF4-FFF2-40B4-BE49-F238E27FC236}">
                <a16:creationId xmlns:a16="http://schemas.microsoft.com/office/drawing/2014/main" id="{00DFF27C-0050-8E48-AEB9-A2DE348F2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BC844AAE-555C-1141-B5A2-7ED5CB1EE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2020-04-27</a:t>
            </a:r>
            <a:endParaRPr lang="sv-SE" dirty="0"/>
          </a:p>
        </p:txBody>
      </p:sp>
      <p:sp>
        <p:nvSpPr>
          <p:cNvPr id="11" name="Platshållare för bildnummer 5">
            <a:extLst>
              <a:ext uri="{FF2B5EF4-FFF2-40B4-BE49-F238E27FC236}">
                <a16:creationId xmlns:a16="http://schemas.microsoft.com/office/drawing/2014/main" id="{44C99517-7C74-004B-A5D6-5FDE09118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73708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3">
            <a:extLst>
              <a:ext uri="{FF2B5EF4-FFF2-40B4-BE49-F238E27FC236}">
                <a16:creationId xmlns:a16="http://schemas.microsoft.com/office/drawing/2014/main" id="{159B1259-6D75-2C4B-AF3A-59A99A37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3" y="999228"/>
            <a:ext cx="10853648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E84C533A-F41D-3346-8D45-35153C120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2020-04-27</a:t>
            </a:r>
            <a:endParaRPr lang="sv-SE" dirty="0"/>
          </a:p>
        </p:txBody>
      </p:sp>
      <p:sp>
        <p:nvSpPr>
          <p:cNvPr id="9" name="Platshållare för bildnummer 5">
            <a:extLst>
              <a:ext uri="{FF2B5EF4-FFF2-40B4-BE49-F238E27FC236}">
                <a16:creationId xmlns:a16="http://schemas.microsoft.com/office/drawing/2014/main" id="{56F624F0-DB1F-EF4D-9BD4-06BA3C31A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0" name="Platshållare för sidfot 4">
            <a:extLst>
              <a:ext uri="{FF2B5EF4-FFF2-40B4-BE49-F238E27FC236}">
                <a16:creationId xmlns:a16="http://schemas.microsoft.com/office/drawing/2014/main" id="{6C6500F4-F1DE-624B-80B2-49A567E96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74324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4" y="999226"/>
            <a:ext cx="10853646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20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3" y="1830357"/>
            <a:ext cx="10853646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55995D90-25D8-384B-A46F-160E9E383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2020-04-27</a:t>
            </a:r>
            <a:endParaRPr lang="sv-SE" dirty="0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48A692CE-228F-0844-926B-5232F54940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sidfot 4">
            <a:extLst>
              <a:ext uri="{FF2B5EF4-FFF2-40B4-BE49-F238E27FC236}">
                <a16:creationId xmlns:a16="http://schemas.microsoft.com/office/drawing/2014/main" id="{97852D4C-84F0-3949-8CDC-50C3633A9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48061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, imag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3" y="999228"/>
            <a:ext cx="10853648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11" name="Platshållare för bild 4">
            <a:extLst>
              <a:ext uri="{FF2B5EF4-FFF2-40B4-BE49-F238E27FC236}">
                <a16:creationId xmlns:a16="http://schemas.microsoft.com/office/drawing/2014/main" id="{4B55AB18-316E-264C-927D-4D03F39D0E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16033" y="1844505"/>
            <a:ext cx="6212328" cy="4066283"/>
          </a:xfrm>
          <a:prstGeom prst="rect">
            <a:avLst/>
          </a:prstGeom>
        </p:spPr>
        <p:txBody>
          <a:bodyPr vert="horz"/>
          <a:lstStyle>
            <a:lvl1pPr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12" name="Platshållare för text 2">
            <a:extLst>
              <a:ext uri="{FF2B5EF4-FFF2-40B4-BE49-F238E27FC236}">
                <a16:creationId xmlns:a16="http://schemas.microsoft.com/office/drawing/2014/main" id="{FA36A156-6EAA-8B43-9325-7D4C8E2134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712" y="1844506"/>
            <a:ext cx="4460339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6132DCA5-CDDD-F241-9907-58F264C532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2020-04-27</a:t>
            </a:r>
            <a:endParaRPr lang="sv-SE" dirty="0"/>
          </a:p>
        </p:txBody>
      </p:sp>
      <p:sp>
        <p:nvSpPr>
          <p:cNvPr id="9" name="Platshållare för bildnummer 5">
            <a:extLst>
              <a:ext uri="{FF2B5EF4-FFF2-40B4-BE49-F238E27FC236}">
                <a16:creationId xmlns:a16="http://schemas.microsoft.com/office/drawing/2014/main" id="{75276A65-6720-E04B-959F-E57E25A250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0" name="Platshållare för sidfot 4">
            <a:extLst>
              <a:ext uri="{FF2B5EF4-FFF2-40B4-BE49-F238E27FC236}">
                <a16:creationId xmlns:a16="http://schemas.microsoft.com/office/drawing/2014/main" id="{268EE809-60DC-E440-91E8-6E90F4DE4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286498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char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ubrik 3"/>
          <p:cNvSpPr>
            <a:spLocks noGrp="1"/>
          </p:cNvSpPr>
          <p:nvPr>
            <p:ph type="title"/>
          </p:nvPr>
        </p:nvSpPr>
        <p:spPr>
          <a:xfrm>
            <a:off x="874712" y="999228"/>
            <a:ext cx="10853648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Platshållare för diagram 2"/>
          <p:cNvSpPr>
            <a:spLocks noGrp="1"/>
          </p:cNvSpPr>
          <p:nvPr>
            <p:ph type="chart" sz="quarter" idx="13"/>
          </p:nvPr>
        </p:nvSpPr>
        <p:spPr>
          <a:xfrm>
            <a:off x="874713" y="1905000"/>
            <a:ext cx="10853647" cy="3922713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chart</a:t>
            </a:r>
            <a:endParaRPr lang="sv-SE" dirty="0"/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F285BBA9-562D-6444-A17F-E0492E9BC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2020-04-27</a:t>
            </a:r>
            <a:endParaRPr lang="sv-SE" dirty="0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781A8FD2-C5A7-B140-9BA6-8AF5BBB52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sidfot 4">
            <a:extLst>
              <a:ext uri="{FF2B5EF4-FFF2-40B4-BE49-F238E27FC236}">
                <a16:creationId xmlns:a16="http://schemas.microsoft.com/office/drawing/2014/main" id="{C308A004-4F95-B54A-9649-D62E0EEC3B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097372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text 2">
            <a:extLst>
              <a:ext uri="{FF2B5EF4-FFF2-40B4-BE49-F238E27FC236}">
                <a16:creationId xmlns:a16="http://schemas.microsoft.com/office/drawing/2014/main" id="{7BBCE10B-BEB5-C340-AE77-7D4BD1D64B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713" y="1028700"/>
            <a:ext cx="5292000" cy="48053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2pPr>
            <a:lvl3pPr>
              <a:defRPr sz="2000">
                <a:solidFill>
                  <a:schemeClr val="bg1"/>
                </a:solidFill>
                <a:latin typeface="Georgia" panose="02040502050405020303" pitchFamily="18" charset="0"/>
              </a:defRPr>
            </a:lvl3pPr>
            <a:lvl4pPr>
              <a:defRPr>
                <a:solidFill>
                  <a:schemeClr val="bg1"/>
                </a:solidFill>
                <a:latin typeface="Georgia" panose="02040502050405020303" pitchFamily="18" charset="0"/>
              </a:defRPr>
            </a:lvl4pPr>
            <a:lvl5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2" name="Platshållare för text 2">
            <a:extLst>
              <a:ext uri="{FF2B5EF4-FFF2-40B4-BE49-F238E27FC236}">
                <a16:creationId xmlns:a16="http://schemas.microsoft.com/office/drawing/2014/main" id="{53D4044F-E6FF-8446-991D-438F372AF4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36361" y="1028700"/>
            <a:ext cx="5292000" cy="4816938"/>
          </a:xfrm>
          <a:prstGeom prst="rect">
            <a:avLst/>
          </a:prstGeom>
        </p:spPr>
        <p:txBody>
          <a:bodyPr/>
          <a:lstStyle>
            <a:lvl1pPr>
              <a:defRPr lang="sv-SE" sz="24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>
              <a:defRPr lang="sv-SE" sz="24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>
              <a:defRPr lang="sv-SE" sz="20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>
              <a:defRPr lang="sv-SE" sz="20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>
              <a:defRPr lang="sv-SE" sz="1800" kern="1200" dirty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3740D7A9-B102-1643-B9D5-8E52AFCBB2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2020-04-27</a:t>
            </a:r>
            <a:endParaRPr lang="sv-SE" dirty="0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46E9C796-43FC-104B-8381-02B836BB9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sidfot 4">
            <a:extLst>
              <a:ext uri="{FF2B5EF4-FFF2-40B4-BE49-F238E27FC236}">
                <a16:creationId xmlns:a16="http://schemas.microsoft.com/office/drawing/2014/main" id="{796E3486-504B-8043-A441-37196A064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6250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urquoise">
    <p:bg>
      <p:bgPr>
        <a:solidFill>
          <a:srgbClr val="00C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74C2AC3D-8B24-D043-A184-8129BB1C456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6" name="Underrubrik 2">
            <a:extLst>
              <a:ext uri="{FF2B5EF4-FFF2-40B4-BE49-F238E27FC236}">
                <a16:creationId xmlns:a16="http://schemas.microsoft.com/office/drawing/2014/main" id="{9EFCEF1B-9AA4-AF4B-B77E-89114A2225B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  <p:extLst>
      <p:ext uri="{BB962C8B-B14F-4D97-AF65-F5344CB8AC3E}">
        <p14:creationId xmlns:p14="http://schemas.microsoft.com/office/powerpoint/2010/main" val="39124406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 2"/>
          <p:cNvSpPr>
            <a:spLocks noGrp="1"/>
          </p:cNvSpPr>
          <p:nvPr>
            <p:ph type="pic" sz="quarter" idx="13"/>
          </p:nvPr>
        </p:nvSpPr>
        <p:spPr>
          <a:xfrm>
            <a:off x="874713" y="1100138"/>
            <a:ext cx="10853648" cy="4733925"/>
          </a:xfrm>
          <a:prstGeom prst="rect">
            <a:avLst/>
          </a:prstGeom>
        </p:spPr>
        <p:txBody>
          <a:bodyPr/>
          <a:lstStyle>
            <a:lvl1pPr>
              <a:defRPr>
                <a:latin typeface="KorolevLiU Medium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6" name="Platshållare för datum 3">
            <a:extLst>
              <a:ext uri="{FF2B5EF4-FFF2-40B4-BE49-F238E27FC236}">
                <a16:creationId xmlns:a16="http://schemas.microsoft.com/office/drawing/2014/main" id="{6AD72A37-0CF9-0C45-BCEB-147B3349D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2020-04-27</a:t>
            </a:r>
            <a:endParaRPr lang="sv-SE" dirty="0"/>
          </a:p>
        </p:txBody>
      </p:sp>
      <p:sp>
        <p:nvSpPr>
          <p:cNvPr id="7" name="Platshållare för bildnummer 5">
            <a:extLst>
              <a:ext uri="{FF2B5EF4-FFF2-40B4-BE49-F238E27FC236}">
                <a16:creationId xmlns:a16="http://schemas.microsoft.com/office/drawing/2014/main" id="{41869A04-DECF-DC43-BAE5-004FEA893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8" name="Platshållare för sidfot 4">
            <a:extLst>
              <a:ext uri="{FF2B5EF4-FFF2-40B4-BE49-F238E27FC236}">
                <a16:creationId xmlns:a16="http://schemas.microsoft.com/office/drawing/2014/main" id="{39EE8717-66D7-8C4C-A492-3649D8B39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61275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">
    <p:bg>
      <p:bgPr>
        <a:solidFill>
          <a:srgbClr val="00C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0A121673-30B5-7649-BD60-CD11B179D1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6" name="Underrubrik 2">
            <a:extLst>
              <a:ext uri="{FF2B5EF4-FFF2-40B4-BE49-F238E27FC236}">
                <a16:creationId xmlns:a16="http://schemas.microsoft.com/office/drawing/2014/main" id="{7D166447-8536-A34D-BAEC-11DFDD3CEE5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  <p:extLst>
      <p:ext uri="{BB962C8B-B14F-4D97-AF65-F5344CB8AC3E}">
        <p14:creationId xmlns:p14="http://schemas.microsoft.com/office/powerpoint/2010/main" val="281665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CA421164-D20C-3B4A-A553-2AB01ACDB9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6" name="Underrubrik 2">
            <a:extLst>
              <a:ext uri="{FF2B5EF4-FFF2-40B4-BE49-F238E27FC236}">
                <a16:creationId xmlns:a16="http://schemas.microsoft.com/office/drawing/2014/main" id="{1FA06165-70FC-CA4C-827B-B5E05CEBCDF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blue">
    <p:bg>
      <p:bgPr>
        <a:solidFill>
          <a:srgbClr val="00B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text 2"/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C5B895-9C87-1B42-8B95-8AF00D6438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  <p:extLst>
      <p:ext uri="{BB962C8B-B14F-4D97-AF65-F5344CB8AC3E}">
        <p14:creationId xmlns:p14="http://schemas.microsoft.com/office/powerpoint/2010/main" val="189849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turquoise">
    <p:bg>
      <p:bgPr>
        <a:solidFill>
          <a:srgbClr val="00C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text 2">
            <a:extLst>
              <a:ext uri="{FF2B5EF4-FFF2-40B4-BE49-F238E27FC236}">
                <a16:creationId xmlns:a16="http://schemas.microsoft.com/office/drawing/2014/main" id="{3CCBC453-3480-F64C-8C58-28AAEFD18B7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2F306A04-0B94-0042-99CA-48896D854D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  <p:extLst>
      <p:ext uri="{BB962C8B-B14F-4D97-AF65-F5344CB8AC3E}">
        <p14:creationId xmlns:p14="http://schemas.microsoft.com/office/powerpoint/2010/main" val="181775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green">
    <p:bg>
      <p:bgPr>
        <a:solidFill>
          <a:srgbClr val="00C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text 2">
            <a:extLst>
              <a:ext uri="{FF2B5EF4-FFF2-40B4-BE49-F238E27FC236}">
                <a16:creationId xmlns:a16="http://schemas.microsoft.com/office/drawing/2014/main" id="{423DAAFA-E37B-E248-A732-B1BB274D634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9A3CD67F-2AFA-5B41-BF38-85AA5D3EB2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  <p:extLst>
      <p:ext uri="{BB962C8B-B14F-4D97-AF65-F5344CB8AC3E}">
        <p14:creationId xmlns:p14="http://schemas.microsoft.com/office/powerpoint/2010/main" val="181775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text 2">
            <a:extLst>
              <a:ext uri="{FF2B5EF4-FFF2-40B4-BE49-F238E27FC236}">
                <a16:creationId xmlns:a16="http://schemas.microsoft.com/office/drawing/2014/main" id="{7AAA565B-EB39-7044-B674-F2C4DCE646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6DDDA741-6E1C-A145-B3AD-4EF4C420FD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3">
            <a:extLst>
              <a:ext uri="{FF2B5EF4-FFF2-40B4-BE49-F238E27FC236}">
                <a16:creationId xmlns:a16="http://schemas.microsoft.com/office/drawing/2014/main" id="{159B1259-6D75-2C4B-AF3A-59A99A37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999228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14" name="Platshållare för sidfot 4">
            <a:extLst>
              <a:ext uri="{FF2B5EF4-FFF2-40B4-BE49-F238E27FC236}">
                <a16:creationId xmlns:a16="http://schemas.microsoft.com/office/drawing/2014/main" id="{DD75F027-E55B-2E47-9821-FB316251B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15" name="Platshållare för datum 3">
            <a:extLst>
              <a:ext uri="{FF2B5EF4-FFF2-40B4-BE49-F238E27FC236}">
                <a16:creationId xmlns:a16="http://schemas.microsoft.com/office/drawing/2014/main" id="{F0A35DE8-8E32-1B41-8EFD-E14B1E4AB6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2020-04-27</a:t>
            </a:r>
            <a:endParaRPr lang="sv-SE" dirty="0"/>
          </a:p>
        </p:txBody>
      </p:sp>
      <p:sp>
        <p:nvSpPr>
          <p:cNvPr id="16" name="Platshållare för bildnummer 5">
            <a:extLst>
              <a:ext uri="{FF2B5EF4-FFF2-40B4-BE49-F238E27FC236}">
                <a16:creationId xmlns:a16="http://schemas.microsoft.com/office/drawing/2014/main" id="{357B14DF-34C0-4741-9BAA-77A55CE40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58856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DBF04F-8D9C-6E48-A568-FAEE90058A94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67790" y="5754200"/>
            <a:ext cx="2656410" cy="97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33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5" r:id="rId3"/>
    <p:sldLayoutId id="2147483708" r:id="rId4"/>
    <p:sldLayoutId id="2147483662" r:id="rId5"/>
    <p:sldLayoutId id="2147483666" r:id="rId6"/>
    <p:sldLayoutId id="2147483667" r:id="rId7"/>
    <p:sldLayoutId id="2147483710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383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660" r:id="rId2"/>
    <p:sldLayoutId id="2147483661" r:id="rId3"/>
    <p:sldLayoutId id="2147483663" r:id="rId4"/>
    <p:sldLayoutId id="2147483700" r:id="rId5"/>
    <p:sldLayoutId id="2147483701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551" userDrawn="1">
          <p15:clr>
            <a:srgbClr val="F26B43"/>
          </p15:clr>
        </p15:guide>
        <p15:guide id="3" pos="7537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3">
            <a:extLst>
              <a:ext uri="{FF2B5EF4-FFF2-40B4-BE49-F238E27FC236}">
                <a16:creationId xmlns:a16="http://schemas.microsoft.com/office/drawing/2014/main" id="{F92D805D-7905-F84C-B9CA-E615F3889573}"/>
              </a:ext>
            </a:extLst>
          </p:cNvPr>
          <p:cNvSpPr txBox="1">
            <a:spLocks/>
          </p:cNvSpPr>
          <p:nvPr userDrawn="1"/>
        </p:nvSpPr>
        <p:spPr>
          <a:xfrm>
            <a:off x="874712" y="999228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KorolevLiU Medium" charset="0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cxnSp>
        <p:nvCxnSpPr>
          <p:cNvPr id="11" name="Rak 5">
            <a:extLst>
              <a:ext uri="{FF2B5EF4-FFF2-40B4-BE49-F238E27FC236}">
                <a16:creationId xmlns:a16="http://schemas.microsoft.com/office/drawing/2014/main" id="{F9A8E75B-B9A8-6B42-BBB0-669071CD2547}"/>
              </a:ext>
            </a:extLst>
          </p:cNvPr>
          <p:cNvCxnSpPr>
            <a:cxnSpLocks/>
          </p:cNvCxnSpPr>
          <p:nvPr userDrawn="1"/>
        </p:nvCxnSpPr>
        <p:spPr>
          <a:xfrm>
            <a:off x="203200" y="6120611"/>
            <a:ext cx="11758863" cy="0"/>
          </a:xfrm>
          <a:prstGeom prst="line">
            <a:avLst/>
          </a:prstGeom>
          <a:ln w="158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Bildobjekt 6">
            <a:extLst>
              <a:ext uri="{FF2B5EF4-FFF2-40B4-BE49-F238E27FC236}">
                <a16:creationId xmlns:a16="http://schemas.microsoft.com/office/drawing/2014/main" id="{740DF945-49E4-9548-ADB5-2A23E1DA4275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94298" y="6195071"/>
            <a:ext cx="1593419" cy="58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551" userDrawn="1">
          <p15:clr>
            <a:srgbClr val="F26B43"/>
          </p15:clr>
        </p15:guide>
        <p15:guide id="3" pos="740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0.xml"/><Relationship Id="rId6" Type="http://schemas.openxmlformats.org/officeDocument/2006/relationships/image" Target="NULL"/><Relationship Id="rId5" Type="http://schemas.openxmlformats.org/officeDocument/2006/relationships/image" Target="../media/image17.png"/><Relationship Id="rId4" Type="http://schemas.openxmlformats.org/officeDocument/2006/relationships/image" Target="NULL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0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F0827F5F-70A2-8847-826F-F024CC552B92}"/>
              </a:ext>
            </a:extLst>
          </p:cNvPr>
          <p:cNvSpPr txBox="1">
            <a:spLocks/>
          </p:cNvSpPr>
          <p:nvPr/>
        </p:nvSpPr>
        <p:spPr>
          <a:xfrm>
            <a:off x="2230585" y="2742997"/>
            <a:ext cx="7897090" cy="3879474"/>
          </a:xfrm>
          <a:prstGeom prst="rect">
            <a:avLst/>
          </a:prstGeom>
        </p:spPr>
        <p:txBody>
          <a:bodyPr vert="horz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pPr algn="ctr"/>
            <a:br>
              <a:rPr lang="en-US" dirty="0"/>
            </a:br>
            <a:r>
              <a:rPr lang="en-US" sz="4100" b="1" dirty="0"/>
              <a:t>Multiple Antenna Communications</a:t>
            </a:r>
            <a:endParaRPr lang="en-US" b="1" dirty="0"/>
          </a:p>
          <a:p>
            <a:pPr algn="ctr"/>
            <a:endParaRPr lang="en-US" b="1" dirty="0"/>
          </a:p>
          <a:p>
            <a:pPr algn="ctr">
              <a:spcAft>
                <a:spcPts val="600"/>
              </a:spcAft>
            </a:pPr>
            <a:r>
              <a:rPr lang="en-US" sz="2900" dirty="0"/>
              <a:t>Lecture 9:</a:t>
            </a:r>
          </a:p>
          <a:p>
            <a:pPr algn="ctr">
              <a:spcBef>
                <a:spcPts val="1200"/>
              </a:spcBef>
              <a:spcAft>
                <a:spcPts val="1800"/>
              </a:spcAft>
            </a:pPr>
            <a:r>
              <a:rPr lang="en-US" sz="2900" b="1" dirty="0"/>
              <a:t>Downlink Multiuser MIMO With Linear Processing</a:t>
            </a:r>
          </a:p>
          <a:p>
            <a:pPr algn="ctr"/>
            <a:endParaRPr lang="en-US" sz="2900" dirty="0"/>
          </a:p>
          <a:p>
            <a:pPr algn="ctr"/>
            <a:r>
              <a:rPr lang="en-US" sz="2900" i="1" dirty="0"/>
              <a:t>Emil Björnson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DA755F-E0CF-0349-AD91-2C8C7D919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26706" y="-347447"/>
            <a:ext cx="11199005" cy="547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976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AD049-5005-DA46-AAB8-FD549064F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Capacity lower bound with any precoding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84CF0AD-1371-A947-AF7C-5867157A4A9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v-SE"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𝑑𝑙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𝐸</m:t>
                                          </m:r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sv-SE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sv-SE" b="1" i="1">
                                                      <a:latin typeface="Cambria Math" charset="0"/>
                                                    </a:rPr>
                                                    <m:t>𝒈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sv-SE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sv-SE" i="1">
                                                      <a:latin typeface="Cambria Math" charset="0"/>
                                                    </a:rPr>
                                                    <m:t>𝑇</m:t>
                                                  </m:r>
                                                </m:sup>
                                              </m:sSubSup>
                                              <m:sSub>
                                                <m:sSubPr>
                                                  <m:ctrlPr>
                                                    <a:rPr lang="sv-SE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sv-SE" b="1" i="1">
                                                      <a:latin typeface="Cambria Math" charset="0"/>
                                                    </a:rPr>
                                                    <m:t>𝒂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sv-SE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𝑑𝑙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sv-SE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sv-SE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sv-SE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sv-SE" b="1" i="1">
                                                          <a:latin typeface="Cambria Math" charset="0"/>
                                                        </a:rPr>
                                                        <m:t>𝒈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sv-SE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sv-SE" i="1">
                                                          <a:latin typeface="Cambria Math" charset="0"/>
                                                        </a:rPr>
                                                        <m:t>𝑇</m:t>
                                                      </m:r>
                                                    </m:sup>
                                                  </m:sSubSup>
                                                  <m:sSub>
                                                    <m:sSubPr>
                                                      <m:ctrlPr>
                                                        <a:rPr lang="sv-SE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sv-SE" b="1" i="1">
                                                          <a:latin typeface="Cambria Math" charset="0"/>
                                                        </a:rPr>
                                                        <m:t>𝒂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sv-SE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sv-SE" i="1">
                                                  <a:latin typeface="Cambria Math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nary>
                                  <m:r>
                                    <a:rPr lang="sv-SE" i="1">
                                      <a:latin typeface="Cambria Math" charset="0"/>
                                    </a:rPr>
                                    <m:t>+1−</m:t>
                                  </m:r>
                                  <m:sSub>
                                    <m:sSub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𝑑𝑙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𝐸</m:t>
                                          </m:r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sv-SE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sv-SE" b="1" i="1">
                                                      <a:latin typeface="Cambria Math" charset="0"/>
                                                    </a:rPr>
                                                    <m:t>𝒈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sv-SE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sv-SE" i="1">
                                                      <a:latin typeface="Cambria Math" charset="0"/>
                                                    </a:rPr>
                                                    <m:t>𝑇</m:t>
                                                  </m:r>
                                                </m:sup>
                                              </m:sSubSup>
                                              <m:sSub>
                                                <m:sSubPr>
                                                  <m:ctrlPr>
                                                    <a:rPr lang="sv-SE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sv-SE" b="1" i="1">
                                                      <a:latin typeface="Cambria Math" charset="0"/>
                                                    </a:rPr>
                                                    <m:t>𝒂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sv-SE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Interpretation</a:t>
                </a:r>
              </a:p>
              <a:p>
                <a:pPr lvl="1"/>
                <a:r>
                  <a:rPr lang="en-US" dirty="0"/>
                  <a:t>Averaging over small-scale fading</a:t>
                </a:r>
              </a:p>
              <a:p>
                <a:pPr lvl="1"/>
                <a:r>
                  <a:rPr lang="en-US" dirty="0"/>
                  <a:t>Numerator: 	Proportional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i="1">
                                <a:latin typeface="Cambria Math" charset="0"/>
                              </a:rPr>
                              <m:t>𝐸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sv-SE" b="1" i="1">
                                        <a:latin typeface="Cambria Math" charset="0"/>
                                      </a:rPr>
                                      <m:t>𝒈</m:t>
                                    </m:r>
                                  </m:e>
                                  <m:sub>
                                    <m: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sv-SE" i="1">
                                        <a:latin typeface="Cambria Math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b="1" i="1">
                                        <a:latin typeface="Cambria Math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sv-SE" i="1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Denominator: 	Sum of interference proportional to </a:t>
                </a:r>
                <a:br>
                  <a:rPr lang="en-US" dirty="0"/>
                </a:br>
                <a:r>
                  <a:rPr lang="en-US" dirty="0"/>
                  <a:t>			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sv-SE" b="1" i="1">
                                        <a:latin typeface="Cambria Math" charset="0"/>
                                      </a:rPr>
                                      <m:t>𝒈</m:t>
                                    </m:r>
                                  </m:e>
                                  <m:sub>
                                    <m: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sv-SE" i="1">
                                        <a:latin typeface="Cambria Math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b="1" i="1">
                                        <a:latin typeface="Cambria Math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sv-SE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from all users plus noise variance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84CF0AD-1371-A947-AF7C-5867157A4A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7BECD-E4D2-8F45-9ECE-75C8DEC903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D872F-70D7-E342-A88A-82A8C8DF79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10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46487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408AFE5-ADDE-E348-989E-D15D67F69668}"/>
              </a:ext>
            </a:extLst>
          </p:cNvPr>
          <p:cNvSpPr/>
          <p:nvPr/>
        </p:nvSpPr>
        <p:spPr>
          <a:xfrm>
            <a:off x="55420" y="5999018"/>
            <a:ext cx="12011891" cy="207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D1D4F6-5508-CF46-B77F-6E834DEC7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select precoding?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B276293-33BA-5B41-B441-D46FBADE087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1830356"/>
                <a:ext cx="10853647" cy="4561651"/>
              </a:xfrm>
            </p:spPr>
            <p:txBody>
              <a:bodyPr/>
              <a:lstStyle/>
              <a:p>
                <a:r>
                  <a:rPr lang="en-US" dirty="0"/>
                  <a:t>Recall: Uplink processing</a:t>
                </a:r>
              </a:p>
              <a:p>
                <a:pPr lvl="1"/>
                <a:r>
                  <a:rPr lang="en-US" dirty="0"/>
                  <a:t>MMSE: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>
                            <a:latin typeface="Cambria Math" charset="0"/>
                          </a:rPr>
                          <m:t>𝒂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sv-SE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sv-SE" i="1">
                                <a:latin typeface="Cambria Math" charset="0"/>
                              </a:rPr>
                              <m:t>𝑢𝑙</m:t>
                            </m:r>
                          </m:sub>
                        </m:sSub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sv-SE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rad>
                    <m:sSubSup>
                      <m:sSubSup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b="1" i="1">
                            <a:latin typeface="Cambria Math" charset="0"/>
                          </a:rPr>
                          <m:t>𝑩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𝑖</m:t>
                        </m:r>
                      </m:sub>
                      <m:sup>
                        <m:r>
                          <a:rPr lang="sv-SE" i="1">
                            <a:latin typeface="Cambria Math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b="1" i="1">
                                <a:latin typeface="Cambria Math" charset="0"/>
                              </a:rPr>
                              <m:t>𝒈</m:t>
                            </m:r>
                          </m:e>
                        </m:acc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endParaRPr lang="sv-SE" dirty="0"/>
              </a:p>
              <a:p>
                <a:pPr lvl="1"/>
                <a:r>
                  <a:rPr lang="en-US" dirty="0"/>
                  <a:t>MR: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>
                            <a:latin typeface="Cambria Math" charset="0"/>
                          </a:rPr>
                          <m:t>𝒂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sv-SE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b="1" i="1">
                                <a:latin typeface="Cambria Math" charset="0"/>
                              </a:rPr>
                              <m:t>𝒈</m:t>
                            </m:r>
                          </m:e>
                        </m:acc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>
                  <a:spcBef>
                    <a:spcPts val="0"/>
                  </a:spcBef>
                </a:pPr>
                <a:r>
                  <a:rPr lang="en-US" dirty="0"/>
                  <a:t>Downlink precoding schemes</a:t>
                </a:r>
              </a:p>
              <a:p>
                <a:pPr lvl="1"/>
                <a:r>
                  <a:rPr lang="en-US" dirty="0"/>
                  <a:t>MMSE: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>
                            <a:latin typeface="Cambria Math" charset="0"/>
                          </a:rPr>
                          <m:t>𝒂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sv-S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sv-SE" i="1">
                                <a:latin typeface="Cambria Math" charset="0"/>
                              </a:rPr>
                              <m:t>𝑢𝑙</m:t>
                            </m:r>
                          </m:sub>
                        </m:sSub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sv-SE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rad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sv-SE" b="1" i="1">
                                    <a:latin typeface="Cambria Math" charset="0"/>
                                  </a:rPr>
                                  <m:t>𝑩</m:t>
                                </m:r>
                              </m:e>
                              <m:sub>
                                <m:r>
                                  <a:rPr lang="sv-SE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sv-SE" i="1">
                                    <a:latin typeface="Cambria Math" charset="0"/>
                                  </a:rPr>
                                  <m:t>−1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sv-SE" b="1" i="1">
                                        <a:latin typeface="Cambria Math" charset="0"/>
                                      </a:rPr>
                                      <m:t>𝒈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sv-SE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sv-SE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sv-S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sv-SE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sv-SE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sv-SE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sv-SE" i="1">
                                                    <a:latin typeface="Cambria Math" charset="0"/>
                                                  </a:rPr>
                                                  <m:t>𝜌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sv-SE" i="1">
                                                    <a:latin typeface="Cambria Math" charset="0"/>
                                                  </a:rPr>
                                                  <m:t>𝑢𝑙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sv-SE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sv-SE" i="1">
                                                    <a:latin typeface="Cambria Math" charset="0"/>
                                                  </a:rPr>
                                                  <m:t>𝜂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sv-SE" i="1">
                                                    <a:latin typeface="Cambria Math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rad>
                                        <m:sSubSup>
                                          <m:sSubSupPr>
                                            <m:ctrlPr>
                                              <a:rPr lang="sv-SE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sv-SE" b="1" i="1">
                                                <a:latin typeface="Cambria Math" charset="0"/>
                                              </a:rPr>
                                              <m:t>𝑩</m:t>
                                            </m:r>
                                          </m:e>
                                          <m:sub>
                                            <m:r>
                                              <a:rPr lang="sv-SE" i="1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sv-SE" i="1">
                                                <a:latin typeface="Cambria Math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bSup>
                                        <m:sSub>
                                          <m:sSubPr>
                                            <m:ctrlPr>
                                              <a:rPr lang="sv-SE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sv-SE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sv-SE" b="1" i="1">
                                                    <a:latin typeface="Cambria Math" charset="0"/>
                                                  </a:rPr>
                                                  <m:t>𝒈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sv-SE" i="1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rad>
                      </m:den>
                    </m:f>
                  </m:oMath>
                </a14:m>
                <a:endParaRPr lang="sv-SE" dirty="0"/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MR: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>
                            <a:latin typeface="Cambria Math" charset="0"/>
                          </a:rPr>
                          <m:t>𝒂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sv-SE" i="1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sv-SE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acc>
                          <m:accPr>
                            <m:chr m:val="̂"/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b="1" i="1">
                                <a:latin typeface="Cambria Math" charset="0"/>
                              </a:rPr>
                              <m:t>𝒈</m:t>
                            </m:r>
                          </m:e>
                        </m:acc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𝑖</m:t>
                        </m:r>
                      </m:sub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sv-SE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sv-S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sv-S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sv-SE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sv-SE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sv-SE" b="1" i="1">
                                                    <a:latin typeface="Cambria Math" charset="0"/>
                                                  </a:rPr>
                                                  <m:t>𝒈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sv-SE" i="1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rad>
                      </m:den>
                    </m:f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B276293-33BA-5B41-B441-D46FBADE08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1830356"/>
                <a:ext cx="10853647" cy="4561651"/>
              </a:xfrm>
              <a:blipFill>
                <a:blip r:embed="rId2"/>
                <a:stretch>
                  <a:fillRect l="-702" t="-1950" b="-640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C58033-FAD3-5B45-979B-CC2AF3D6A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D54C1-3562-4B44-8202-BE3AC8CB58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11</a:t>
            </a:fld>
            <a:endParaRPr lang="sv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DBFF76-5F57-474E-9448-E4F1405210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271" y="3544902"/>
            <a:ext cx="4557131" cy="11372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36C7CF-54C1-9544-BF1A-114CC450E6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495" y="1830357"/>
            <a:ext cx="4763907" cy="118885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6D2D077-E711-2C46-83B0-092A8CF550A7}"/>
              </a:ext>
            </a:extLst>
          </p:cNvPr>
          <p:cNvSpPr/>
          <p:nvPr/>
        </p:nvSpPr>
        <p:spPr>
          <a:xfrm>
            <a:off x="1537627" y="3330473"/>
            <a:ext cx="4763908" cy="13584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Precoding principle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Transmit in the direction where you heard the users “most clearly”</a:t>
            </a:r>
          </a:p>
        </p:txBody>
      </p:sp>
    </p:spTree>
    <p:extLst>
      <p:ext uri="{BB962C8B-B14F-4D97-AF65-F5344CB8AC3E}">
        <p14:creationId xmlns:p14="http://schemas.microsoft.com/office/powerpoint/2010/main" val="382139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0DCAC38-78FF-7F49-BF84-87B6818D4A3C}"/>
              </a:ext>
            </a:extLst>
          </p:cNvPr>
          <p:cNvSpPr/>
          <p:nvPr/>
        </p:nvSpPr>
        <p:spPr>
          <a:xfrm>
            <a:off x="85971" y="5896645"/>
            <a:ext cx="12078630" cy="3679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64E21-05D3-7640-9AFD-116F08807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Estimates of channels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7F8F6BE-E3D9-2249-B620-6575E636D594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10853647" cy="4665986"/>
              </a:xfrm>
            </p:spPr>
            <p:txBody>
              <a:bodyPr/>
              <a:lstStyle/>
              <a:p>
                <a:r>
                  <a:rPr lang="en-US" dirty="0"/>
                  <a:t>MMSE estimate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dirty="0"/>
                  <a:t> from user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dirty="0"/>
                  <a:t> to antenna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Estimate: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𝑚</m:t>
                        </m:r>
                      </m:sup>
                    </m:sSubSup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𝑚</m:t>
                            </m:r>
                          </m:sup>
                        </m:sSubSup>
                        <m:r>
                          <a:rPr lang="en-US" i="1">
                            <a:latin typeface="Cambria Math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Georgia" charset="0"/>
                                <a:cs typeface="Georgia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b="1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Georgia" charset="0"/>
                                    <a:cs typeface="Georgia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𝑢𝑙</m:t>
                                </m:r>
                              </m:sub>
                            </m:sSub>
                          </m:e>
                        </m:ra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1+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𝑝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Georgia" charset="0"/>
                                <a:cs typeface="Georgia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𝑢𝑙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Georgia" charset="0"/>
                                    <a:cs typeface="Georgia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𝒀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en-US" b="1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𝑚𝑘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∼</m:t>
                    </m:r>
                    <m:r>
                      <a:rPr lang="en-US" i="1">
                        <a:latin typeface="Cambria Math" charset="0"/>
                      </a:rPr>
                      <m:t>𝐶𝑁</m:t>
                    </m:r>
                    <m:r>
                      <a:rPr lang="en-US" i="1">
                        <a:latin typeface="Cambria Math" charset="0"/>
                      </a:rPr>
                      <m:t>(0, 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Estimation error:</a:t>
                </a:r>
                <a:r>
                  <a:rPr lang="sv-SE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i="1">
                                <a:latin typeface="Cambria Math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𝑘</m:t>
                        </m:r>
                      </m:sub>
                      <m:sup>
                        <m:r>
                          <a:rPr lang="sv-SE" i="1">
                            <a:latin typeface="Cambria Math" charset="0"/>
                          </a:rPr>
                          <m:t>𝑚</m:t>
                        </m:r>
                      </m:sup>
                    </m:sSubSup>
                    <m:r>
                      <a:rPr lang="sv-SE" i="1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i="1">
                                <a:latin typeface="Cambria Math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𝑘</m:t>
                        </m:r>
                      </m:sub>
                      <m:sup>
                        <m:r>
                          <a:rPr lang="sv-SE" i="1">
                            <a:latin typeface="Cambria Math" charset="0"/>
                          </a:rPr>
                          <m:t>𝑚</m:t>
                        </m:r>
                      </m:sup>
                    </m:sSubSup>
                    <m:r>
                      <a:rPr lang="sv-SE" i="1">
                        <a:latin typeface="Cambria Math" charset="0"/>
                      </a:rPr>
                      <m:t>−</m:t>
                    </m:r>
                    <m:sSubSup>
                      <m:sSubSup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i="1">
                            <a:latin typeface="Cambria Math" charset="0"/>
                          </a:rPr>
                          <m:t>𝑔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𝑘</m:t>
                        </m:r>
                      </m:sub>
                      <m:sup>
                        <m:r>
                          <a:rPr lang="sv-SE" i="1">
                            <a:latin typeface="Cambria Math" charset="0"/>
                          </a:rPr>
                          <m:t>𝑚</m:t>
                        </m:r>
                      </m:sup>
                    </m:sSubSup>
                    <m:r>
                      <a:rPr lang="sv-SE" i="1">
                        <a:latin typeface="Cambria Math" charset="0"/>
                      </a:rPr>
                      <m:t>∼</m:t>
                    </m:r>
                    <m:r>
                      <a:rPr lang="sv-SE" i="1">
                        <a:latin typeface="Cambria Math" charset="0"/>
                      </a:rPr>
                      <m:t>𝐶𝑁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charset="0"/>
                          </a:rPr>
                          <m:t>0,</m:t>
                        </m:r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sv-SE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i="1" dirty="0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sv-SE" i="1" dirty="0">
                                    <a:latin typeface="Cambria Math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sv-SE" i="1" dirty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sv-SE" i="1">
                                <a:latin typeface="Cambria Math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sv-SE" i="1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717550" indent="0">
                  <a:buNone/>
                </a:pPr>
                <a:r>
                  <a:rPr lang="en-US" dirty="0"/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𝑢𝑙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𝑢𝑙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7F8F6BE-E3D9-2249-B620-6575E636D5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10853647" cy="4665986"/>
              </a:xfrm>
              <a:blipFill>
                <a:blip r:embed="rId2"/>
                <a:stretch>
                  <a:fillRect l="-702" t="-190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B5AFC6-771D-FF43-B2BE-EA9563E0FD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A117C-49D6-DA49-B346-2564B06C7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95857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BAE90-641B-4343-858A-ED2F09A40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Downlink capacity lower bound with MR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FA31230-86D4-D54A-80E6-C75FC989526E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sv-S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m:rPr>
                                  <m:sty m:val="p"/>
                                </m:rPr>
                                <a:rPr lang="sv-SE"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v-SE" i="1">
                                      <a:latin typeface="Cambria Math" charset="0"/>
                                    </a:rPr>
                                    <m:t>𝑀</m:t>
                                  </m:r>
                                  <m:sSub>
                                    <m:sSub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sv-SE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sv-SE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sv-SE" i="1">
                                      <a:latin typeface="Cambria Math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Interpretation</a:t>
                </a:r>
              </a:p>
              <a:p>
                <a:pPr lvl="1"/>
                <a:r>
                  <a:rPr lang="en-US" dirty="0"/>
                  <a:t>Small-scale fading is not visible in this bound</a:t>
                </a:r>
              </a:p>
              <a:p>
                <a:pPr lvl="1"/>
                <a:r>
                  <a:rPr lang="en-US" b="1" dirty="0"/>
                  <a:t>Numerator:</a:t>
                </a:r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Coherent beamforming gain, grows with antennas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𝑀</m:t>
                    </m:r>
                  </m:oMath>
                </a14:m>
                <a:r>
                  <a:rPr lang="en-US" dirty="0"/>
                  <a:t>, power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</a:rPr>
                          <m:t>𝜌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𝑑𝑙</m:t>
                        </m:r>
                      </m:sub>
                    </m:sSub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</a:rPr>
                          <m:t>𝜂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estimation quality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</a:rPr>
                          <m:t>𝛾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Denominator: </a:t>
                </a:r>
                <a:br>
                  <a:rPr lang="en-US" dirty="0"/>
                </a:br>
                <a:r>
                  <a:rPr lang="en-US" dirty="0"/>
                  <a:t>Sum of non-coherent interference from all users plus noise variance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FA31230-86D4-D54A-80E6-C75FC98952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5313" b="-281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C5EAC-87C6-1F43-91E2-885A985A5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36856-F32D-5C4E-B8BA-B76C2315D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13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52548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559E-E5A0-074E-B57C-278C2E47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uplink and downlink (with MR)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8B7C7A2-809D-B545-873E-41F4A5A7950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3629891"/>
                <a:ext cx="10853647" cy="226675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Similarities</a:t>
                </a:r>
              </a:p>
              <a:p>
                <a:pPr lvl="1"/>
                <a:r>
                  <a:rPr lang="en-US" dirty="0"/>
                  <a:t>Same structure (beamforming gain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𝑀</m:t>
                    </m:r>
                  </m:oMath>
                </a14:m>
                <a:r>
                  <a:rPr lang="en-US" dirty="0"/>
                  <a:t>, powers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</a:rPr>
                          <m:t>𝜌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𝑢𝑙</m:t>
                        </m:r>
                        <m:r>
                          <a:rPr lang="sv-SE" i="1">
                            <a:latin typeface="Cambria Math" charset="0"/>
                          </a:rPr>
                          <m:t>/</m:t>
                        </m:r>
                        <m:r>
                          <a:rPr lang="sv-SE" i="1">
                            <a:latin typeface="Cambria Math" charset="0"/>
                          </a:rPr>
                          <m:t>𝑑𝑙</m:t>
                        </m:r>
                      </m:sub>
                    </m:sSub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</a:rPr>
                          <m:t>𝜂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Differences</a:t>
                </a:r>
              </a:p>
              <a:p>
                <a:pPr lvl="1"/>
                <a:r>
                  <a:rPr lang="en-US" dirty="0"/>
                  <a:t>Uplink interference: From users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sv-SE" i="1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Downlink interference: From base station </a:t>
                </a:r>
                <a14:m>
                  <m:oMath xmlns:m="http://schemas.openxmlformats.org/officeDocument/2006/math">
                    <m:r>
                      <a:rPr lang="sv-SE" dirty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sv-SE" i="1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8B7C7A2-809D-B545-873E-41F4A5A795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3629891"/>
                <a:ext cx="10853647" cy="2266754"/>
              </a:xfrm>
              <a:blipFill>
                <a:blip r:embed="rId2"/>
                <a:stretch>
                  <a:fillRect l="-819" t="-3911" b="-446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551209-AEC5-334B-86E1-87CD4C142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D9CC4-7489-4346-9D68-101D934E8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14</a:t>
            </a:fld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E86D7E5-A546-CB49-8E65-6768D7B6F957}"/>
                  </a:ext>
                </a:extLst>
              </p:cNvPr>
              <p:cNvSpPr/>
              <p:nvPr/>
            </p:nvSpPr>
            <p:spPr>
              <a:xfrm>
                <a:off x="1320747" y="1855349"/>
                <a:ext cx="4572000" cy="129150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:r>
                  <a:rPr lang="en-US" sz="2400" b="1" dirty="0"/>
                  <a:t>Uplink</a:t>
                </a:r>
                <a:r>
                  <a:rPr lang="en-US" sz="2400" dirty="0"/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v-SE" sz="2400"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sz="240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400" i="1">
                                  <a:latin typeface="Cambria Math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sv-SE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v-SE" sz="2400" i="1">
                                      <a:latin typeface="Cambria Math" charset="0"/>
                                    </a:rPr>
                                    <m:t>𝑀</m:t>
                                  </m:r>
                                  <m:sSub>
                                    <m:sSubPr>
                                      <m:ctrlPr>
                                        <a:rPr lang="sv-S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i="1">
                                          <a:latin typeface="Cambria Math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sv-SE" sz="2400" i="1">
                                          <a:latin typeface="Cambria Math" charset="0"/>
                                        </a:rPr>
                                        <m:t>𝑢𝑙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sv-S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i="1">
                                          <a:latin typeface="Cambria Math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sv-S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i="1">
                                          <a:latin typeface="Cambria Math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sv-S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sv-SE" sz="2400" i="1">
                                          <a:latin typeface="Cambria Math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sv-SE" sz="2400" i="1">
                                          <a:latin typeface="Cambria Math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sv-SE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sz="2400" i="1">
                                              <a:latin typeface="Cambria Math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sv-SE" sz="2400" i="1">
                                              <a:latin typeface="Cambria Math" charset="0"/>
                                            </a:rPr>
                                            <m:t>𝑢𝑙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sv-SE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sz="2400" i="1">
                                              <a:latin typeface="Cambria Math" charset="0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sv-SE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sz="2400" i="1">
                                              <a:latin typeface="Cambria Math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sv-SE" sz="2400" i="1">
                                      <a:latin typeface="Cambria Math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E86D7E5-A546-CB49-8E65-6768D7B6F9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747" y="1855349"/>
                <a:ext cx="4572000" cy="1291507"/>
              </a:xfrm>
              <a:prstGeom prst="rect">
                <a:avLst/>
              </a:prstGeom>
              <a:blipFill>
                <a:blip r:embed="rId3"/>
                <a:stretch>
                  <a:fillRect t="-2913" b="-669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70CB720-6AFA-EE45-92C8-E77609BEBBF1}"/>
                  </a:ext>
                </a:extLst>
              </p:cNvPr>
              <p:cNvSpPr/>
              <p:nvPr/>
            </p:nvSpPr>
            <p:spPr>
              <a:xfrm>
                <a:off x="6131994" y="1855349"/>
                <a:ext cx="4572000" cy="129150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:r>
                  <a:rPr lang="en-US" sz="2400" b="1" dirty="0"/>
                  <a:t>Downlink</a:t>
                </a:r>
                <a:r>
                  <a:rPr lang="en-US" sz="2400" dirty="0"/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v-SE" sz="2400"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sz="240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400" i="1">
                                  <a:latin typeface="Cambria Math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sv-SE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v-SE" sz="2400" i="1">
                                      <a:latin typeface="Cambria Math" charset="0"/>
                                    </a:rPr>
                                    <m:t>𝑀</m:t>
                                  </m:r>
                                  <m:sSub>
                                    <m:sSubPr>
                                      <m:ctrlPr>
                                        <a:rPr lang="sv-S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i="1">
                                          <a:latin typeface="Cambria Math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sv-SE" sz="2400" i="1">
                                          <a:latin typeface="Cambria Math" charset="0"/>
                                        </a:rPr>
                                        <m:t>𝑑𝑙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sv-S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i="1">
                                          <a:latin typeface="Cambria Math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sv-S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i="1">
                                          <a:latin typeface="Cambria Math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sv-S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i="1">
                                          <a:latin typeface="Cambria Math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sv-S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sv-SE" sz="2400" i="1">
                                          <a:latin typeface="Cambria Math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sv-SE" sz="2400" i="1">
                                          <a:latin typeface="Cambria Math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sv-SE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sz="2400" i="1">
                                              <a:latin typeface="Cambria Math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sv-SE" sz="2400" i="1">
                                              <a:latin typeface="Cambria Math" charset="0"/>
                                            </a:rPr>
                                            <m:t>𝑑𝑙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sv-SE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sz="2400" i="1">
                                              <a:latin typeface="Cambria Math" charset="0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sv-SE" sz="2400" i="1">
                                      <a:latin typeface="Cambria Math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70CB720-6AFA-EE45-92C8-E77609BEBB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994" y="1855349"/>
                <a:ext cx="4572000" cy="1291507"/>
              </a:xfrm>
              <a:prstGeom prst="rect">
                <a:avLst/>
              </a:prstGeom>
              <a:blipFill>
                <a:blip r:embed="rId4"/>
                <a:stretch>
                  <a:fillRect t="-2913" b="-669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994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41BBA-4F05-0B44-A97A-2F9A9602E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Uplink rate, varying SNR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6BDB514-0234-B245-99D7-EFF08B0D4B7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428903" y="1830357"/>
                <a:ext cx="2256415" cy="4066288"/>
              </a:xfrm>
            </p:spPr>
            <p:txBody>
              <a:bodyPr/>
              <a:lstStyle/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dirty="0"/>
                  <a:t>Assumptions:</a:t>
                </a:r>
              </a:p>
              <a:p>
                <a:pPr marL="0" lvl="0" indent="0"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𝐾</m:t>
                      </m:r>
                      <m:r>
                        <a:rPr lang="en-US" i="1" smtClean="0">
                          <a:latin typeface="Cambria Math" charset="0"/>
                        </a:rPr>
                        <m:t>=10</m:t>
                      </m:r>
                    </m:oMath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𝛽</m:t>
                      </m:r>
                      <m:r>
                        <a:rPr lang="en-US" i="1" smtClean="0">
                          <a:latin typeface="Cambria Math" charset="0"/>
                        </a:rPr>
                        <m:t>=1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</a:rPr>
                            <m:t>𝜂</m:t>
                          </m:r>
                        </m:e>
                        <m:sub>
                          <m:r>
                            <a:rPr lang="en-US" i="1" smtClean="0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i="1" smtClean="0">
                          <a:latin typeface="Cambria Math" charset="0"/>
                        </a:rPr>
                        <m:t>=1 ∀</m:t>
                      </m:r>
                      <m:r>
                        <a:rPr lang="en-US" i="1" smtClean="0">
                          <a:latin typeface="Cambria Math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endParaRPr lang="en-US" dirty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endParaRPr lang="en-US" dirty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endParaRPr lang="en-US" dirty="0"/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dirty="0"/>
                  <a:t>Same for DL if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</a:rPr>
                            <m:t>𝜌</m:t>
                          </m:r>
                        </m:e>
                        <m:sub>
                          <m:r>
                            <a:rPr lang="en-US" i="1" smtClean="0">
                              <a:latin typeface="Cambria Math" charset="0"/>
                            </a:rPr>
                            <m:t>𝑑𝑙</m:t>
                          </m:r>
                        </m:sub>
                      </m:sSub>
                      <m:r>
                        <a:rPr lang="en-US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</a:rPr>
                            <m:t>𝐾</m:t>
                          </m:r>
                          <m:r>
                            <a:rPr lang="en-US" i="1" smtClean="0">
                              <a:latin typeface="Cambria Math" charset="0"/>
                            </a:rPr>
                            <m:t>⋅</m:t>
                          </m:r>
                          <m:r>
                            <a:rPr lang="en-US" i="1" smtClean="0">
                              <a:latin typeface="Cambria Math" charset="0"/>
                            </a:rPr>
                            <m:t>𝜌</m:t>
                          </m:r>
                        </m:e>
                        <m:sub>
                          <m:r>
                            <a:rPr lang="en-US" i="1" smtClean="0">
                              <a:latin typeface="Cambria Math" charset="0"/>
                            </a:rPr>
                            <m:t>𝑢𝑙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</a:rPr>
                            <m:t>𝜂</m:t>
                          </m:r>
                        </m:e>
                        <m:sub>
                          <m:r>
                            <a:rPr lang="en-US" i="1" smtClean="0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i="1" smtClean="0">
                          <a:latin typeface="Cambria Math" charset="0"/>
                        </a:rPr>
                        <m:t>=1/</m:t>
                      </m:r>
                      <m:r>
                        <a:rPr lang="en-US" i="1" smtClean="0">
                          <a:latin typeface="Cambria Math" charset="0"/>
                        </a:rPr>
                        <m:t>𝐾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6BDB514-0234-B245-99D7-EFF08B0D4B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428903" y="1830357"/>
                <a:ext cx="2256415" cy="4066288"/>
              </a:xfrm>
              <a:blipFill>
                <a:blip r:embed="rId2"/>
                <a:stretch>
                  <a:fillRect l="-3933" t="-125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469D16-2DAB-3F46-80BA-876664BAAF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FE390-8967-924C-A49C-EBD43676FC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15</a:t>
            </a:fld>
            <a:endParaRPr lang="sv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E25ABE-ADDD-8E46-9BAF-A8A99AD40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281" y="1578280"/>
            <a:ext cx="7054037" cy="446229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A4851E-60BD-114D-9338-0784ABB64402}"/>
              </a:ext>
            </a:extLst>
          </p:cNvPr>
          <p:cNvCxnSpPr/>
          <p:nvPr/>
        </p:nvCxnSpPr>
        <p:spPr>
          <a:xfrm flipH="1" flipV="1">
            <a:off x="7509244" y="2590095"/>
            <a:ext cx="743919" cy="144134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04AC83B-9262-0745-B472-EE0B64BAE6CE}"/>
                  </a:ext>
                </a:extLst>
              </p:cNvPr>
              <p:cNvSpPr txBox="1"/>
              <p:nvPr/>
            </p:nvSpPr>
            <p:spPr>
              <a:xfrm>
                <a:off x="5875813" y="2049298"/>
                <a:ext cx="33330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  <a:cs typeface="Georgia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charset="0"/>
                            <a:cs typeface="Georgia"/>
                          </a:rPr>
                          <m:t>𝜌</m:t>
                        </m:r>
                      </m:e>
                      <m:sub>
                        <m:r>
                          <a:rPr lang="sv-SE" sz="2400" b="0" i="1" smtClean="0">
                            <a:latin typeface="Cambria Math" charset="0"/>
                            <a:cs typeface="Georgia"/>
                          </a:rPr>
                          <m:t>𝑢𝑙</m:t>
                        </m:r>
                      </m:sub>
                    </m:sSub>
                    <m:r>
                      <a:rPr lang="sv-SE" sz="2400" b="0" i="1" smtClean="0">
                        <a:latin typeface="Cambria Math" charset="0"/>
                        <a:cs typeface="Georgia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sv-SE" sz="2400" b="0" i="1" smtClean="0">
                            <a:latin typeface="Cambria Math" panose="02040503050406030204" pitchFamily="18" charset="0"/>
                            <a:cs typeface="Georgia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charset="0"/>
                            <a:cs typeface="Georgia"/>
                          </a:rPr>
                          <m:t>−10,−5, 0, 5</m:t>
                        </m:r>
                      </m:e>
                    </m:d>
                  </m:oMath>
                </a14:m>
                <a:r>
                  <a:rPr lang="en-US" sz="2400" dirty="0">
                    <a:latin typeface="Georgia"/>
                    <a:cs typeface="Georgia"/>
                  </a:rPr>
                  <a:t> dB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04AC83B-9262-0745-B472-EE0B64BAE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813" y="2049298"/>
                <a:ext cx="3333028" cy="461665"/>
              </a:xfrm>
              <a:prstGeom prst="rect">
                <a:avLst/>
              </a:prstGeom>
              <a:blipFill>
                <a:blip r:embed="rId4"/>
                <a:stretch>
                  <a:fillRect l="-380" t="-7895" r="-1901" b="-2631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4F4FF02F-4BAC-8B4A-A684-83A3304D0131}"/>
              </a:ext>
            </a:extLst>
          </p:cNvPr>
          <p:cNvSpPr/>
          <p:nvPr/>
        </p:nvSpPr>
        <p:spPr>
          <a:xfrm>
            <a:off x="3821909" y="6219093"/>
            <a:ext cx="4959252" cy="5071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Georgia"/>
                <a:cs typeface="Georgia"/>
              </a:rPr>
              <a:t>Always better with more antennas</a:t>
            </a:r>
          </a:p>
        </p:txBody>
      </p:sp>
    </p:spTree>
    <p:extLst>
      <p:ext uri="{BB962C8B-B14F-4D97-AF65-F5344CB8AC3E}">
        <p14:creationId xmlns:p14="http://schemas.microsoft.com/office/powerpoint/2010/main" val="412147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638FCFB-412D-D647-AE9B-FB4F1F9840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614105" y="1472488"/>
            <a:ext cx="7267185" cy="45593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2533B9-7758-8E41-AB10-C20AA87C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Uplink rate, different schemes</a:t>
            </a:r>
            <a:endParaRPr lang="en-S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C5B4F7-D4F5-4C47-943C-EF4FFBAEF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04486-BD5B-2A47-967B-7D846B81BE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16</a:t>
            </a:fld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Placeholder 2">
                <a:extLst>
                  <a:ext uri="{FF2B5EF4-FFF2-40B4-BE49-F238E27FC236}">
                    <a16:creationId xmlns:a16="http://schemas.microsoft.com/office/drawing/2014/main" id="{10946D0D-AF1E-1541-BBD4-BFA7232F2E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20111" y="1830357"/>
                <a:ext cx="2478079" cy="4066288"/>
              </a:xfrm>
              <a:prstGeom prst="rect">
                <a:avLst/>
              </a:prstGeom>
            </p:spPr>
            <p:txBody>
              <a:bodyPr vert="horz"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900"/>
                  </a:spcBef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latin typeface="Georgia"/>
                    <a:ea typeface="+mn-ea"/>
                    <a:cs typeface="Georgia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900"/>
                  </a:spcBef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latin typeface="Georgia"/>
                    <a:ea typeface="+mn-ea"/>
                    <a:cs typeface="Georgia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900"/>
                  </a:spcBef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latin typeface="Georgia"/>
                    <a:ea typeface="+mn-ea"/>
                    <a:cs typeface="Georgia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900"/>
                  </a:spcBef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latin typeface="Georgia"/>
                    <a:ea typeface="+mn-ea"/>
                    <a:cs typeface="Georgia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900"/>
                  </a:spcBef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latin typeface="Georgia"/>
                    <a:ea typeface="+mn-ea"/>
                    <a:cs typeface="Georgia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/>
                  <a:t>Assumptions: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𝐾</m:t>
                      </m:r>
                      <m:r>
                        <a:rPr lang="en-US" i="1" smtClean="0">
                          <a:latin typeface="Cambria Math" charset="0"/>
                        </a:rPr>
                        <m:t>=10</m:t>
                      </m:r>
                    </m:oMath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𝛽</m:t>
                      </m:r>
                      <m:r>
                        <a:rPr lang="en-US" i="1" smtClean="0">
                          <a:latin typeface="Cambria Math" charset="0"/>
                        </a:rPr>
                        <m:t>=1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</a:rPr>
                            <m:t>𝜂</m:t>
                          </m:r>
                        </m:e>
                        <m:sub>
                          <m:r>
                            <a:rPr lang="en-US" i="1" smtClean="0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i="1" smtClean="0">
                          <a:latin typeface="Cambria Math" charset="0"/>
                        </a:rPr>
                        <m:t>=1 ∀</m:t>
                      </m:r>
                      <m:r>
                        <a:rPr lang="en-US" i="1" smtClean="0">
                          <a:latin typeface="Cambria Math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</a:rPr>
                          <m:t>𝜌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𝑢𝑙</m:t>
                        </m:r>
                      </m:sub>
                    </m:sSub>
                    <m:r>
                      <a:rPr lang="sv-SE" i="1">
                        <a:latin typeface="Cambria Math" charset="0"/>
                      </a:rPr>
                      <m:t>=−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 dB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/>
                  <a:t>Similar for DL if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</a:rPr>
                            <m:t>𝜌</m:t>
                          </m:r>
                        </m:e>
                        <m:sub>
                          <m:r>
                            <a:rPr lang="en-US" i="1" smtClean="0">
                              <a:latin typeface="Cambria Math" charset="0"/>
                            </a:rPr>
                            <m:t>𝑑𝑙</m:t>
                          </m:r>
                        </m:sub>
                      </m:sSub>
                      <m:r>
                        <a:rPr lang="en-US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</a:rPr>
                            <m:t>𝐾</m:t>
                          </m:r>
                          <m:r>
                            <a:rPr lang="en-US" i="1" smtClean="0">
                              <a:latin typeface="Cambria Math" charset="0"/>
                            </a:rPr>
                            <m:t>⋅</m:t>
                          </m:r>
                          <m:r>
                            <a:rPr lang="en-US" i="1" smtClean="0">
                              <a:latin typeface="Cambria Math" charset="0"/>
                            </a:rPr>
                            <m:t>𝜌</m:t>
                          </m:r>
                        </m:e>
                        <m:sub>
                          <m:r>
                            <a:rPr lang="en-US" i="1" smtClean="0">
                              <a:latin typeface="Cambria Math" charset="0"/>
                            </a:rPr>
                            <m:t>𝑢𝑙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</a:rPr>
                            <m:t>𝜂</m:t>
                          </m:r>
                        </m:e>
                        <m:sub>
                          <m:r>
                            <a:rPr lang="en-US" i="1" smtClean="0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i="1" smtClean="0">
                          <a:latin typeface="Cambria Math" charset="0"/>
                        </a:rPr>
                        <m:t>=1/</m:t>
                      </m:r>
                      <m:r>
                        <a:rPr lang="en-US" i="1" smtClean="0">
                          <a:latin typeface="Cambria Math" charset="0"/>
                        </a:rPr>
                        <m:t>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 Placeholder 2">
                <a:extLst>
                  <a:ext uri="{FF2B5EF4-FFF2-40B4-BE49-F238E27FC236}">
                    <a16:creationId xmlns:a16="http://schemas.microsoft.com/office/drawing/2014/main" id="{10946D0D-AF1E-1541-BBD4-BFA7232F2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111" y="1830357"/>
                <a:ext cx="2478079" cy="4066288"/>
              </a:xfrm>
              <a:prstGeom prst="rect">
                <a:avLst/>
              </a:prstGeom>
              <a:blipFill>
                <a:blip r:embed="rId3"/>
                <a:stretch>
                  <a:fillRect l="-3571" t="-218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37B2991-9C97-AD44-9A13-91937686E0FE}"/>
              </a:ext>
            </a:extLst>
          </p:cNvPr>
          <p:cNvSpPr txBox="1"/>
          <p:nvPr/>
        </p:nvSpPr>
        <p:spPr>
          <a:xfrm>
            <a:off x="8071360" y="2308775"/>
            <a:ext cx="1128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eorgia"/>
                <a:cs typeface="Georgia"/>
              </a:rPr>
              <a:t>MMSE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E635DD-AB41-5A49-BD6A-05F9EEAC956A}"/>
              </a:ext>
            </a:extLst>
          </p:cNvPr>
          <p:cNvSpPr txBox="1"/>
          <p:nvPr/>
        </p:nvSpPr>
        <p:spPr>
          <a:xfrm>
            <a:off x="8292575" y="3193513"/>
            <a:ext cx="686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eorgia"/>
                <a:cs typeface="Georgia"/>
              </a:rPr>
              <a:t>MR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924D18-DB75-114C-B32C-B6BBF00911EE}"/>
              </a:ext>
            </a:extLst>
          </p:cNvPr>
          <p:cNvSpPr/>
          <p:nvPr/>
        </p:nvSpPr>
        <p:spPr>
          <a:xfrm>
            <a:off x="2757748" y="6220661"/>
            <a:ext cx="7087573" cy="5071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Georgia"/>
                <a:cs typeface="Georgia"/>
              </a:rPr>
              <a:t>Same trend, but 40-60% higher rate with MMSE</a:t>
            </a:r>
          </a:p>
        </p:txBody>
      </p:sp>
    </p:spTree>
    <p:extLst>
      <p:ext uri="{BB962C8B-B14F-4D97-AF65-F5344CB8AC3E}">
        <p14:creationId xmlns:p14="http://schemas.microsoft.com/office/powerpoint/2010/main" val="41412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533B9-7758-8E41-AB10-C20AA87C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Rate when scaling number of users</a:t>
            </a:r>
            <a:endParaRPr lang="en-S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C5B4F7-D4F5-4C47-943C-EF4FFBAEF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04486-BD5B-2A47-967B-7D846B81BE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17</a:t>
            </a:fld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Placeholder 2">
                <a:extLst>
                  <a:ext uri="{FF2B5EF4-FFF2-40B4-BE49-F238E27FC236}">
                    <a16:creationId xmlns:a16="http://schemas.microsoft.com/office/drawing/2014/main" id="{10946D0D-AF1E-1541-BBD4-BFA7232F2E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28903" y="1830357"/>
                <a:ext cx="2679210" cy="4066288"/>
              </a:xfrm>
              <a:prstGeom prst="rect">
                <a:avLst/>
              </a:prstGeom>
            </p:spPr>
            <p:txBody>
              <a:bodyPr vert="horz"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900"/>
                  </a:spcBef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latin typeface="Georgia"/>
                    <a:ea typeface="+mn-ea"/>
                    <a:cs typeface="Georgia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900"/>
                  </a:spcBef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latin typeface="Georgia"/>
                    <a:ea typeface="+mn-ea"/>
                    <a:cs typeface="Georgia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900"/>
                  </a:spcBef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latin typeface="Georgia"/>
                    <a:ea typeface="+mn-ea"/>
                    <a:cs typeface="Georgia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900"/>
                  </a:spcBef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latin typeface="Georgia"/>
                    <a:ea typeface="+mn-ea"/>
                    <a:cs typeface="Georgia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900"/>
                  </a:spcBef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latin typeface="Georgia"/>
                    <a:ea typeface="+mn-ea"/>
                    <a:cs typeface="Georgia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/>
                  <a:t>Assumptions:</a:t>
                </a:r>
                <a:br>
                  <a:rPr lang="en-US" i="1" dirty="0">
                    <a:latin typeface="Cambria Math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𝛽</m:t>
                      </m:r>
                      <m:r>
                        <a:rPr lang="en-US" i="1">
                          <a:latin typeface="Cambria Math" charset="0"/>
                        </a:rPr>
                        <m:t>=1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𝐾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𝜂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=1 ∀</m:t>
                      </m:r>
                      <m:r>
                        <a:rPr lang="en-US" i="1">
                          <a:latin typeface="Cambria Math" charset="0"/>
                        </a:rPr>
                        <m:t>𝑘</m:t>
                      </m:r>
                    </m:oMath>
                  </m:oMathPara>
                </a14:m>
                <a:br>
                  <a:rPr lang="en-US" dirty="0"/>
                </a:br>
                <a:r>
                  <a:rPr lang="en-US" dirty="0"/>
                  <a:t>MR processing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grows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9" name="Text Placeholder 2">
                <a:extLst>
                  <a:ext uri="{FF2B5EF4-FFF2-40B4-BE49-F238E27FC236}">
                    <a16:creationId xmlns:a16="http://schemas.microsoft.com/office/drawing/2014/main" id="{10946D0D-AF1E-1541-BBD4-BFA7232F2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903" y="1830357"/>
                <a:ext cx="2679210" cy="4066288"/>
              </a:xfrm>
              <a:prstGeom prst="rect">
                <a:avLst/>
              </a:prstGeom>
              <a:blipFill>
                <a:blip r:embed="rId2"/>
                <a:stretch>
                  <a:fillRect l="-3318" t="-21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AA924D18-DB75-114C-B32C-B6BBF00911EE}"/>
              </a:ext>
            </a:extLst>
          </p:cNvPr>
          <p:cNvSpPr/>
          <p:nvPr/>
        </p:nvSpPr>
        <p:spPr>
          <a:xfrm>
            <a:off x="3217926" y="6211454"/>
            <a:ext cx="6167218" cy="5071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Georgia"/>
                <a:cs typeface="Georgia"/>
              </a:rPr>
              <a:t>Same behavior, but higher rates with MMSE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FFF2D1E-42F9-804B-91D9-535A247A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913" y="1554272"/>
            <a:ext cx="7071684" cy="44366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80B5F7F-7963-A34D-8826-BE7E823775E1}"/>
                  </a:ext>
                </a:extLst>
              </p:cNvPr>
              <p:cNvSpPr txBox="1"/>
              <p:nvPr/>
            </p:nvSpPr>
            <p:spPr>
              <a:xfrm>
                <a:off x="7531602" y="1982355"/>
                <a:ext cx="14371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charset="0"/>
                          <a:cs typeface="Georgia"/>
                        </a:rPr>
                        <m:t>𝑀</m:t>
                      </m:r>
                      <m:r>
                        <a:rPr lang="en-US" sz="2400" i="1" dirty="0" smtClean="0">
                          <a:latin typeface="Cambria Math" charset="0"/>
                          <a:cs typeface="Georgia"/>
                        </a:rPr>
                        <m:t>=100</m:t>
                      </m:r>
                    </m:oMath>
                  </m:oMathPara>
                </a14:m>
                <a:endParaRPr lang="en-US" sz="2400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80B5F7F-7963-A34D-8826-BE7E82377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1602" y="1982355"/>
                <a:ext cx="143712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8A4D4B-4636-6F46-B73A-A789CFAA8FC4}"/>
                  </a:ext>
                </a:extLst>
              </p:cNvPr>
              <p:cNvSpPr txBox="1"/>
              <p:nvPr/>
            </p:nvSpPr>
            <p:spPr>
              <a:xfrm>
                <a:off x="9642199" y="1992179"/>
                <a:ext cx="14913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dirty="0" smtClean="0">
                          <a:latin typeface="Cambria Math" charset="0"/>
                          <a:cs typeface="Georgia"/>
                        </a:rPr>
                        <m:t>𝑀</m:t>
                      </m:r>
                      <m:r>
                        <a:rPr lang="sv-SE" sz="2400" b="0" i="1" dirty="0" smtClean="0">
                          <a:latin typeface="Cambria Math" charset="0"/>
                          <a:cs typeface="Georgia"/>
                        </a:rPr>
                        <m:t>=10</m:t>
                      </m:r>
                      <m:r>
                        <a:rPr lang="sv-SE" sz="2400" b="0" i="1" dirty="0" smtClean="0">
                          <a:latin typeface="Cambria Math" charset="0"/>
                          <a:cs typeface="Georgia"/>
                        </a:rPr>
                        <m:t>𝐾</m:t>
                      </m:r>
                    </m:oMath>
                  </m:oMathPara>
                </a14:m>
                <a:endParaRPr lang="en-US" sz="2400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8A4D4B-4636-6F46-B73A-A789CFAA8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199" y="1992179"/>
                <a:ext cx="149130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6FE951F-8A94-D543-A831-32E5ABB9927E}"/>
              </a:ext>
            </a:extLst>
          </p:cNvPr>
          <p:cNvCxnSpPr>
            <a:stCxn id="15" idx="1"/>
          </p:cNvCxnSpPr>
          <p:nvPr/>
        </p:nvCxnSpPr>
        <p:spPr>
          <a:xfrm flipH="1">
            <a:off x="7133929" y="2213188"/>
            <a:ext cx="397673" cy="1815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BDF2E87-B783-CE4D-83F6-97AC94E4D715}"/>
              </a:ext>
            </a:extLst>
          </p:cNvPr>
          <p:cNvCxnSpPr/>
          <p:nvPr/>
        </p:nvCxnSpPr>
        <p:spPr>
          <a:xfrm flipH="1">
            <a:off x="9550727" y="2409409"/>
            <a:ext cx="201477" cy="27896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0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533B9-7758-8E41-AB10-C20AA87C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Sum rate, scaling number of users</a:t>
            </a:r>
            <a:endParaRPr lang="en-S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C5B4F7-D4F5-4C47-943C-EF4FFBAEF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04486-BD5B-2A47-967B-7D846B81BE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18</a:t>
            </a:fld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Placeholder 2">
                <a:extLst>
                  <a:ext uri="{FF2B5EF4-FFF2-40B4-BE49-F238E27FC236}">
                    <a16:creationId xmlns:a16="http://schemas.microsoft.com/office/drawing/2014/main" id="{10946D0D-AF1E-1541-BBD4-BFA7232F2E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28903" y="1830357"/>
                <a:ext cx="2478079" cy="4066288"/>
              </a:xfrm>
              <a:prstGeom prst="rect">
                <a:avLst/>
              </a:prstGeom>
            </p:spPr>
            <p:txBody>
              <a:bodyPr vert="horz"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900"/>
                  </a:spcBef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latin typeface="Georgia"/>
                    <a:ea typeface="+mn-ea"/>
                    <a:cs typeface="Georgia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900"/>
                  </a:spcBef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latin typeface="Georgia"/>
                    <a:ea typeface="+mn-ea"/>
                    <a:cs typeface="Georgia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900"/>
                  </a:spcBef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latin typeface="Georgia"/>
                    <a:ea typeface="+mn-ea"/>
                    <a:cs typeface="Georgia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900"/>
                  </a:spcBef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latin typeface="Georgia"/>
                    <a:ea typeface="+mn-ea"/>
                    <a:cs typeface="Georgia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900"/>
                  </a:spcBef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latin typeface="Georgia"/>
                    <a:ea typeface="+mn-ea"/>
                    <a:cs typeface="Georgia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/>
                  <a:t>Assumptions:</a:t>
                </a:r>
                <a:br>
                  <a:rPr lang="en-US" i="1" dirty="0">
                    <a:latin typeface="Cambria Math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𝛽</m:t>
                      </m:r>
                      <m:r>
                        <a:rPr lang="en-US" i="1">
                          <a:latin typeface="Cambria Math" charset="0"/>
                        </a:rPr>
                        <m:t>=1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𝐾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𝜂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=1 ∀</m:t>
                      </m:r>
                      <m:r>
                        <a:rPr lang="en-US" i="1">
                          <a:latin typeface="Cambria Math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dirty="0"/>
                  <a:t>MR processing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9" name="Text Placeholder 2">
                <a:extLst>
                  <a:ext uri="{FF2B5EF4-FFF2-40B4-BE49-F238E27FC236}">
                    <a16:creationId xmlns:a16="http://schemas.microsoft.com/office/drawing/2014/main" id="{10946D0D-AF1E-1541-BBD4-BFA7232F2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903" y="1830357"/>
                <a:ext cx="2478079" cy="4066288"/>
              </a:xfrm>
              <a:prstGeom prst="rect">
                <a:avLst/>
              </a:prstGeom>
              <a:blipFill>
                <a:blip r:embed="rId2"/>
                <a:stretch>
                  <a:fillRect l="-3571" t="-21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3A07B235-BF11-BE43-B227-F1B0336CB8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969" y="1498852"/>
            <a:ext cx="7218374" cy="45287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A03710-6A32-3643-9AB1-F82A00954C82}"/>
                  </a:ext>
                </a:extLst>
              </p:cNvPr>
              <p:cNvSpPr txBox="1"/>
              <p:nvPr/>
            </p:nvSpPr>
            <p:spPr>
              <a:xfrm>
                <a:off x="9546268" y="3644615"/>
                <a:ext cx="14371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charset="0"/>
                          <a:cs typeface="Georgia"/>
                        </a:rPr>
                        <m:t>𝑀</m:t>
                      </m:r>
                      <m:r>
                        <a:rPr lang="en-US" sz="2400" i="1" dirty="0" smtClean="0">
                          <a:latin typeface="Cambria Math" charset="0"/>
                          <a:cs typeface="Georgia"/>
                        </a:rPr>
                        <m:t>=100</m:t>
                      </m:r>
                    </m:oMath>
                  </m:oMathPara>
                </a14:m>
                <a:endParaRPr lang="en-US" sz="2400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A03710-6A32-3643-9AB1-F82A00954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6268" y="3644615"/>
                <a:ext cx="143712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051D9BE-2022-554A-AD07-E4994FCECD77}"/>
                  </a:ext>
                </a:extLst>
              </p:cNvPr>
              <p:cNvSpPr txBox="1"/>
              <p:nvPr/>
            </p:nvSpPr>
            <p:spPr>
              <a:xfrm>
                <a:off x="8792185" y="1953546"/>
                <a:ext cx="14913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dirty="0" smtClean="0">
                          <a:latin typeface="Cambria Math" charset="0"/>
                          <a:cs typeface="Georgia"/>
                        </a:rPr>
                        <m:t>𝑀</m:t>
                      </m:r>
                      <m:r>
                        <a:rPr lang="sv-SE" sz="2400" b="0" i="1" dirty="0" smtClean="0">
                          <a:latin typeface="Cambria Math" charset="0"/>
                          <a:cs typeface="Georgia"/>
                        </a:rPr>
                        <m:t>=10</m:t>
                      </m:r>
                      <m:r>
                        <a:rPr lang="sv-SE" sz="2400" b="0" i="1" dirty="0" smtClean="0">
                          <a:latin typeface="Cambria Math" charset="0"/>
                          <a:cs typeface="Georgia"/>
                        </a:rPr>
                        <m:t>𝐾</m:t>
                      </m:r>
                    </m:oMath>
                  </m:oMathPara>
                </a14:m>
                <a:endParaRPr lang="en-US" sz="2400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051D9BE-2022-554A-AD07-E4994FCEC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185" y="1953546"/>
                <a:ext cx="149130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E9EECC-F0D3-594B-868B-F690CE6B685E}"/>
              </a:ext>
            </a:extLst>
          </p:cNvPr>
          <p:cNvCxnSpPr/>
          <p:nvPr/>
        </p:nvCxnSpPr>
        <p:spPr>
          <a:xfrm flipH="1" flipV="1">
            <a:off x="10056979" y="3363059"/>
            <a:ext cx="78222" cy="30853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E0EED8C-738E-3D43-9437-CBD7D30FDDA9}"/>
              </a:ext>
            </a:extLst>
          </p:cNvPr>
          <p:cNvCxnSpPr/>
          <p:nvPr/>
        </p:nvCxnSpPr>
        <p:spPr>
          <a:xfrm>
            <a:off x="9657916" y="2407181"/>
            <a:ext cx="155479" cy="34892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5EB768B-75C2-6349-93C2-F8F87B683C58}"/>
              </a:ext>
            </a:extLst>
          </p:cNvPr>
          <p:cNvSpPr/>
          <p:nvPr/>
        </p:nvSpPr>
        <p:spPr>
          <a:xfrm>
            <a:off x="3217926" y="6211454"/>
            <a:ext cx="6167218" cy="5071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Georgia"/>
                <a:cs typeface="Georgia"/>
              </a:rPr>
              <a:t>Same behavior, but higher rates with MMSE</a:t>
            </a:r>
          </a:p>
        </p:txBody>
      </p:sp>
    </p:spTree>
    <p:extLst>
      <p:ext uri="{BB962C8B-B14F-4D97-AF65-F5344CB8AC3E}">
        <p14:creationId xmlns:p14="http://schemas.microsoft.com/office/powerpoint/2010/main" val="63466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CB1CBCB-3B72-E54F-A259-3F61951EB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benefits of MR processing?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text 2">
                <a:extLst>
                  <a:ext uri="{FF2B5EF4-FFF2-40B4-BE49-F238E27FC236}">
                    <a16:creationId xmlns:a16="http://schemas.microsoft.com/office/drawing/2014/main" id="{005C82E5-3042-6847-B3D2-EBDE1383A7F4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Lower computational complexity</a:t>
                </a:r>
              </a:p>
              <a:p>
                <a:pPr lvl="1"/>
                <a:r>
                  <a:rPr lang="en-US" dirty="0"/>
                  <a:t>Substantial performance loss in theory</a:t>
                </a:r>
              </a:p>
              <a:p>
                <a:pPr lvl="1"/>
                <a:r>
                  <a:rPr lang="en-US" dirty="0"/>
                  <a:t>Practical loss is smaller since MR easier to implement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Closed form bound on ergodic capacity</a:t>
                </a:r>
              </a:p>
              <a:p>
                <a:pPr lvl="1"/>
                <a:r>
                  <a:rPr lang="en-US" dirty="0"/>
                  <a:t>Typical shape of ergodic capacity bounds: 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SINR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random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Treating channel as equal to its mean value: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SINR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constant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Simple expression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</a:rPr>
                          <m:t>SINR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</a:rPr>
                          <m:t>constant</m:t>
                        </m:r>
                      </m:sub>
                    </m:sSub>
                  </m:oMath>
                </a14:m>
                <a:r>
                  <a:rPr lang="en-US" dirty="0"/>
                  <a:t> with MR</a:t>
                </a:r>
              </a:p>
            </p:txBody>
          </p:sp>
        </mc:Choice>
        <mc:Fallback xmlns="">
          <p:sp>
            <p:nvSpPr>
              <p:cNvPr id="3" name="Platshållare för text 2">
                <a:extLst>
                  <a:ext uri="{FF2B5EF4-FFF2-40B4-BE49-F238E27FC236}">
                    <a16:creationId xmlns:a16="http://schemas.microsoft.com/office/drawing/2014/main" id="{005C82E5-3042-6847-B3D2-EBDE1383A7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18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62374EE1-EC83-5641-A828-F99F92C66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48D1F6F-1426-A24D-AF14-3539ACCD7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19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5761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2A4FB-4A14-384F-A915-557C0D182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A7F1B-1E1F-0344-9628-1B4EA86EC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E" dirty="0"/>
              <a:t>Downlink communication</a:t>
            </a:r>
          </a:p>
          <a:p>
            <a:pPr lvl="1"/>
            <a:r>
              <a:rPr lang="en-SE" dirty="0"/>
              <a:t>System model</a:t>
            </a:r>
          </a:p>
          <a:p>
            <a:pPr lvl="1"/>
            <a:r>
              <a:rPr lang="en-SE" dirty="0"/>
              <a:t>Precoding</a:t>
            </a:r>
          </a:p>
          <a:p>
            <a:pPr lvl="1"/>
            <a:endParaRPr lang="en-SE" dirty="0"/>
          </a:p>
          <a:p>
            <a:r>
              <a:rPr lang="en-SE" dirty="0"/>
              <a:t>Capacity lower bound</a:t>
            </a:r>
          </a:p>
          <a:p>
            <a:pPr lvl="1"/>
            <a:r>
              <a:rPr lang="en-SE" dirty="0"/>
              <a:t>Any precoding</a:t>
            </a:r>
          </a:p>
          <a:p>
            <a:pPr lvl="1"/>
            <a:r>
              <a:rPr lang="en-SE" dirty="0"/>
              <a:t>MR precoding</a:t>
            </a:r>
          </a:p>
          <a:p>
            <a:pPr lvl="1"/>
            <a:endParaRPr lang="en-SE" dirty="0"/>
          </a:p>
          <a:p>
            <a:r>
              <a:rPr lang="en-SE" dirty="0"/>
              <a:t>Performance comparison: </a:t>
            </a:r>
            <a:br>
              <a:rPr lang="en-SE" dirty="0"/>
            </a:br>
            <a:r>
              <a:rPr lang="en-SE" dirty="0"/>
              <a:t>Uplink and downlink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A045CC-72F0-E94F-976C-842ED0320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74995-109A-ED4D-BE8B-14B579D00E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07442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7F682-4936-074E-8872-30CC0D35C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CEFC7-4E55-314D-AEAD-EFB9ABCC51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712" y="1830357"/>
            <a:ext cx="11317288" cy="4066288"/>
          </a:xfrm>
        </p:spPr>
        <p:txBody>
          <a:bodyPr/>
          <a:lstStyle/>
          <a:p>
            <a:r>
              <a:rPr lang="en-SE" dirty="0"/>
              <a:t>Downlink communication</a:t>
            </a:r>
          </a:p>
          <a:p>
            <a:pPr lvl="1"/>
            <a:r>
              <a:rPr lang="en-SE" dirty="0"/>
              <a:t>Rate expression for arbitrary precoding</a:t>
            </a:r>
          </a:p>
          <a:p>
            <a:pPr lvl="1"/>
            <a:r>
              <a:rPr lang="en-SE" dirty="0"/>
              <a:t>Closed-form expression with MR precoding</a:t>
            </a:r>
          </a:p>
          <a:p>
            <a:pPr lvl="1"/>
            <a:endParaRPr lang="en-SE" dirty="0"/>
          </a:p>
          <a:p>
            <a:r>
              <a:rPr lang="en-SE" dirty="0"/>
              <a:t>Insights</a:t>
            </a:r>
          </a:p>
          <a:p>
            <a:pPr lvl="1"/>
            <a:r>
              <a:rPr lang="en-SE" dirty="0"/>
              <a:t>Uplink and downlink rates behave similarly</a:t>
            </a:r>
          </a:p>
          <a:p>
            <a:pPr lvl="1"/>
            <a:r>
              <a:rPr lang="en-SE" dirty="0"/>
              <a:t>MMSE is substantially better than MR</a:t>
            </a:r>
          </a:p>
          <a:p>
            <a:pPr lvl="1"/>
            <a:r>
              <a:rPr lang="en-SE" dirty="0"/>
              <a:t>Should increase the number of antennas </a:t>
            </a:r>
            <a:br>
              <a:rPr lang="en-SE" dirty="0"/>
            </a:br>
            <a:r>
              <a:rPr lang="en-SE" dirty="0"/>
              <a:t>when the number of users increase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2F60D-4E98-CE4B-908C-5715DF2F3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49583-07FA-0E4F-A34B-B8C9073FE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20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38198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F0827F5F-70A2-8847-826F-F024CC552B92}"/>
              </a:ext>
            </a:extLst>
          </p:cNvPr>
          <p:cNvSpPr txBox="1">
            <a:spLocks/>
          </p:cNvSpPr>
          <p:nvPr/>
        </p:nvSpPr>
        <p:spPr>
          <a:xfrm>
            <a:off x="2230585" y="2742997"/>
            <a:ext cx="7897090" cy="3879474"/>
          </a:xfrm>
          <a:prstGeom prst="rect">
            <a:avLst/>
          </a:prstGeom>
        </p:spPr>
        <p:txBody>
          <a:bodyPr vert="horz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pPr algn="ctr"/>
            <a:br>
              <a:rPr lang="en-US" dirty="0"/>
            </a:br>
            <a:r>
              <a:rPr lang="en-US" sz="4100" b="1" dirty="0"/>
              <a:t>Multiple Antenna Communications</a:t>
            </a:r>
            <a:endParaRPr lang="en-US" b="1" dirty="0"/>
          </a:p>
          <a:p>
            <a:pPr algn="ctr"/>
            <a:endParaRPr lang="en-US" b="1" dirty="0"/>
          </a:p>
          <a:p>
            <a:pPr algn="ctr">
              <a:spcAft>
                <a:spcPts val="600"/>
              </a:spcAft>
            </a:pPr>
            <a:r>
              <a:rPr lang="en-US" sz="2900" dirty="0"/>
              <a:t>Lecture 9:</a:t>
            </a:r>
          </a:p>
          <a:p>
            <a:pPr algn="ctr">
              <a:spcBef>
                <a:spcPts val="1200"/>
              </a:spcBef>
              <a:spcAft>
                <a:spcPts val="1800"/>
              </a:spcAft>
            </a:pPr>
            <a:r>
              <a:rPr lang="en-US" sz="2900" b="1" dirty="0"/>
              <a:t>Downlink Multiuser MIMO With Linear Processing</a:t>
            </a:r>
          </a:p>
          <a:p>
            <a:pPr algn="ctr"/>
            <a:endParaRPr lang="en-US" sz="2900" dirty="0"/>
          </a:p>
          <a:p>
            <a:pPr algn="ctr"/>
            <a:r>
              <a:rPr lang="en-US" sz="2900" i="1" dirty="0"/>
              <a:t>Emil Björnson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DA755F-E0CF-0349-AD91-2C8C7D919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26706" y="-347447"/>
            <a:ext cx="11199005" cy="547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228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11371-04D3-2045-A515-28A1B01E3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Downlink communication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D46278E-4F7B-6A4D-BEBF-542B4CCF2F3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Notation: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Signal sent by base station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sv-SE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 dirty="0">
                                  <a:latin typeface="Cambria Math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sv-SE" i="1" dirty="0">
                                  <a:latin typeface="Cambria Math" charset="0"/>
                                </a:rPr>
                                <m:t>𝑑𝑙</m:t>
                              </m:r>
                            </m:sub>
                          </m:sSub>
                        </m:e>
                      </m:rad>
                      <m:r>
                        <a:rPr lang="en-US" b="1" i="1" dirty="0">
                          <a:latin typeface="Cambria Math" charset="0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D46278E-4F7B-6A4D-BEBF-542B4CCF2F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1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CAE080-8F86-C74B-BF3E-713A9E43A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FDF32-7FC7-B047-9CBD-51A4042E2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3</a:t>
            </a:fld>
            <a:endParaRPr lang="sv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2FBA02-DBE8-424E-B935-DB47EB1C61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668" y="2705247"/>
            <a:ext cx="6954455" cy="17308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3E0D4CC-6679-9E4C-9FFA-15B5551992AC}"/>
                  </a:ext>
                </a:extLst>
              </p:cNvPr>
              <p:cNvSpPr/>
              <p:nvPr/>
            </p:nvSpPr>
            <p:spPr>
              <a:xfrm>
                <a:off x="4862306" y="1690199"/>
                <a:ext cx="1432379" cy="984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1" i="1" smtClean="0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sv-SE" b="1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𝒈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sv-SE" b="0" i="1" smtClean="0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sv-SE" b="0" i="1" smtClean="0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sv-SE" b="0" i="1" smtClean="0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sv-SE" b="0" i="1" smtClean="0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sv-SE" b="0" i="1" smtClean="0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sv-SE" b="0" i="1" smtClean="0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𝑀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3E0D4CC-6679-9E4C-9FFA-15B5551992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306" y="1690199"/>
                <a:ext cx="1432379" cy="9840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07CC23-832B-F749-89AB-2230C9EC783D}"/>
              </a:ext>
            </a:extLst>
          </p:cNvPr>
          <p:cNvCxnSpPr/>
          <p:nvPr/>
        </p:nvCxnSpPr>
        <p:spPr>
          <a:xfrm flipH="1">
            <a:off x="5229784" y="3085806"/>
            <a:ext cx="728421" cy="60443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Freeform 9">
            <a:extLst>
              <a:ext uri="{FF2B5EF4-FFF2-40B4-BE49-F238E27FC236}">
                <a16:creationId xmlns:a16="http://schemas.microsoft.com/office/drawing/2014/main" id="{CF26C1A3-BCE8-BD4C-A324-F94B30BC01C5}"/>
              </a:ext>
            </a:extLst>
          </p:cNvPr>
          <p:cNvSpPr/>
          <p:nvPr/>
        </p:nvSpPr>
        <p:spPr>
          <a:xfrm>
            <a:off x="5274573" y="2450375"/>
            <a:ext cx="286970" cy="960895"/>
          </a:xfrm>
          <a:custGeom>
            <a:avLst/>
            <a:gdLst>
              <a:gd name="connsiteX0" fmla="*/ 286970 w 286970"/>
              <a:gd name="connsiteY0" fmla="*/ 960895 h 960895"/>
              <a:gd name="connsiteX1" fmla="*/ 8000 w 286970"/>
              <a:gd name="connsiteY1" fmla="*/ 650929 h 960895"/>
              <a:gd name="connsiteX2" fmla="*/ 69993 w 286970"/>
              <a:gd name="connsiteY2" fmla="*/ 0 h 960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970" h="960895">
                <a:moveTo>
                  <a:pt x="286970" y="960895"/>
                </a:moveTo>
                <a:cubicBezTo>
                  <a:pt x="165566" y="885986"/>
                  <a:pt x="44163" y="811078"/>
                  <a:pt x="8000" y="650929"/>
                </a:cubicBezTo>
                <a:cubicBezTo>
                  <a:pt x="-28163" y="490780"/>
                  <a:pt x="69993" y="0"/>
                  <a:pt x="6999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CACE94-584F-DB4E-B183-0D1B1BFF65D0}"/>
              </a:ext>
            </a:extLst>
          </p:cNvPr>
          <p:cNvSpPr txBox="1"/>
          <p:nvPr/>
        </p:nvSpPr>
        <p:spPr>
          <a:xfrm>
            <a:off x="3159305" y="5434980"/>
            <a:ext cx="2358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Georgia"/>
                <a:cs typeface="Georgia"/>
              </a:rPr>
              <a:t>Transmit power</a:t>
            </a:r>
            <a:endParaRPr lang="en-US" sz="2400" dirty="0">
              <a:latin typeface="Georgia"/>
              <a:cs typeface="Georgi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139777F-E7D1-3648-8690-CE55B8839FD9}"/>
                  </a:ext>
                </a:extLst>
              </p:cNvPr>
              <p:cNvSpPr txBox="1"/>
              <p:nvPr/>
            </p:nvSpPr>
            <p:spPr>
              <a:xfrm>
                <a:off x="7108556" y="5434979"/>
                <a:ext cx="17566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charset="0"/>
                        <a:cs typeface="Georgia"/>
                      </a:rPr>
                      <m:t>𝑀</m:t>
                    </m:r>
                    <m:r>
                      <a:rPr lang="sv-SE" sz="2400" b="0" i="1" dirty="0" smtClean="0">
                        <a:latin typeface="Cambria Math" charset="0"/>
                        <a:cs typeface="Georgia"/>
                      </a:rPr>
                      <m:t>×1</m:t>
                    </m:r>
                  </m:oMath>
                </a14:m>
                <a:r>
                  <a:rPr lang="en-US" sz="2400" dirty="0">
                    <a:latin typeface="Georgia"/>
                    <a:cs typeface="Georgia"/>
                  </a:rPr>
                  <a:t> vector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139777F-E7D1-3648-8690-CE55B8839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8556" y="5434979"/>
                <a:ext cx="1756699" cy="461665"/>
              </a:xfrm>
              <a:prstGeom prst="rect">
                <a:avLst/>
              </a:prstGeom>
              <a:blipFill>
                <a:blip r:embed="rId5"/>
                <a:stretch>
                  <a:fillRect l="-719" t="-10811" r="-4317" b="-2973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CC98B1-194D-394C-B9F4-ECA77A4609AB}"/>
              </a:ext>
            </a:extLst>
          </p:cNvPr>
          <p:cNvCxnSpPr/>
          <p:nvPr/>
        </p:nvCxnSpPr>
        <p:spPr>
          <a:xfrm flipV="1">
            <a:off x="5561543" y="5255569"/>
            <a:ext cx="495945" cy="41024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28B24D9-9BC8-9D4C-A243-28664B33977C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6661922" y="5240070"/>
            <a:ext cx="446634" cy="42574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A87D2AE5-4C2A-8B41-BD5C-27807F0E30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454" y="885319"/>
            <a:ext cx="4243338" cy="10589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106BAD-0F66-D04C-944A-9406E8FF3484}"/>
                  </a:ext>
                </a:extLst>
              </p:cNvPr>
              <p:cNvSpPr txBox="1"/>
              <p:nvPr/>
            </p:nvSpPr>
            <p:spPr>
              <a:xfrm>
                <a:off x="4243979" y="3770722"/>
                <a:ext cx="751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E" dirty="0"/>
                  <a:t>User </a:t>
                </a:r>
                <a14:m>
                  <m:oMath xmlns:m="http://schemas.openxmlformats.org/officeDocument/2006/math">
                    <m:r>
                      <a:rPr lang="en-SE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106BAD-0F66-D04C-944A-9406E8FF3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979" y="3770722"/>
                <a:ext cx="751424" cy="369332"/>
              </a:xfrm>
              <a:prstGeom prst="rect">
                <a:avLst/>
              </a:prstGeom>
              <a:blipFill>
                <a:blip r:embed="rId7"/>
                <a:stretch>
                  <a:fillRect l="-5000" t="-6667" b="-2333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936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067AE20-2AFE-9740-9173-B7DF6B42BAD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SE" dirty="0"/>
                  <a:t>Received signal at User </a:t>
                </a:r>
                <a14:m>
                  <m:oMath xmlns:m="http://schemas.openxmlformats.org/officeDocument/2006/math">
                    <m:r>
                      <a:rPr lang="en-SE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067AE20-2AFE-9740-9173-B7DF6B42BA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637" t="-1818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DF99B26-7F5D-9343-A7BA-ADDC0F83828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>
                  <a:spcAft>
                    <a:spcPts val="600"/>
                  </a:spcAft>
                </a:pPr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Transmitted signal:	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sv-SE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>
                                <a:latin typeface="Cambria Math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sv-SE" i="1" dirty="0">
                                <a:latin typeface="Cambria Math" charset="0"/>
                              </a:rPr>
                              <m:t>𝑑𝑙</m:t>
                            </m:r>
                          </m:sub>
                        </m:sSub>
                      </m:e>
                    </m:rad>
                    <m:r>
                      <a:rPr lang="en-US" b="1" i="1" dirty="0">
                        <a:latin typeface="Cambria Math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pPr>
                  <a:spcAft>
                    <a:spcPts val="600"/>
                  </a:spcAft>
                </a:pPr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Channel vector: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1" i="1">
                            <a:latin typeface="Cambria Math" panose="02040503050406030204" pitchFamily="18" charset="0"/>
                            <a:ea typeface="Georgia" charset="0"/>
                            <a:cs typeface="Georgia" charset="0"/>
                          </a:rPr>
                        </m:ctrlPr>
                      </m:sSubPr>
                      <m:e>
                        <m:r>
                          <a:rPr lang="sv-SE" b="1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𝒈</m:t>
                        </m:r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  <a:ea typeface="Georgia" charset="0"/>
                            <a:cs typeface="Georgia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Georgia" charset="0"/>
                  <a:ea typeface="Georgia" charset="0"/>
                  <a:cs typeface="Georgia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Additive noise: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sv-SE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US" dirty="0"/>
              </a:p>
              <a:p>
                <a:pPr>
                  <a:spcBef>
                    <a:spcPts val="1500"/>
                  </a:spcBef>
                </a:pPr>
                <a:endParaRPr lang="en-US" dirty="0"/>
              </a:p>
              <a:p>
                <a:pPr marL="0" indent="0">
                  <a:buNone/>
                </a:pPr>
                <a:endParaRPr lang="en-SE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DF99B26-7F5D-9343-A7BA-ADDC0F8382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702" t="-21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0EAA82-D225-314D-B7CF-3F01005BDF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1B89C-8799-6B46-8FD3-F63EEA4074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4</a:t>
            </a:fld>
            <a:endParaRPr lang="sv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6A1369-37AA-EE4A-A0D5-9D73C19A97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775" y="1657922"/>
            <a:ext cx="5567304" cy="138561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29B09D4-7A1E-0846-AA83-335D77AF1F90}"/>
              </a:ext>
            </a:extLst>
          </p:cNvPr>
          <p:cNvCxnSpPr>
            <a:cxnSpLocks/>
          </p:cNvCxnSpPr>
          <p:nvPr/>
        </p:nvCxnSpPr>
        <p:spPr>
          <a:xfrm flipH="1">
            <a:off x="8378890" y="2050882"/>
            <a:ext cx="510675" cy="51281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B73029-5252-4140-BE83-BA5C01B2454B}"/>
                  </a:ext>
                </a:extLst>
              </p:cNvPr>
              <p:cNvSpPr txBox="1"/>
              <p:nvPr/>
            </p:nvSpPr>
            <p:spPr>
              <a:xfrm>
                <a:off x="7436595" y="2481062"/>
                <a:ext cx="751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E" dirty="0"/>
                  <a:t>User </a:t>
                </a:r>
                <a14:m>
                  <m:oMath xmlns:m="http://schemas.openxmlformats.org/officeDocument/2006/math">
                    <m:r>
                      <a:rPr lang="en-SE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B73029-5252-4140-BE83-BA5C01B24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595" y="2481062"/>
                <a:ext cx="751424" cy="369332"/>
              </a:xfrm>
              <a:prstGeom prst="rect">
                <a:avLst/>
              </a:prstGeom>
              <a:blipFill>
                <a:blip r:embed="rId5"/>
                <a:stretch>
                  <a:fillRect l="-6667" t="-3333" b="-26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A5B9F67-1FAD-B24E-AEA8-42C9982D4DF8}"/>
                  </a:ext>
                </a:extLst>
              </p:cNvPr>
              <p:cNvSpPr/>
              <p:nvPr/>
            </p:nvSpPr>
            <p:spPr>
              <a:xfrm>
                <a:off x="4072193" y="4111577"/>
                <a:ext cx="4044177" cy="8896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Received signal: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  <m:t>𝑦</m:t>
                          </m:r>
                        </m:e>
                        <m:sub>
                          <m:r>
                            <a:rPr lang="sv-S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sv-SE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i="1" dirty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sv-SE" sz="2400" i="1" dirty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𝑑𝑙</m:t>
                              </m:r>
                            </m:sub>
                          </m:sSub>
                        </m:e>
                      </m:rad>
                      <m:sSubSup>
                        <m:sSubSupPr>
                          <m:ctrlPr>
                            <a:rPr lang="sv-SE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sv-S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sv-S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sv-SE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sv-SE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sv-S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A5B9F67-1FAD-B24E-AEA8-42C9982D4D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193" y="4111577"/>
                <a:ext cx="4044177" cy="889632"/>
              </a:xfrm>
              <a:prstGeom prst="rect">
                <a:avLst/>
              </a:prstGeom>
              <a:blipFill>
                <a:blip r:embed="rId6"/>
                <a:stretch>
                  <a:fillRect t="-4225" b="-140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244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5FE2F-6675-4541-9FD5-21F55894D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Downlink Massive MIMO system model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6B60DF1-21FB-484B-90FC-8AFD1D4D4BB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Received signal: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𝒚</m:t>
                      </m:r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𝑑𝑙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𝑮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𝑇</m:t>
                          </m:r>
                        </m:sup>
                      </m:sSup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𝒙</m:t>
                      </m:r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+</m:t>
                      </m:r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𝒘</m:t>
                      </m:r>
                    </m:oMath>
                  </m:oMathPara>
                </a14:m>
                <a:endParaRPr lang="en-US" dirty="0">
                  <a:latin typeface="Georgia" charset="0"/>
                  <a:ea typeface="Georgia" charset="0"/>
                  <a:cs typeface="Georgia" charset="0"/>
                </a:endParaRPr>
              </a:p>
              <a:p>
                <a:pPr marL="274638" indent="0">
                  <a:buNone/>
                </a:pPr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𝒚</m:t>
                      </m:r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𝐾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   </m:t>
                      </m:r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𝑮</m:t>
                      </m:r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𝐾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𝑀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𝐾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𝑀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   </m:t>
                      </m:r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𝒙</m:t>
                      </m:r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   </m:t>
                      </m:r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𝒘</m:t>
                      </m:r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𝐾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Georgia" charset="0"/>
                  <a:ea typeface="Georgia" charset="0"/>
                  <a:cs typeface="Georgia" charset="0"/>
                </a:endParaRPr>
              </a:p>
              <a:p>
                <a:pPr lvl="1">
                  <a:spcBef>
                    <a:spcPts val="2100"/>
                  </a:spcBef>
                </a:pPr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Parameters are normalized: Maximum power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Georgia" charset="0"/>
                            <a:cs typeface="Georgia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𝑑𝑙</m:t>
                        </m:r>
                      </m:sub>
                    </m:sSub>
                  </m:oMath>
                </a14:m>
                <a:br>
                  <a:rPr lang="en-US" dirty="0">
                    <a:latin typeface="Georgia" charset="0"/>
                    <a:ea typeface="Georgia" charset="0"/>
                    <a:cs typeface="Georgia" charset="0"/>
                  </a:rPr>
                </a:br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						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  <a:ea typeface="Georgia" charset="0"/>
                        <a:cs typeface="Georgia" charset="0"/>
                      </a:rPr>
                      <m:t>E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Georgia" charset="0"/>
                            <a:cs typeface="Georgia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Georgia" charset="0"/>
                                <a:cs typeface="Georgia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Georgia" charset="0"/>
                                    <a:cs typeface="Georgia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𝒙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charset="0"/>
                        <a:ea typeface="Georgia" charset="0"/>
                        <a:cs typeface="Georgia" charset="0"/>
                      </a:rPr>
                      <m:t>≤1</m:t>
                    </m:r>
                  </m:oMath>
                </a14:m>
                <a:endParaRPr lang="en-US" dirty="0">
                  <a:latin typeface="Georgia" charset="0"/>
                  <a:ea typeface="Georgia" charset="0"/>
                  <a:cs typeface="Georgia" charset="0"/>
                </a:endParaRPr>
              </a:p>
              <a:p>
                <a:pPr lvl="1">
                  <a:spcBef>
                    <a:spcPts val="600"/>
                  </a:spcBef>
                </a:pPr>
                <a:r>
                  <a:rPr lang="en-US" dirty="0">
                    <a:ea typeface="Cambria Math" charset="0"/>
                    <a:cs typeface="Cambria Math" charset="0"/>
                  </a:rPr>
                  <a:t>Channel of user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𝑘</m:t>
                    </m:r>
                  </m:oMath>
                </a14:m>
                <a:r>
                  <a:rPr lang="en-US" dirty="0">
                    <a:ea typeface="Cambria Math" charset="0"/>
                    <a:cs typeface="Cambria Math" charset="0"/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,…,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𝑀</m:t>
                        </m:r>
                      </m:sup>
                    </m:sSubSup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∼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𝐶𝑁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(0,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dirty="0">
                  <a:latin typeface="Georgia" charset="0"/>
                  <a:ea typeface="Georgia" charset="0"/>
                  <a:cs typeface="Georgia" charset="0"/>
                </a:endParaRPr>
              </a:p>
              <a:p>
                <a:pPr lvl="1"/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Normalized noise: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  <a:ea typeface="Georgia" charset="0"/>
                        <a:cs typeface="Georgia" charset="0"/>
                      </a:rPr>
                      <m:t>𝒘</m:t>
                    </m:r>
                    <m:r>
                      <a:rPr lang="en-US" i="1">
                        <a:latin typeface="Cambria Math" charset="0"/>
                        <a:ea typeface="Georgia" charset="0"/>
                        <a:cs typeface="Georgia" charset="0"/>
                      </a:rPr>
                      <m:t>∼</m:t>
                    </m:r>
                    <m:r>
                      <a:rPr lang="en-US" i="1">
                        <a:latin typeface="Cambria Math" charset="0"/>
                        <a:ea typeface="Georgia" charset="0"/>
                        <a:cs typeface="Georgia" charset="0"/>
                      </a:rPr>
                      <m:t>𝐶𝑁</m:t>
                    </m:r>
                    <m:r>
                      <a:rPr lang="en-US" i="1">
                        <a:latin typeface="Cambria Math" charset="0"/>
                        <a:ea typeface="Georgia" charset="0"/>
                        <a:cs typeface="Georgia" charset="0"/>
                      </a:rPr>
                      <m:t>(</m:t>
                    </m:r>
                    <m:r>
                      <a:rPr lang="en-US" b="1" i="1">
                        <a:latin typeface="Cambria Math" charset="0"/>
                        <a:ea typeface="Georgia" charset="0"/>
                        <a:cs typeface="Georgia" charset="0"/>
                      </a:rPr>
                      <m:t>𝟎</m:t>
                    </m:r>
                    <m:r>
                      <a:rPr lang="en-US" i="1">
                        <a:latin typeface="Cambria Math" charset="0"/>
                        <a:ea typeface="Georgia" charset="0"/>
                        <a:cs typeface="Georgia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Georgia" charset="0"/>
                            <a:cs typeface="Georgia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𝑰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𝐾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Georgia" charset="0"/>
                        <a:cs typeface="Georgia" charset="0"/>
                      </a:rPr>
                      <m:t>)</m:t>
                    </m:r>
                  </m:oMath>
                </a14:m>
                <a:endParaRPr lang="en-US" dirty="0">
                  <a:latin typeface="Georgia" charset="0"/>
                  <a:ea typeface="Georgia" charset="0"/>
                  <a:cs typeface="Georgia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6B60DF1-21FB-484B-90FC-8AFD1D4D4B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188" b="-312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7C726A-3C57-474D-8725-5F55235FB9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362B1-16DA-4446-9795-E98212E85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5</a:t>
            </a:fld>
            <a:endParaRPr lang="sv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69DBE9-9697-6C47-9D9C-EC2D8F62B252}"/>
              </a:ext>
            </a:extLst>
          </p:cNvPr>
          <p:cNvSpPr txBox="1"/>
          <p:nvPr/>
        </p:nvSpPr>
        <p:spPr>
          <a:xfrm>
            <a:off x="5408913" y="6217398"/>
            <a:ext cx="34996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eorgia"/>
                <a:cs typeface="Georgia"/>
              </a:rPr>
              <a:t>Large-scale fading coefficient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392B1F-A401-E149-9105-A93090DA5696}"/>
              </a:ext>
            </a:extLst>
          </p:cNvPr>
          <p:cNvCxnSpPr/>
          <p:nvPr/>
        </p:nvCxnSpPr>
        <p:spPr>
          <a:xfrm flipH="1" flipV="1">
            <a:off x="6772762" y="5473480"/>
            <a:ext cx="278971" cy="75941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5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4F7F4-2BE8-8548-92B0-18319597D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precoding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4E6E543-FA44-B94A-97AA-7DD50A3A4823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Select transmitted signal as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1" i="1">
                          <a:latin typeface="Cambria Math" charset="0"/>
                        </a:rPr>
                        <m:t>𝒙</m:t>
                      </m:r>
                      <m:r>
                        <a:rPr lang="sv-SE" i="1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i="1">
                              <a:latin typeface="Cambria Math" charset="0"/>
                            </a:rPr>
                            <m:t>𝑘</m:t>
                          </m:r>
                          <m:r>
                            <a:rPr lang="sv-SE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sv-SE" i="1">
                              <a:latin typeface="Cambria Math" charset="0"/>
                            </a:rPr>
                            <m:t>𝐾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i="1">
                                      <a:latin typeface="Cambria Math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rad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i="1">
                                  <a:latin typeface="Cambria Math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Message symbol to user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dirty="0"/>
                  <a:t>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sv-SE" i="1">
                        <a:latin typeface="Cambria Math" charset="0"/>
                      </a:rPr>
                      <m:t>,   </m:t>
                    </m:r>
                    <m:r>
                      <a:rPr lang="sv-SE" i="1">
                        <a:latin typeface="Cambria Math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i="1">
                                        <a:latin typeface="Cambria Math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sv-SE" i="1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sv-SE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sv-SE" i="1">
                        <a:latin typeface="Cambria Math" charset="0"/>
                      </a:rPr>
                      <m:t>=1</m:t>
                    </m:r>
                  </m:oMath>
                </a14:m>
                <a:r>
                  <a:rPr lang="en-US" dirty="0"/>
                  <a:t>, zero mean</a:t>
                </a:r>
              </a:p>
              <a:p>
                <a:pPr lvl="1"/>
                <a:r>
                  <a:rPr lang="en-US" dirty="0"/>
                  <a:t>Precoding vector: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>
                            <a:latin typeface="Cambria Math" charset="0"/>
                          </a:rPr>
                          <m:t>𝒂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sv-SE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sv-SE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sv-SE" i="1">
                        <a:latin typeface="Cambria Math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Power control coefficient: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</a:rPr>
                          <m:t>𝜂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sv-SE" i="1">
                        <a:latin typeface="Cambria Math" charset="0"/>
                      </a:rPr>
                      <m:t>≤1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4E6E543-FA44-B94A-97AA-7DD50A3A48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250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0E0AC-1CA9-924D-ABEE-E7749221F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2F3D7-2496-D94E-93FB-6983B51A2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6</a:t>
            </a:fld>
            <a:endParaRPr lang="sv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2A51C1-A0BE-8143-93DE-B2D1B8B31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256" y="4481426"/>
            <a:ext cx="6653295" cy="16603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1355610-51D7-CD48-9442-A2D3004D4E44}"/>
                  </a:ext>
                </a:extLst>
              </p:cNvPr>
              <p:cNvSpPr/>
              <p:nvPr/>
            </p:nvSpPr>
            <p:spPr>
              <a:xfrm>
                <a:off x="1603107" y="4676896"/>
                <a:ext cx="3205684" cy="166101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Total power constraint: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sv-S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sv-SE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  <m:sup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sv-SE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sv-SE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v-S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sv-SE" sz="24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1355610-51D7-CD48-9442-A2D3004D4E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107" y="4676896"/>
                <a:ext cx="3205684" cy="1661017"/>
              </a:xfrm>
              <a:prstGeom prst="rect">
                <a:avLst/>
              </a:prstGeom>
              <a:blipFill>
                <a:blip r:embed="rId4"/>
                <a:stretch>
                  <a:fillRect t="-41353" b="-10225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4B86E73-BCA0-A645-A5B4-2649B0C19D4F}"/>
                  </a:ext>
                </a:extLst>
              </p:cNvPr>
              <p:cNvSpPr/>
              <p:nvPr/>
            </p:nvSpPr>
            <p:spPr>
              <a:xfrm>
                <a:off x="7509246" y="843363"/>
                <a:ext cx="4477013" cy="14837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a preferred precoder, pick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1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𝒂</m:t>
                          </m:r>
                        </m:e>
                        <m:sub>
                          <m:r>
                            <a:rPr lang="sv-SE" sz="24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sv-SE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sv-S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sv-S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sv-SE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sv-SE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sv-SE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sv-SE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𝒃</m:t>
                                              </m:r>
                                            </m:e>
                                            <m:sub>
                                              <m:r>
                                                <a:rPr lang="sv-SE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rad>
                        </m:den>
                      </m:f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4B86E73-BCA0-A645-A5B4-2649B0C19D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9246" y="843363"/>
                <a:ext cx="4477013" cy="14837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2023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CD337-8B25-854A-A390-911B2D65B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Capacity lower bound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9F581A-EEF8-1745-8FD8-C10D1F94518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3327891"/>
                <a:ext cx="10853647" cy="2568754"/>
              </a:xfrm>
            </p:spPr>
            <p:txBody>
              <a:bodyPr/>
              <a:lstStyle/>
              <a:p>
                <a:r>
                  <a:rPr lang="en-US" dirty="0"/>
                  <a:t>Desired signal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dirty="0"/>
                  <a:t>, transmit power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𝜌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Deterministic channel coefficient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𝑔</m:t>
                    </m:r>
                  </m:oMath>
                </a14:m>
                <a:r>
                  <a:rPr lang="en-US" dirty="0"/>
                  <a:t>, known at receiver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9F581A-EEF8-1745-8FD8-C10D1F9451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3327891"/>
                <a:ext cx="10853647" cy="2568754"/>
              </a:xfrm>
              <a:blipFill>
                <a:blip r:embed="rId2"/>
                <a:stretch>
                  <a:fillRect l="-702" t="-295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787CFB-F1D0-C14D-80C5-375B81B70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4B401-D4F7-CA49-8204-0E440538F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7</a:t>
            </a:fld>
            <a:endParaRPr lang="sv-SE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4CD7B98-4204-E14F-BB68-5946751411E4}"/>
              </a:ext>
            </a:extLst>
          </p:cNvPr>
          <p:cNvGrpSpPr/>
          <p:nvPr/>
        </p:nvGrpSpPr>
        <p:grpSpPr>
          <a:xfrm>
            <a:off x="2288630" y="1792899"/>
            <a:ext cx="5824849" cy="1337895"/>
            <a:chOff x="1491695" y="3646177"/>
            <a:chExt cx="4410075" cy="1012940"/>
          </a:xfrm>
        </p:grpSpPr>
        <p:grpSp>
          <p:nvGrpSpPr>
            <p:cNvPr id="8" name="Group 23">
              <a:extLst>
                <a:ext uri="{FF2B5EF4-FFF2-40B4-BE49-F238E27FC236}">
                  <a16:creationId xmlns:a16="http://schemas.microsoft.com/office/drawing/2014/main" id="{95457618-4F92-BF4C-A454-BBF5235364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1695" y="4009829"/>
              <a:ext cx="4410075" cy="649288"/>
              <a:chOff x="1718" y="1389"/>
              <a:chExt cx="2778" cy="409"/>
            </a:xfrm>
          </p:grpSpPr>
          <p:cxnSp>
            <p:nvCxnSpPr>
              <p:cNvPr id="12" name="AutoShape 24">
                <a:extLst>
                  <a:ext uri="{FF2B5EF4-FFF2-40B4-BE49-F238E27FC236}">
                    <a16:creationId xmlns:a16="http://schemas.microsoft.com/office/drawing/2014/main" id="{F9F8ECEB-876A-E347-B0ED-250EB096897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3089" y="1574"/>
                <a:ext cx="1360" cy="2"/>
              </a:xfrm>
              <a:prstGeom prst="straightConnector1">
                <a:avLst/>
              </a:prstGeom>
              <a:noFill/>
              <a:ln w="15875">
                <a:solidFill>
                  <a:srgbClr val="0033CC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 Box 26">
                    <a:extLst>
                      <a:ext uri="{FF2B5EF4-FFF2-40B4-BE49-F238E27FC236}">
                        <a16:creationId xmlns:a16="http://schemas.microsoft.com/office/drawing/2014/main" id="{FB172B1F-228D-514F-BAA3-079D3DAD866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73" y="1434"/>
                    <a:ext cx="390" cy="2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ad>
                            <m:radPr>
                              <m:degHide m:val="on"/>
                              <m:ctrlPr>
                                <a:rPr lang="sv-SE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sv-SE" sz="2000" b="0" i="1" dirty="0" smtClean="0">
                                  <a:latin typeface="Cambria Math" charset="0"/>
                                </a:rPr>
                                <m:t>𝜌</m:t>
                              </m:r>
                            </m:e>
                          </m:rad>
                        </m:oMath>
                      </m:oMathPara>
                    </a14:m>
                    <a:endParaRPr lang="sv-SE" sz="2000" dirty="0"/>
                  </a:p>
                </p:txBody>
              </p:sp>
            </mc:Choice>
            <mc:Fallback xmlns="">
              <p:sp>
                <p:nvSpPr>
                  <p:cNvPr id="14" name="Text 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173" y="1434"/>
                    <a:ext cx="390" cy="273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t="-23404" b="-11702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AutoShape 27">
                <a:extLst>
                  <a:ext uri="{FF2B5EF4-FFF2-40B4-BE49-F238E27FC236}">
                    <a16:creationId xmlns:a16="http://schemas.microsoft.com/office/drawing/2014/main" id="{F56A6130-F94C-6743-97E4-F23800A027C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902" y="1571"/>
                <a:ext cx="293" cy="3"/>
              </a:xfrm>
              <a:prstGeom prst="straightConnector1">
                <a:avLst/>
              </a:prstGeom>
              <a:noFill/>
              <a:ln w="15875">
                <a:solidFill>
                  <a:srgbClr val="0033CC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 Box 28">
                    <a:extLst>
                      <a:ext uri="{FF2B5EF4-FFF2-40B4-BE49-F238E27FC236}">
                        <a16:creationId xmlns:a16="http://schemas.microsoft.com/office/drawing/2014/main" id="{215F39E9-C31C-334E-B0AC-102FA8568C3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 flipH="1">
                    <a:off x="1718" y="1434"/>
                    <a:ext cx="157" cy="27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pPr algn="l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sv-SE" sz="2400" b="0" i="1" smtClean="0">
                              <a:latin typeface="Cambria Math" charset="0"/>
                            </a:rPr>
                            <m:t>𝑥</m:t>
                          </m:r>
                        </m:oMath>
                      </m:oMathPara>
                    </a14:m>
                    <a:endParaRPr lang="sv-SE" sz="2400" i="1" dirty="0">
                      <a:latin typeface="Cambria Math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 Box 28">
                    <a:extLst>
                      <a:ext uri="{FF2B5EF4-FFF2-40B4-BE49-F238E27FC236}">
                        <a16:creationId xmlns:a16="http://schemas.microsoft.com/office/drawing/2014/main" id="{215F39E9-C31C-334E-B0AC-102FA8568C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 flipH="1">
                    <a:off x="1718" y="1434"/>
                    <a:ext cx="157" cy="27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7692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 Box 29">
                    <a:extLst>
                      <a:ext uri="{FF2B5EF4-FFF2-40B4-BE49-F238E27FC236}">
                        <a16:creationId xmlns:a16="http://schemas.microsoft.com/office/drawing/2014/main" id="{68D7106C-DAC0-9543-8104-E0C963B1E29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33" y="1539"/>
                    <a:ext cx="963" cy="2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sv-SE" sz="220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lang="sv-SE" sz="2200" b="0" i="1" smtClean="0">
                              <a:latin typeface="Cambria Math" charset="0"/>
                            </a:rPr>
                            <m:t>=</m:t>
                          </m:r>
                          <m:rad>
                            <m:radPr>
                              <m:degHide m:val="on"/>
                              <m:ctrlPr>
                                <a:rPr lang="sv-SE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sv-SE" sz="2200" b="0" i="1" smtClean="0">
                                  <a:latin typeface="Cambria Math" charset="0"/>
                                </a:rPr>
                                <m:t>𝜌</m:t>
                              </m:r>
                            </m:e>
                          </m:rad>
                          <m:r>
                            <a:rPr lang="sv-SE" sz="2200" b="0" i="1" smtClean="0">
                              <a:latin typeface="Cambria Math" charset="0"/>
                            </a:rPr>
                            <m:t>𝑔𝑥</m:t>
                          </m:r>
                          <m:r>
                            <a:rPr lang="sv-SE" sz="22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sv-SE" sz="2200" b="0" i="1" smtClean="0">
                              <a:latin typeface="Cambria Math" charset="0"/>
                            </a:rPr>
                            <m:t>𝑤</m:t>
                          </m:r>
                        </m:oMath>
                      </m:oMathPara>
                    </a14:m>
                    <a:endParaRPr lang="en-US" sz="2200" dirty="0"/>
                  </a:p>
                </p:txBody>
              </p:sp>
            </mc:Choice>
            <mc:Fallback xmlns="">
              <p:sp>
                <p:nvSpPr>
                  <p:cNvPr id="16" name="Text Box 29">
                    <a:extLst>
                      <a:ext uri="{FF2B5EF4-FFF2-40B4-BE49-F238E27FC236}">
                        <a16:creationId xmlns:a16="http://schemas.microsoft.com/office/drawing/2014/main" id="{68D7106C-DAC0-9543-8104-E0C963B1E2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533" y="1539"/>
                    <a:ext cx="963" cy="25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AutoShape 25">
                <a:extLst>
                  <a:ext uri="{FF2B5EF4-FFF2-40B4-BE49-F238E27FC236}">
                    <a16:creationId xmlns:a16="http://schemas.microsoft.com/office/drawing/2014/main" id="{D1A1C0F9-AC51-084F-8A5C-38BC47849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1" y="1389"/>
                <a:ext cx="333" cy="363"/>
              </a:xfrm>
              <a:prstGeom prst="roundRect">
                <a:avLst>
                  <a:gd name="adj" fmla="val 3907"/>
                </a:avLst>
              </a:prstGeom>
              <a:solidFill>
                <a:schemeClr val="bg1">
                  <a:alpha val="14999"/>
                </a:schemeClr>
              </a:solidFill>
              <a:ln w="19050" algn="ctr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D0EF5EE-D05C-6E42-87BC-6A3DCB867106}"/>
                </a:ext>
              </a:extLst>
            </p:cNvPr>
            <p:cNvSpPr/>
            <p:nvPr/>
          </p:nvSpPr>
          <p:spPr bwMode="auto">
            <a:xfrm>
              <a:off x="4171120" y="4169397"/>
              <a:ext cx="230008" cy="234359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352425" marR="0" indent="-352425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+</a:t>
              </a:r>
            </a:p>
          </p:txBody>
        </p:sp>
        <p:cxnSp>
          <p:nvCxnSpPr>
            <p:cNvPr id="10" name="AutoShape 27">
              <a:extLst>
                <a:ext uri="{FF2B5EF4-FFF2-40B4-BE49-F238E27FC236}">
                  <a16:creationId xmlns:a16="http://schemas.microsoft.com/office/drawing/2014/main" id="{19C65090-6E2E-7146-80AD-427EE96E77F9}"/>
                </a:ext>
              </a:extLst>
            </p:cNvPr>
            <p:cNvCxnSpPr>
              <a:cxnSpLocks noChangeShapeType="1"/>
              <a:endCxn id="9" idx="0"/>
            </p:cNvCxnSpPr>
            <p:nvPr/>
          </p:nvCxnSpPr>
          <p:spPr bwMode="auto">
            <a:xfrm>
              <a:off x="4283649" y="3978303"/>
              <a:ext cx="2475" cy="191094"/>
            </a:xfrm>
            <a:prstGeom prst="straightConnector1">
              <a:avLst/>
            </a:prstGeom>
            <a:noFill/>
            <a:ln w="15875">
              <a:solidFill>
                <a:srgbClr val="0033CC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46C609F-D232-E54B-A59F-EFA1A6836DAF}"/>
                    </a:ext>
                  </a:extLst>
                </p:cNvPr>
                <p:cNvSpPr/>
                <p:nvPr/>
              </p:nvSpPr>
              <p:spPr>
                <a:xfrm>
                  <a:off x="4098664" y="3646177"/>
                  <a:ext cx="369971" cy="34953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sz="2400" b="0" i="1" smtClean="0">
                            <a:latin typeface="Cambria Math" charset="0"/>
                          </a:rPr>
                          <m:t>𝑤</m:t>
                        </m:r>
                      </m:oMath>
                    </m:oMathPara>
                  </a14:m>
                  <a:endParaRPr lang="sv-SE" sz="2400" i="1" dirty="0">
                    <a:latin typeface="Cambria Math" charset="0"/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46C609F-D232-E54B-A59F-EFA1A6836D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8664" y="3646177"/>
                  <a:ext cx="369971" cy="34953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AutoShape 25">
            <a:extLst>
              <a:ext uri="{FF2B5EF4-FFF2-40B4-BE49-F238E27FC236}">
                <a16:creationId xmlns:a16="http://schemas.microsoft.com/office/drawing/2014/main" id="{E5AE8565-35D9-D942-B4FF-E376DE3EB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8655" y="2274267"/>
            <a:ext cx="698227" cy="761131"/>
          </a:xfrm>
          <a:prstGeom prst="roundRect">
            <a:avLst>
              <a:gd name="adj" fmla="val 3907"/>
            </a:avLst>
          </a:prstGeom>
          <a:solidFill>
            <a:schemeClr val="bg1"/>
          </a:solidFill>
          <a:ln w="19050" algn="ctr">
            <a:solidFill>
              <a:srgbClr val="00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26">
                <a:extLst>
                  <a:ext uri="{FF2B5EF4-FFF2-40B4-BE49-F238E27FC236}">
                    <a16:creationId xmlns:a16="http://schemas.microsoft.com/office/drawing/2014/main" id="{B166740B-1868-C147-BEB0-10CF9C532A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96883" y="2368622"/>
                <a:ext cx="817744" cy="5724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dirty="0" smtClean="0">
                          <a:latin typeface="Cambria Math" charset="0"/>
                        </a:rPr>
                        <m:t>𝑔</m:t>
                      </m:r>
                    </m:oMath>
                  </m:oMathPara>
                </a14:m>
                <a:endParaRPr lang="sv-SE" sz="2400" dirty="0"/>
              </a:p>
            </p:txBody>
          </p:sp>
        </mc:Choice>
        <mc:Fallback xmlns="">
          <p:sp>
            <p:nvSpPr>
              <p:cNvPr id="19" name="Text Box 26">
                <a:extLst>
                  <a:ext uri="{FF2B5EF4-FFF2-40B4-BE49-F238E27FC236}">
                    <a16:creationId xmlns:a16="http://schemas.microsoft.com/office/drawing/2014/main" id="{B166740B-1868-C147-BEB0-10CF9C532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96883" y="2368622"/>
                <a:ext cx="817744" cy="5724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AutoShape 27">
            <a:extLst>
              <a:ext uri="{FF2B5EF4-FFF2-40B4-BE49-F238E27FC236}">
                <a16:creationId xmlns:a16="http://schemas.microsoft.com/office/drawing/2014/main" id="{980FF6C0-2DD2-DF49-A1A9-65CF23C89CE5}"/>
              </a:ext>
            </a:extLst>
          </p:cNvPr>
          <p:cNvCxnSpPr>
            <a:cxnSpLocks noChangeShapeType="1"/>
            <a:stCxn id="17" idx="3"/>
            <a:endCxn id="19" idx="1"/>
          </p:cNvCxnSpPr>
          <p:nvPr/>
        </p:nvCxnSpPr>
        <p:spPr bwMode="auto">
          <a:xfrm>
            <a:off x="3999601" y="2653776"/>
            <a:ext cx="697282" cy="1057"/>
          </a:xfrm>
          <a:prstGeom prst="straightConnector1">
            <a:avLst/>
          </a:prstGeom>
          <a:noFill/>
          <a:ln w="15875">
            <a:solidFill>
              <a:srgbClr val="0033CC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B75BC37-8663-7240-8CFA-FC8E36D8A6C1}"/>
              </a:ext>
            </a:extLst>
          </p:cNvPr>
          <p:cNvSpPr/>
          <p:nvPr/>
        </p:nvSpPr>
        <p:spPr>
          <a:xfrm>
            <a:off x="8014099" y="2383059"/>
            <a:ext cx="1794466" cy="541438"/>
          </a:xfrm>
          <a:prstGeom prst="rect">
            <a:avLst/>
          </a:prstGeom>
          <a:solidFill>
            <a:srgbClr val="00B9E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Receiver</a:t>
            </a:r>
          </a:p>
        </p:txBody>
      </p:sp>
      <p:cxnSp>
        <p:nvCxnSpPr>
          <p:cNvPr id="22" name="AutoShape 27">
            <a:extLst>
              <a:ext uri="{FF2B5EF4-FFF2-40B4-BE49-F238E27FC236}">
                <a16:creationId xmlns:a16="http://schemas.microsoft.com/office/drawing/2014/main" id="{E1B79DC3-4910-EC4C-9E3B-C390354D389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808565" y="2652727"/>
            <a:ext cx="506736" cy="8388"/>
          </a:xfrm>
          <a:prstGeom prst="straightConnector1">
            <a:avLst/>
          </a:prstGeom>
          <a:noFill/>
          <a:ln w="15875">
            <a:solidFill>
              <a:srgbClr val="0033CC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28">
                <a:extLst>
                  <a:ext uri="{FF2B5EF4-FFF2-40B4-BE49-F238E27FC236}">
                    <a16:creationId xmlns:a16="http://schemas.microsoft.com/office/drawing/2014/main" id="{56CFAABC-E56F-2443-9656-8C701EF0E4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H="1">
                <a:off x="10328033" y="2367565"/>
                <a:ext cx="329194" cy="5703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sv-SE" sz="2400" i="1" dirty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23" name="Text Box 28">
                <a:extLst>
                  <a:ext uri="{FF2B5EF4-FFF2-40B4-BE49-F238E27FC236}">
                    <a16:creationId xmlns:a16="http://schemas.microsoft.com/office/drawing/2014/main" id="{56CFAABC-E56F-2443-9656-8C701EF0E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10328033" y="2367565"/>
                <a:ext cx="329194" cy="570323"/>
              </a:xfrm>
              <a:prstGeom prst="rect">
                <a:avLst/>
              </a:prstGeom>
              <a:blipFill>
                <a:blip r:embed="rId8"/>
                <a:stretch>
                  <a:fillRect l="-370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AE41EDA-4BEA-ED45-B68F-452DDCCB2BE6}"/>
                  </a:ext>
                </a:extLst>
              </p:cNvPr>
              <p:cNvSpPr/>
              <p:nvPr/>
            </p:nvSpPr>
            <p:spPr>
              <a:xfrm>
                <a:off x="4072193" y="4503460"/>
                <a:ext cx="4044177" cy="135841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Capacity lower bound: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𝐶</m:t>
                      </m:r>
                      <m:r>
                        <a:rPr lang="sv-SE" sz="24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≥</m:t>
                      </m:r>
                      <m:func>
                        <m:funcPr>
                          <m:ctrlPr>
                            <a:rPr lang="sv-S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v-SE" sz="240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𝜌</m:t>
                                  </m:r>
                                  <m:sSup>
                                    <m:sSupPr>
                                      <m:ctrlP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sv-SE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sv-SE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</a:rPr>
                                            <m:t>𝑔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𝑉𝑎𝑟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AE41EDA-4BEA-ED45-B68F-452DDCCB2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193" y="4503460"/>
                <a:ext cx="4044177" cy="1358414"/>
              </a:xfrm>
              <a:prstGeom prst="rect">
                <a:avLst/>
              </a:prstGeom>
              <a:blipFill>
                <a:blip r:embed="rId9"/>
                <a:stretch>
                  <a:fillRect t="-91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720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BEBB4-867D-5740-AC59-569637E5F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Rewriting the received downlink signal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D4B89E4-6983-034C-9734-840B11E728C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>
                  <a:spcAft>
                    <a:spcPts val="600"/>
                  </a:spcAft>
                </a:pPr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Received signal: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  <m:t>𝑦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sSubSup>
                        <m:sSubSupPr>
                          <m:ctrlPr>
                            <a:rPr lang="sv-SE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d>
                        <m:dPr>
                          <m:ctrlPr>
                            <a:rPr lang="sv-SE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sv-SE" i="1">
                                  <a:latin typeface="Cambria Math" charset="0"/>
                                </a:rPr>
                                <m:t>𝑘</m:t>
                              </m:r>
                              <m:r>
                                <a:rPr lang="sv-SE" i="1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sv-SE" i="1">
                                  <a:latin typeface="Cambria Math" charset="0"/>
                                </a:rPr>
                                <m:t>𝐾</m:t>
                              </m:r>
                            </m:sup>
                            <m:e>
                              <m:rad>
                                <m:radPr>
                                  <m:degHide m:val="on"/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sv-SE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i="1" dirty="0">
                                              <a:latin typeface="Cambria Math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sv-SE" i="1" dirty="0">
                                              <a:latin typeface="Cambria Math" charset="0"/>
                                            </a:rPr>
                                            <m:t>𝑑𝑙</m:t>
                                          </m:r>
                                        </m:sub>
                                      </m:sSub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1" i="1">
                                      <a:latin typeface="Cambria Math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i="1">
                                      <a:latin typeface="Cambria Math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sv-SE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sv-SE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sv-SE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 dirty="0">
                                  <a:latin typeface="Cambria Math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sv-SE" i="1" dirty="0">
                                  <a:latin typeface="Cambria Math" charset="0"/>
                                </a:rPr>
                                <m:t>𝑑𝑙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rad>
                      <m:sSubSup>
                        <m:sSubSupPr>
                          <m:ctrlPr>
                            <a:rPr lang="sv-SE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1" i="1">
                              <a:latin typeface="Cambria Math" charset="0"/>
                            </a:rPr>
                            <m:t>𝒂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i="1">
                              <a:latin typeface="Cambria Math" charset="0"/>
                            </a:rPr>
                            <m:t>𝑘</m:t>
                          </m:r>
                          <m:r>
                            <a:rPr lang="sv-SE" i="1">
                              <a:latin typeface="Cambria Math" charset="0"/>
                            </a:rPr>
                            <m:t>=1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sv-SE" i="1">
                              <a:latin typeface="Cambria Math" charset="0"/>
                            </a:rPr>
                            <m:t>𝐾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sv-S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i="1" dirty="0">
                                      <a:latin typeface="Cambria Math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sv-SE" i="1" dirty="0">
                                      <a:latin typeface="Cambria Math" charset="0"/>
                                    </a:rPr>
                                    <m:t>𝑑𝑙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i="1">
                                      <a:latin typeface="Cambria Math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rad>
                          <m:sSubSup>
                            <m:sSubSupPr>
                              <m:ctrlPr>
                                <a:rPr lang="sv-SE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i="1">
                                  <a:latin typeface="Cambria Math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sv-SE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spcBef>
                    <a:spcPts val="1500"/>
                  </a:spcBef>
                </a:pPr>
                <a:endParaRPr lang="en-US" dirty="0"/>
              </a:p>
              <a:p>
                <a:pPr marL="0" indent="0">
                  <a:spcBef>
                    <a:spcPts val="1500"/>
                  </a:spcBef>
                  <a:buNone/>
                </a:pPr>
                <a:endParaRPr lang="en-US" dirty="0"/>
              </a:p>
              <a:p>
                <a:pPr marL="57150" indent="0">
                  <a:buNone/>
                </a:pPr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D4B89E4-6983-034C-9734-840B11E728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0625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08EE0-A363-2C46-BED1-D31528F918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F7D25-22F3-D041-B9A1-947279E39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8</a:t>
            </a:fld>
            <a:endParaRPr lang="sv-SE" dirty="0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D3EC9C4D-80D6-D048-A89D-1B8C7927E737}"/>
              </a:ext>
            </a:extLst>
          </p:cNvPr>
          <p:cNvSpPr/>
          <p:nvPr/>
        </p:nvSpPr>
        <p:spPr>
          <a:xfrm rot="5400000">
            <a:off x="6590215" y="2669553"/>
            <a:ext cx="242291" cy="1801091"/>
          </a:xfrm>
          <a:prstGeom prst="rightBrac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D903451D-B394-D745-A79B-6A596300D8BB}"/>
              </a:ext>
            </a:extLst>
          </p:cNvPr>
          <p:cNvSpPr/>
          <p:nvPr/>
        </p:nvSpPr>
        <p:spPr>
          <a:xfrm rot="5400000">
            <a:off x="9669611" y="1826867"/>
            <a:ext cx="270171" cy="3514340"/>
          </a:xfrm>
          <a:prstGeom prst="rightBrac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85978E-7BF2-F847-942D-C047AE3B7D25}"/>
              </a:ext>
            </a:extLst>
          </p:cNvPr>
          <p:cNvSpPr txBox="1"/>
          <p:nvPr/>
        </p:nvSpPr>
        <p:spPr>
          <a:xfrm>
            <a:off x="5970143" y="3779762"/>
            <a:ext cx="1489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Desired signal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BDADC3-F89D-7B46-8643-7AA6DCE1A9A2}"/>
              </a:ext>
            </a:extLst>
          </p:cNvPr>
          <p:cNvSpPr txBox="1"/>
          <p:nvPr/>
        </p:nvSpPr>
        <p:spPr>
          <a:xfrm>
            <a:off x="8672344" y="3779762"/>
            <a:ext cx="2333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Interference plus 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D176E29-D010-A047-B0B1-CE042892960D}"/>
                  </a:ext>
                </a:extLst>
              </p:cNvPr>
              <p:cNvSpPr/>
              <p:nvPr/>
            </p:nvSpPr>
            <p:spPr>
              <a:xfrm>
                <a:off x="727294" y="5000616"/>
                <a:ext cx="4044177" cy="6314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Receiver does not know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sv-S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sv-S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sv-S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1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𝒂</m:t>
                        </m:r>
                      </m:e>
                      <m:sub>
                        <m:r>
                          <a:rPr lang="sv-S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D176E29-D010-A047-B0B1-CE04289296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94" y="5000616"/>
                <a:ext cx="4044177" cy="631477"/>
              </a:xfrm>
              <a:prstGeom prst="rect">
                <a:avLst/>
              </a:prstGeom>
              <a:blipFill>
                <a:blip r:embed="rId3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4308A67-3314-4A42-91EE-A6D5916A97AB}"/>
                  </a:ext>
                </a:extLst>
              </p:cNvPr>
              <p:cNvSpPr/>
              <p:nvPr/>
            </p:nvSpPr>
            <p:spPr>
              <a:xfrm>
                <a:off x="5281127" y="5000615"/>
                <a:ext cx="6288832" cy="6314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But it knows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sv-S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sv-S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sv-S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1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𝒂</m:t>
                        </m:r>
                      </m:e>
                      <m:sub>
                        <m:r>
                          <a:rPr lang="sv-S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sv-SE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sv-S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sv-S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sv-SE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v-SE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sv-S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sv-S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sv-S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sv-S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large</a:t>
                </a: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4308A67-3314-4A42-91EE-A6D5916A97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127" y="5000615"/>
                <a:ext cx="6288832" cy="631477"/>
              </a:xfrm>
              <a:prstGeom prst="rect">
                <a:avLst/>
              </a:prstGeom>
              <a:blipFill>
                <a:blip r:embed="rId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025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9" grpId="0"/>
      <p:bldP spid="14" grpId="0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A2216F4-0C2E-4F47-A8A5-1956A21CFA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Add and subtract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sv-S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sv-SE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A2216F4-0C2E-4F47-A8A5-1956A21CFA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637" t="-12121" b="-303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60605AF-B56A-B647-A567-BD819E58CCDC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>
                  <a:spcAft>
                    <a:spcPts val="600"/>
                  </a:spcAft>
                </a:pPr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Received signal: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  <m:t>𝑦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  <m:t>𝑖</m:t>
                          </m:r>
                        </m:sub>
                      </m:sSub>
                      <m:r>
                        <a:rPr lang="sv-SE" b="1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sv-SE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 dirty="0">
                                  <a:latin typeface="Cambria Math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sv-SE" i="1" dirty="0">
                                  <a:latin typeface="Cambria Math" charset="0"/>
                                </a:rPr>
                                <m:t>𝑑𝑙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rad>
                      <m:sSubSup>
                        <m:sSubSupPr>
                          <m:ctrlPr>
                            <a:rPr lang="sv-SE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1" i="1">
                              <a:latin typeface="Cambria Math" charset="0"/>
                            </a:rPr>
                            <m:t>𝒂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sv-SE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i="1">
                              <a:latin typeface="Cambria Math" charset="0"/>
                            </a:rPr>
                            <m:t>𝑘</m:t>
                          </m:r>
                          <m:r>
                            <a:rPr lang="sv-SE" i="1">
                              <a:latin typeface="Cambria Math" charset="0"/>
                            </a:rPr>
                            <m:t>=1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v-S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sv-S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sv-SE" i="1">
                              <a:latin typeface="Cambria Math" charset="0"/>
                            </a:rPr>
                            <m:t>𝐾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sv-S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i="1" dirty="0">
                                      <a:latin typeface="Cambria Math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sv-SE" i="1" dirty="0">
                                      <a:latin typeface="Cambria Math" charset="0"/>
                                    </a:rPr>
                                    <m:t>𝑑𝑙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i="1">
                                      <a:latin typeface="Cambria Math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rad>
                          <m:sSubSup>
                            <m:sSubSupPr>
                              <m:ctrlPr>
                                <a:rPr lang="sv-SE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i="1">
                                  <a:latin typeface="Cambria Math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sv-SE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sv-S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1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sv-SE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 dirty="0">
                                  <a:latin typeface="Cambria Math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sv-SE" i="1" dirty="0">
                                  <a:latin typeface="Cambria Math" charset="0"/>
                                </a:rPr>
                                <m:t>𝑑𝑙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rad>
                      <m:r>
                        <a:rPr lang="sv-S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sv-S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sv-SE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i="1">
                                  <a:latin typeface="Cambria Math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sv-SE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 dirty="0">
                                  <a:latin typeface="Cambria Math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sv-SE" i="1" dirty="0">
                                  <a:latin typeface="Cambria Math" charset="0"/>
                                </a:rPr>
                                <m:t>𝑑𝑙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rad>
                      <m:d>
                        <m:dPr>
                          <m:ctrlPr>
                            <a:rPr lang="sv-SE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sv-SE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i="1">
                                  <a:latin typeface="Cambria Math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sv-SE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v-S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sv-S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sv-SE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sv-SE" b="1" i="1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1" i="1">
                                      <a:latin typeface="Cambria Math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sv-SE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i="1">
                              <a:latin typeface="Cambria Math" charset="0"/>
                            </a:rPr>
                            <m:t>𝑘</m:t>
                          </m:r>
                          <m:r>
                            <a:rPr lang="sv-SE" i="1">
                              <a:latin typeface="Cambria Math" charset="0"/>
                            </a:rPr>
                            <m:t>=1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v-S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sv-S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sv-SE" i="1">
                              <a:latin typeface="Cambria Math" charset="0"/>
                            </a:rPr>
                            <m:t>𝐾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sv-S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i="1" dirty="0">
                                      <a:latin typeface="Cambria Math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sv-SE" i="1" dirty="0">
                                      <a:latin typeface="Cambria Math" charset="0"/>
                                    </a:rPr>
                                    <m:t>𝑑𝑙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i="1">
                                      <a:latin typeface="Cambria Math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rad>
                          <m:sSubSup>
                            <m:sSubSupPr>
                              <m:ctrlPr>
                                <a:rPr lang="sv-SE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i="1">
                                  <a:latin typeface="Cambria Math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sv-SE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spcBef>
                    <a:spcPts val="1500"/>
                  </a:spcBef>
                </a:pPr>
                <a:endParaRPr lang="en-US" dirty="0"/>
              </a:p>
              <a:p>
                <a:pPr marL="0" indent="0">
                  <a:spcBef>
                    <a:spcPts val="1500"/>
                  </a:spcBef>
                  <a:buNone/>
                </a:pPr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60605AF-B56A-B647-A567-BD819E58CC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702" t="-20625" b="-375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A90C6A-40A1-D841-8E37-56472FB2D3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A42FF-E499-0842-812D-965CCCBF2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9</a:t>
            </a:fld>
            <a:endParaRPr lang="sv-SE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F1E92ECF-50BB-774C-AB1E-6DEF10E5CEE7}"/>
              </a:ext>
            </a:extLst>
          </p:cNvPr>
          <p:cNvSpPr/>
          <p:nvPr/>
        </p:nvSpPr>
        <p:spPr>
          <a:xfrm rot="5400000">
            <a:off x="7624970" y="856484"/>
            <a:ext cx="270171" cy="7395878"/>
          </a:xfrm>
          <a:prstGeom prst="rightBrac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F59AB2-5955-6E4C-909A-CA2C6B397B2D}"/>
                  </a:ext>
                </a:extLst>
              </p:cNvPr>
              <p:cNvSpPr txBox="1"/>
              <p:nvPr/>
            </p:nvSpPr>
            <p:spPr>
              <a:xfrm>
                <a:off x="6707733" y="4739079"/>
                <a:ext cx="26142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SE" dirty="0"/>
                  <a:t>: Interference plus noise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F59AB2-5955-6E4C-909A-CA2C6B397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733" y="4739079"/>
                <a:ext cx="2614242" cy="369332"/>
              </a:xfrm>
              <a:prstGeom prst="rect">
                <a:avLst/>
              </a:prstGeom>
              <a:blipFill>
                <a:blip r:embed="rId4"/>
                <a:stretch>
                  <a:fillRect t="-3333" r="-971" b="-2333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083E2A-57C3-834F-A83D-2D8BF9C7269B}"/>
              </a:ext>
            </a:extLst>
          </p:cNvPr>
          <p:cNvCxnSpPr>
            <a:cxnSpLocks/>
          </p:cNvCxnSpPr>
          <p:nvPr/>
        </p:nvCxnSpPr>
        <p:spPr>
          <a:xfrm flipV="1">
            <a:off x="3532188" y="4086551"/>
            <a:ext cx="0" cy="60269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16FC78-3056-2746-AB40-FBAEF3CFFE4B}"/>
              </a:ext>
            </a:extLst>
          </p:cNvPr>
          <p:cNvCxnSpPr>
            <a:cxnSpLocks/>
          </p:cNvCxnSpPr>
          <p:nvPr/>
        </p:nvCxnSpPr>
        <p:spPr>
          <a:xfrm flipV="1">
            <a:off x="2900817" y="4086551"/>
            <a:ext cx="0" cy="60269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957DD4-D52B-2C44-9ABA-844E23DFF321}"/>
              </a:ext>
            </a:extLst>
          </p:cNvPr>
          <p:cNvCxnSpPr>
            <a:cxnSpLocks/>
          </p:cNvCxnSpPr>
          <p:nvPr/>
        </p:nvCxnSpPr>
        <p:spPr>
          <a:xfrm flipV="1">
            <a:off x="1933544" y="4086551"/>
            <a:ext cx="0" cy="60269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F59A070-4445-1F4F-A718-AE6200D12FEB}"/>
                  </a:ext>
                </a:extLst>
              </p:cNvPr>
              <p:cNvSpPr txBox="1"/>
              <p:nvPr/>
            </p:nvSpPr>
            <p:spPr>
              <a:xfrm>
                <a:off x="3347394" y="4738947"/>
                <a:ext cx="36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F59A070-4445-1F4F-A718-AE6200D12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394" y="4738947"/>
                <a:ext cx="369588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0086EB8-5924-3F47-866F-60F61A43E3D9}"/>
                  </a:ext>
                </a:extLst>
              </p:cNvPr>
              <p:cNvSpPr txBox="1"/>
              <p:nvPr/>
            </p:nvSpPr>
            <p:spPr>
              <a:xfrm>
                <a:off x="2678723" y="4738947"/>
                <a:ext cx="382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0086EB8-5924-3F47-866F-60F61A43E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723" y="4738947"/>
                <a:ext cx="382604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CC3E92E-295B-6C4F-88E0-7061DB308D50}"/>
                  </a:ext>
                </a:extLst>
              </p:cNvPr>
              <p:cNvSpPr txBox="1"/>
              <p:nvPr/>
            </p:nvSpPr>
            <p:spPr>
              <a:xfrm>
                <a:off x="1686259" y="4738947"/>
                <a:ext cx="521810" cy="3704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sv-SE" b="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sv-S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</m:rad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CC3E92E-295B-6C4F-88E0-7061DB308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259" y="4738947"/>
                <a:ext cx="521810" cy="37042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0E036438-0215-434F-9A0D-8444AF5C36E5}"/>
              </a:ext>
            </a:extLst>
          </p:cNvPr>
          <p:cNvSpPr/>
          <p:nvPr/>
        </p:nvSpPr>
        <p:spPr>
          <a:xfrm>
            <a:off x="1077955" y="5617826"/>
            <a:ext cx="3966743" cy="6072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 err="1">
                <a:solidFill>
                  <a:schemeClr val="tx1"/>
                </a:solidFill>
              </a:rPr>
              <a:t>Almost</a:t>
            </a:r>
            <a:r>
              <a:rPr lang="sv-SE" sz="2400" dirty="0">
                <a:solidFill>
                  <a:schemeClr val="tx1"/>
                </a:solidFill>
              </a:rPr>
              <a:t> like an AWGN </a:t>
            </a:r>
            <a:r>
              <a:rPr lang="sv-SE" sz="2400" dirty="0" err="1">
                <a:solidFill>
                  <a:schemeClr val="tx1"/>
                </a:solidFill>
              </a:rPr>
              <a:t>channel</a:t>
            </a:r>
            <a:r>
              <a:rPr lang="sv-SE" sz="2400" dirty="0">
                <a:solidFill>
                  <a:schemeClr val="tx1"/>
                </a:solidFill>
              </a:rPr>
              <a:t>!</a:t>
            </a:r>
            <a:endParaRPr 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7B8C178-A5F8-EC4B-9E07-3F124BE3DD71}"/>
                  </a:ext>
                </a:extLst>
              </p:cNvPr>
              <p:cNvSpPr/>
              <p:nvPr/>
            </p:nvSpPr>
            <p:spPr>
              <a:xfrm>
                <a:off x="7234338" y="5267008"/>
                <a:ext cx="4044177" cy="135841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Capacity lower bound: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𝐶</m:t>
                      </m:r>
                      <m:r>
                        <a:rPr lang="sv-SE" sz="24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≥</m:t>
                      </m:r>
                      <m:func>
                        <m:funcPr>
                          <m:ctrlPr>
                            <a:rPr lang="sv-S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v-SE" sz="240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𝜌</m:t>
                                  </m:r>
                                  <m:sSup>
                                    <m:sSupPr>
                                      <m:ctrlP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sv-SE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sv-SE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</a:rPr>
                                            <m:t>𝑔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𝑉𝑎𝑟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7B8C178-A5F8-EC4B-9E07-3F124BE3DD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338" y="5267008"/>
                <a:ext cx="4044177" cy="1358414"/>
              </a:xfrm>
              <a:prstGeom prst="rect">
                <a:avLst/>
              </a:prstGeom>
              <a:blipFill>
                <a:blip r:embed="rId8"/>
                <a:stretch>
                  <a:fillRect t="-91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018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5" grpId="0"/>
      <p:bldP spid="16" grpId="0"/>
      <p:bldP spid="17" grpId="0"/>
      <p:bldP spid="18" grpId="0" animBg="1"/>
      <p:bldP spid="19" grpId="0" animBg="1"/>
    </p:bldLst>
  </p:timing>
</p:sld>
</file>

<file path=ppt/theme/theme1.xml><?xml version="1.0" encoding="utf-8"?>
<a:theme xmlns:a="http://schemas.openxmlformats.org/drawingml/2006/main" name="Start and finis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3C91ECC7-D0B8-004C-A5E7-E0625F6599A3}" vid="{CD006F72-7756-C141-A149-13FAB4F65DDB}"/>
    </a:ext>
  </a:extLst>
</a:theme>
</file>

<file path=ppt/theme/theme2.xml><?xml version="1.0" encoding="utf-8"?>
<a:theme xmlns:a="http://schemas.openxmlformats.org/drawingml/2006/main" name="White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3C91ECC7-D0B8-004C-A5E7-E0625F6599A3}" vid="{A9B7757E-DA71-894F-A9B1-BE52504F7766}"/>
    </a:ext>
  </a:extLst>
</a:theme>
</file>

<file path=ppt/theme/theme3.xml><?xml version="1.0" encoding="utf-8"?>
<a:theme xmlns:a="http://schemas.openxmlformats.org/drawingml/2006/main" name="Black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3C91ECC7-D0B8-004C-A5E7-E0625F6599A3}" vid="{51B92478-41F4-8F4A-82A0-E5FAF54CE102}"/>
    </a:ext>
  </a:extLst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E55F16C3BC0741BECCEF78E59294ED" ma:contentTypeVersion="7" ma:contentTypeDescription="Create a new document." ma:contentTypeScope="" ma:versionID="709333aaeed0b3db26f60f9c2df8959a">
  <xsd:schema xmlns:xsd="http://www.w3.org/2001/XMLSchema" xmlns:xs="http://www.w3.org/2001/XMLSchema" xmlns:p="http://schemas.microsoft.com/office/2006/metadata/properties" xmlns:ns2="a5aea428-1722-47f0-acbf-e195f738e188" targetNamespace="http://schemas.microsoft.com/office/2006/metadata/properties" ma:root="true" ma:fieldsID="2ba064546e06e115a80d3f5fe687bac9" ns2:_="">
    <xsd:import namespace="a5aea428-1722-47f0-acbf-e195f738e1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Not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aea428-1722-47f0-acbf-e195f738e1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Notes" ma:index="13" nillable="true" ma:displayName="Notes" ma:description="Description of contents" ma:format="Dropdown" ma:internalName="Notes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s xmlns="a5aea428-1722-47f0-acbf-e195f738e188" xsi:nil="true"/>
  </documentManagement>
</p:properties>
</file>

<file path=customXml/itemProps1.xml><?xml version="1.0" encoding="utf-8"?>
<ds:datastoreItem xmlns:ds="http://schemas.openxmlformats.org/officeDocument/2006/customXml" ds:itemID="{DF319BF0-57E1-4878-B48D-94EA12B11E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6C0BFB-7B7D-4275-A53B-E27E48C5E0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aea428-1722-47f0-acbf-e195f738e1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FE17CC-CFFB-40D4-8FF9-C25CBCDADBD5}">
  <ds:schemaRefs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www.w3.org/XML/1998/namespace"/>
    <ds:schemaRef ds:uri="http://purl.org/dc/elements/1.1/"/>
    <ds:schemaRef ds:uri="a5aea428-1722-47f0-acbf-e195f738e188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Start and finish</Template>
  <TotalTime>16783</TotalTime>
  <Words>1009</Words>
  <Application>Microsoft Macintosh PowerPoint</Application>
  <PresentationFormat>Widescreen</PresentationFormat>
  <Paragraphs>229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Cambria Math</vt:lpstr>
      <vt:lpstr>Georgia</vt:lpstr>
      <vt:lpstr>KorolevLiU Medium</vt:lpstr>
      <vt:lpstr>Wingdings</vt:lpstr>
      <vt:lpstr>Start and finish</vt:lpstr>
      <vt:lpstr>White slides</vt:lpstr>
      <vt:lpstr>Black slides</vt:lpstr>
      <vt:lpstr>PowerPoint Presentation</vt:lpstr>
      <vt:lpstr>Outline</vt:lpstr>
      <vt:lpstr>Downlink communication</vt:lpstr>
      <vt:lpstr>Received signal at User i</vt:lpstr>
      <vt:lpstr>Downlink Massive MIMO system model</vt:lpstr>
      <vt:lpstr>Linear precoding</vt:lpstr>
      <vt:lpstr>Capacity lower bound</vt:lpstr>
      <vt:lpstr>Rewriting the received downlink signal</vt:lpstr>
      <vt:lpstr>Add and subtract E{g_i^T a_i }</vt:lpstr>
      <vt:lpstr>Capacity lower bound with any precoding</vt:lpstr>
      <vt:lpstr>How to select precoding?</vt:lpstr>
      <vt:lpstr>Recall: Estimates of channels</vt:lpstr>
      <vt:lpstr>Downlink capacity lower bound with MR</vt:lpstr>
      <vt:lpstr>Comparing uplink and downlink (with MR)</vt:lpstr>
      <vt:lpstr>Example: Uplink rate, varying SNR</vt:lpstr>
      <vt:lpstr>Example: Uplink rate, different schemes</vt:lpstr>
      <vt:lpstr>Example: Rate when scaling number of users</vt:lpstr>
      <vt:lpstr>Example: Sum rate, scaling number of users</vt:lpstr>
      <vt:lpstr>What are the benefits of MR processing?</vt:lpstr>
      <vt:lpstr>Summary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Widescreen presentation with LiU typography</dc:title>
  <dc:subject/>
  <dc:creator>Emil Björnson</dc:creator>
  <cp:keywords/>
  <dc:description/>
  <cp:lastModifiedBy>Emil Björnson</cp:lastModifiedBy>
  <cp:revision>159</cp:revision>
  <cp:lastPrinted>2017-10-06T09:53:20Z</cp:lastPrinted>
  <dcterms:created xsi:type="dcterms:W3CDTF">2020-03-25T16:20:45Z</dcterms:created>
  <dcterms:modified xsi:type="dcterms:W3CDTF">2021-04-30T06:14:18Z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0x010100D9E55F16C3BC0741BECCEF78E59294ED</vt:lpwstr>
  </property>
</Properties>
</file>