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0"/>
  </p:notesMasterIdLst>
  <p:handoutMasterIdLst>
    <p:handoutMasterId r:id="rId21"/>
  </p:handoutMasterIdLst>
  <p:sldIdLst>
    <p:sldId id="375" r:id="rId7"/>
    <p:sldId id="288" r:id="rId8"/>
    <p:sldId id="367" r:id="rId9"/>
    <p:sldId id="368" r:id="rId10"/>
    <p:sldId id="369" r:id="rId11"/>
    <p:sldId id="298" r:id="rId12"/>
    <p:sldId id="370" r:id="rId13"/>
    <p:sldId id="372" r:id="rId14"/>
    <p:sldId id="373" r:id="rId15"/>
    <p:sldId id="371" r:id="rId16"/>
    <p:sldId id="374" r:id="rId17"/>
    <p:sldId id="308" r:id="rId18"/>
    <p:sldId id="376" r:id="rId19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B5"/>
    <a:srgbClr val="00CBD5"/>
    <a:srgbClr val="00B9E7"/>
    <a:srgbClr val="3BA890"/>
    <a:srgbClr val="009CA6"/>
    <a:srgbClr val="0099C6"/>
    <a:srgbClr val="2D89B1"/>
    <a:srgbClr val="009BA8"/>
    <a:srgbClr val="17C7D2"/>
    <a:srgbClr val="0CC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1" autoAdjust="0"/>
    <p:restoredTop sz="95177" autoAdjust="0"/>
  </p:normalViewPr>
  <p:slideViewPr>
    <p:cSldViewPr snapToGrid="0" snapToObjects="1">
      <p:cViewPr varScale="1">
        <p:scale>
          <a:sx n="102" d="100"/>
          <a:sy n="102" d="100"/>
        </p:scale>
        <p:origin x="7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8/31/22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8/31/22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emf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1.emf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Complex Baseband Model 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2EED4-DE44-0A41-A57D-C3FE2DE6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7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79DA-D43B-3047-BF02-0928FC26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Revisiting channel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E4D2-9152-4D47-BC78-9735B41C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82652-759A-8E41-AFC3-E76568E4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CF7CF2-7555-1842-B285-E1192BD385CB}"/>
              </a:ext>
            </a:extLst>
          </p:cNvPr>
          <p:cNvGrpSpPr/>
          <p:nvPr/>
        </p:nvGrpSpPr>
        <p:grpSpPr>
          <a:xfrm>
            <a:off x="-391306" y="1598858"/>
            <a:ext cx="7447013" cy="3660283"/>
            <a:chOff x="-304802" y="1300168"/>
            <a:chExt cx="8893629" cy="43713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665B70-D31F-744E-89CA-81A43732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60411D-1A24-B34E-93BD-8D1E62A2110F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9F96B0-DAD9-484D-9FB2-219956307223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32065-E86D-A746-9E24-E9163F748E59}"/>
                  </a:ext>
                </a:extLst>
              </p:cNvPr>
              <p:cNvSpPr txBox="1"/>
              <p:nvPr/>
            </p:nvSpPr>
            <p:spPr>
              <a:xfrm>
                <a:off x="7525610" y="1108250"/>
                <a:ext cx="2911630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dirty="0">
                    <a:latin typeface="Georgia" panose="02040502050405020303" pitchFamily="18" charset="0"/>
                  </a:rPr>
                  <a:t>Original </a:t>
                </a:r>
                <a:r>
                  <a:rPr lang="sv-SE" dirty="0" err="1">
                    <a:latin typeface="Georgia" panose="02040502050405020303" pitchFamily="18" charset="0"/>
                  </a:rPr>
                  <a:t>channel</a:t>
                </a:r>
                <a:r>
                  <a:rPr lang="sv-SE" dirty="0">
                    <a:latin typeface="Georgia" panose="02040502050405020303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32065-E86D-A746-9E24-E9163F74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610" y="1108250"/>
                <a:ext cx="2911630" cy="1148263"/>
              </a:xfrm>
              <a:prstGeom prst="rect">
                <a:avLst/>
              </a:prstGeom>
              <a:blipFill>
                <a:blip r:embed="rId3"/>
                <a:stretch>
                  <a:fillRect t="-49451" b="-1142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F8A607-FEC5-E944-B05D-A5E3B8DD33A7}"/>
                  </a:ext>
                </a:extLst>
              </p:cNvPr>
              <p:cNvSpPr txBox="1"/>
              <p:nvPr/>
            </p:nvSpPr>
            <p:spPr>
              <a:xfrm>
                <a:off x="7181638" y="3508430"/>
                <a:ext cx="3599575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dirty="0">
                    <a:latin typeface="Georgia" panose="02040502050405020303" pitchFamily="18" charset="0"/>
                  </a:rPr>
                  <a:t>Equivalent in </a:t>
                </a:r>
                <a:r>
                  <a:rPr lang="sv-SE" dirty="0" err="1">
                    <a:latin typeface="Georgia" panose="02040502050405020303" pitchFamily="18" charset="0"/>
                  </a:rPr>
                  <a:t>complex</a:t>
                </a:r>
                <a:r>
                  <a:rPr lang="sv-SE" dirty="0">
                    <a:latin typeface="Georgia" panose="02040502050405020303" pitchFamily="18" charset="0"/>
                  </a:rPr>
                  <a:t> </a:t>
                </a:r>
                <a:r>
                  <a:rPr lang="sv-SE" dirty="0" err="1">
                    <a:latin typeface="Georgia" panose="02040502050405020303" pitchFamily="18" charset="0"/>
                  </a:rPr>
                  <a:t>baseband</a:t>
                </a:r>
                <a:r>
                  <a:rPr lang="sv-SE" dirty="0">
                    <a:latin typeface="Georgia" panose="02040502050405020303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F8A607-FEC5-E944-B05D-A5E3B8DD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38" y="3508430"/>
                <a:ext cx="3599575" cy="1148263"/>
              </a:xfrm>
              <a:prstGeom prst="rect">
                <a:avLst/>
              </a:prstGeom>
              <a:blipFill>
                <a:blip r:embed="rId4"/>
                <a:stretch>
                  <a:fillRect l="-351" t="-49451" r="-351" b="-1131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3015ED-9283-EE43-9621-9D6326210806}"/>
                  </a:ext>
                </a:extLst>
              </p:cNvPr>
              <p:cNvSpPr txBox="1"/>
              <p:nvPr/>
            </p:nvSpPr>
            <p:spPr>
              <a:xfrm>
                <a:off x="5008810" y="5061854"/>
                <a:ext cx="6707192" cy="8941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sv-SE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v-SE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sv-SE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18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SE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3015ED-9283-EE43-9621-9D6326210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10" y="5061854"/>
                <a:ext cx="6707192" cy="894101"/>
              </a:xfrm>
              <a:prstGeom prst="rect">
                <a:avLst/>
              </a:prstGeom>
              <a:blipFill>
                <a:blip r:embed="rId5"/>
                <a:stretch>
                  <a:fillRect t="-87671" b="-1397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568C3D5-67FF-7640-9916-9CF638B9A309}"/>
              </a:ext>
            </a:extLst>
          </p:cNvPr>
          <p:cNvSpPr txBox="1"/>
          <p:nvPr/>
        </p:nvSpPr>
        <p:spPr>
          <a:xfrm>
            <a:off x="7575973" y="244729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Amplitude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1A2C8-0535-2D4C-9B80-BFB9971FE938}"/>
              </a:ext>
            </a:extLst>
          </p:cNvPr>
          <p:cNvSpPr txBox="1"/>
          <p:nvPr/>
        </p:nvSpPr>
        <p:spPr>
          <a:xfrm>
            <a:off x="10114678" y="92691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Propagation delay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CC72DC-2850-9F4F-92C1-9C9C12BA5838}"/>
              </a:ext>
            </a:extLst>
          </p:cNvPr>
          <p:cNvSpPr txBox="1"/>
          <p:nvPr/>
        </p:nvSpPr>
        <p:spPr>
          <a:xfrm>
            <a:off x="9359172" y="2522162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Synchronization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F18466-1980-6246-94AE-402A6DD7067A}"/>
              </a:ext>
            </a:extLst>
          </p:cNvPr>
          <p:cNvCxnSpPr>
            <a:cxnSpLocks/>
          </p:cNvCxnSpPr>
          <p:nvPr/>
        </p:nvCxnSpPr>
        <p:spPr>
          <a:xfrm flipV="1">
            <a:off x="8884509" y="2028244"/>
            <a:ext cx="0" cy="421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77B10F-47CA-7B46-804D-39742B09A47C}"/>
              </a:ext>
            </a:extLst>
          </p:cNvPr>
          <p:cNvCxnSpPr>
            <a:cxnSpLocks/>
          </p:cNvCxnSpPr>
          <p:nvPr/>
        </p:nvCxnSpPr>
        <p:spPr>
          <a:xfrm flipH="1" flipV="1">
            <a:off x="9699666" y="1997620"/>
            <a:ext cx="172383" cy="524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FD527-36B7-6D42-A78E-07DFEA1388F9}"/>
              </a:ext>
            </a:extLst>
          </p:cNvPr>
          <p:cNvCxnSpPr>
            <a:cxnSpLocks/>
          </p:cNvCxnSpPr>
          <p:nvPr/>
        </p:nvCxnSpPr>
        <p:spPr>
          <a:xfrm flipH="1">
            <a:off x="10114678" y="1332076"/>
            <a:ext cx="97638" cy="4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7B1F-4EB8-4645-BE8E-F5031A5E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CBC586-F4C7-AC48-8F8E-B002ED5FA51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Small variations in delays (set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Symbol-sampled system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sinc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CBC586-F4C7-AC48-8F8E-B002ED5FA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38629" b="-18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12FF1-7297-954A-9FB9-3E778CD72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2F4EE-0302-E247-90D4-DB192877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081C1B-F6DA-9748-A662-C0521030171D}"/>
              </a:ext>
            </a:extLst>
          </p:cNvPr>
          <p:cNvSpPr/>
          <p:nvPr/>
        </p:nvSpPr>
        <p:spPr bwMode="auto">
          <a:xfrm rot="5400000">
            <a:off x="6022836" y="3899643"/>
            <a:ext cx="162803" cy="2323069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56675-66CE-8B4E-AA8F-1023B0A23EF8}"/>
                  </a:ext>
                </a:extLst>
              </p:cNvPr>
              <p:cNvSpPr txBox="1"/>
              <p:nvPr/>
            </p:nvSpPr>
            <p:spPr>
              <a:xfrm>
                <a:off x="5109994" y="5150280"/>
                <a:ext cx="20131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56675-66CE-8B4E-AA8F-1023B0A2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94" y="5150280"/>
                <a:ext cx="2013199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75753-4545-D24C-A9FB-944A51FF4900}"/>
                  </a:ext>
                </a:extLst>
              </p:cNvPr>
              <p:cNvSpPr txBox="1"/>
              <p:nvPr/>
            </p:nvSpPr>
            <p:spPr>
              <a:xfrm>
                <a:off x="4132644" y="5707453"/>
                <a:ext cx="3967897" cy="78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memory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less channel:</a:t>
                </a:r>
                <a:endParaRPr lang="en-US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F75753-4545-D24C-A9FB-944A51FF4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44" y="5707453"/>
                <a:ext cx="3967897" cy="789547"/>
              </a:xfrm>
              <a:prstGeom prst="rect">
                <a:avLst/>
              </a:prstGeom>
              <a:blipFill>
                <a:blip r:embed="rId4"/>
                <a:stretch>
                  <a:fillRect t="-3077" b="-4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Transmission in continuous time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Equivalent discrete description:</a:t>
                </a:r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pPr lvl="1"/>
                <a:endParaRPr lang="en-SE" i="1" dirty="0">
                  <a:latin typeface="Cambria Math" panose="02040503050406030204" pitchFamily="18" charset="0"/>
                </a:endParaRPr>
              </a:p>
              <a:p>
                <a:pPr lvl="1"/>
                <a:endParaRPr lang="en-S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symbols per second (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E" dirty="0"/>
                  <a:t>bandwidth)</a:t>
                </a:r>
              </a:p>
              <a:p>
                <a:pPr lvl="1"/>
                <a:r>
                  <a:rPr lang="en-SE" dirty="0"/>
                  <a:t>Memoryless channel:     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40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42DF4-07F4-4B4B-82E1-2F16ED28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5" y="3282365"/>
            <a:ext cx="6005638" cy="1833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33F909-EE36-8F4C-A71E-7FB9F18FB580}"/>
                  </a:ext>
                </a:extLst>
              </p:cNvPr>
              <p:cNvSpPr/>
              <p:nvPr/>
            </p:nvSpPr>
            <p:spPr>
              <a:xfrm>
                <a:off x="4986138" y="3344095"/>
                <a:ext cx="13442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sv-SE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1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E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33F909-EE36-8F4C-A71E-7FB9F18FB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38" y="3344095"/>
                <a:ext cx="1344219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Complex Baseband Model 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A74B-3112-794A-BB05-F08C230B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Signals and systems</a:t>
            </a:r>
          </a:p>
          <a:p>
            <a:pPr lvl="1"/>
            <a:r>
              <a:rPr lang="en-SE" dirty="0"/>
              <a:t>Fourier transform</a:t>
            </a:r>
          </a:p>
          <a:p>
            <a:endParaRPr lang="en-SE" dirty="0"/>
          </a:p>
          <a:p>
            <a:r>
              <a:rPr lang="en-SE" dirty="0"/>
              <a:t>Complex baseband representation</a:t>
            </a:r>
          </a:p>
          <a:p>
            <a:pPr lvl="1"/>
            <a:r>
              <a:rPr lang="en-SE" dirty="0"/>
              <a:t>Signals and communication channels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Pulse amplitude modulation</a:t>
            </a:r>
          </a:p>
          <a:p>
            <a:pPr lvl="1"/>
            <a:r>
              <a:rPr lang="en-SE" dirty="0"/>
              <a:t>Received signal</a:t>
            </a:r>
          </a:p>
          <a:p>
            <a:pPr lvl="1"/>
            <a:r>
              <a:rPr lang="en-SE" dirty="0"/>
              <a:t>Narrowband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4836-8D33-4B45-8011-35F3B896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Linear time-invariant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9E613-87BE-FB45-9C35-400926B33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60633"/>
            <a:ext cx="10853647" cy="4036012"/>
          </a:xfrm>
        </p:spPr>
        <p:txBody>
          <a:bodyPr/>
          <a:lstStyle/>
          <a:p>
            <a:r>
              <a:rPr lang="en-SE" dirty="0"/>
              <a:t>System in time-domain: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r>
              <a:rPr lang="en-SE" dirty="0"/>
              <a:t>System in frequency domain: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6F7A-7216-3249-8CC4-48D4D40B4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Antenna</a:t>
            </a:r>
            <a:r>
              <a:rPr lang="sv-SE" dirty="0"/>
              <a:t>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CC5EE-1490-7343-8381-EC04806D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E9B19A-8EBA-9E4A-9356-26EFD3DAADB5}"/>
              </a:ext>
            </a:extLst>
          </p:cNvPr>
          <p:cNvSpPr/>
          <p:nvPr/>
        </p:nvSpPr>
        <p:spPr bwMode="auto">
          <a:xfrm>
            <a:off x="2925521" y="2404919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68F6F-238D-114C-B3CE-0D350517982E}"/>
              </a:ext>
            </a:extLst>
          </p:cNvPr>
          <p:cNvCxnSpPr>
            <a:cxnSpLocks/>
          </p:cNvCxnSpPr>
          <p:nvPr/>
        </p:nvCxnSpPr>
        <p:spPr bwMode="auto">
          <a:xfrm>
            <a:off x="2166257" y="2854428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1AFB0-85B4-154B-9479-F52FEE73CB12}"/>
              </a:ext>
            </a:extLst>
          </p:cNvPr>
          <p:cNvCxnSpPr>
            <a:cxnSpLocks/>
          </p:cNvCxnSpPr>
          <p:nvPr/>
        </p:nvCxnSpPr>
        <p:spPr bwMode="auto">
          <a:xfrm>
            <a:off x="4977783" y="2854428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D5D340-2F74-964C-8C12-CB32989D5035}"/>
                  </a:ext>
                </a:extLst>
              </p:cNvPr>
              <p:cNvSpPr txBox="1"/>
              <p:nvPr/>
            </p:nvSpPr>
            <p:spPr>
              <a:xfrm>
                <a:off x="1352491" y="2697893"/>
                <a:ext cx="64844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D5D340-2F74-964C-8C12-CB32989D5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91" y="2697893"/>
                <a:ext cx="648447" cy="390748"/>
              </a:xfrm>
              <a:prstGeom prst="rect">
                <a:avLst/>
              </a:prstGeom>
              <a:blipFill>
                <a:blip r:embed="rId2"/>
                <a:stretch>
                  <a:fillRect r="-9615"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0B5E2E-16E1-9A42-BD4C-D0E8A9ABA34A}"/>
                  </a:ext>
                </a:extLst>
              </p:cNvPr>
              <p:cNvSpPr txBox="1"/>
              <p:nvPr/>
            </p:nvSpPr>
            <p:spPr>
              <a:xfrm>
                <a:off x="5577313" y="2665235"/>
                <a:ext cx="75392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0B5E2E-16E1-9A42-BD4C-D0E8A9AB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13" y="2665235"/>
                <a:ext cx="753924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AB6EF-D159-EE40-BB8E-62DE0F327B1A}"/>
                  </a:ext>
                </a:extLst>
              </p:cNvPr>
              <p:cNvSpPr txBox="1"/>
              <p:nvPr/>
            </p:nvSpPr>
            <p:spPr>
              <a:xfrm>
                <a:off x="2731894" y="2421768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/>
                  <a:t>Impulse 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AB6EF-D159-EE40-BB8E-62DE0F327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94" y="2421768"/>
                <a:ext cx="2439516" cy="944746"/>
              </a:xfrm>
              <a:prstGeom prst="rect">
                <a:avLst/>
              </a:prstGeom>
              <a:blipFill>
                <a:blip r:embed="rId4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D461F-F06E-264D-8A8A-4748FD5CC7DA}"/>
                  </a:ext>
                </a:extLst>
              </p:cNvPr>
              <p:cNvSpPr txBox="1"/>
              <p:nvPr/>
            </p:nvSpPr>
            <p:spPr>
              <a:xfrm>
                <a:off x="5696411" y="2526007"/>
                <a:ext cx="5114388" cy="689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D461F-F06E-264D-8A8A-4748FD5C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11" y="2526007"/>
                <a:ext cx="5114388" cy="689932"/>
              </a:xfrm>
              <a:prstGeom prst="rect">
                <a:avLst/>
              </a:prstGeom>
              <a:blipFill>
                <a:blip r:embed="rId5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riangle 16">
            <a:extLst>
              <a:ext uri="{FF2B5EF4-FFF2-40B4-BE49-F238E27FC236}">
                <a16:creationId xmlns:a16="http://schemas.microsoft.com/office/drawing/2014/main" id="{68C4493E-CCCA-5C42-B098-5591F74E9B4D}"/>
              </a:ext>
            </a:extLst>
          </p:cNvPr>
          <p:cNvSpPr/>
          <p:nvPr/>
        </p:nvSpPr>
        <p:spPr bwMode="auto">
          <a:xfrm>
            <a:off x="9378509" y="4395839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CD165-9115-B844-88D7-E0C8EFCA5714}"/>
              </a:ext>
            </a:extLst>
          </p:cNvPr>
          <p:cNvCxnSpPr>
            <a:cxnSpLocks/>
          </p:cNvCxnSpPr>
          <p:nvPr/>
        </p:nvCxnSpPr>
        <p:spPr bwMode="auto">
          <a:xfrm>
            <a:off x="8361583" y="5119521"/>
            <a:ext cx="2797404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F3D9E0-A554-C34F-A057-A843CDAD7F28}"/>
              </a:ext>
            </a:extLst>
          </p:cNvPr>
          <p:cNvCxnSpPr/>
          <p:nvPr/>
        </p:nvCxnSpPr>
        <p:spPr bwMode="auto">
          <a:xfrm>
            <a:off x="9939501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D03646-B516-0241-A503-E22623C35228}"/>
                  </a:ext>
                </a:extLst>
              </p:cNvPr>
              <p:cNvSpPr txBox="1"/>
              <p:nvPr/>
            </p:nvSpPr>
            <p:spPr>
              <a:xfrm>
                <a:off x="9827716" y="5236311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D03646-B516-0241-A503-E22623C35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16" y="5236311"/>
                <a:ext cx="218457" cy="246221"/>
              </a:xfrm>
              <a:prstGeom prst="rect">
                <a:avLst/>
              </a:prstGeom>
              <a:blipFill>
                <a:blip r:embed="rId6"/>
                <a:stretch>
                  <a:fillRect l="-2631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BDBF0F-E7A9-2A4D-BEA1-8EFA51E6658C}"/>
              </a:ext>
            </a:extLst>
          </p:cNvPr>
          <p:cNvCxnSpPr>
            <a:cxnSpLocks/>
          </p:cNvCxnSpPr>
          <p:nvPr/>
        </p:nvCxnSpPr>
        <p:spPr bwMode="auto">
          <a:xfrm>
            <a:off x="10520373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5084CB-EAA7-A64B-89B0-798B485DD53D}"/>
              </a:ext>
            </a:extLst>
          </p:cNvPr>
          <p:cNvCxnSpPr/>
          <p:nvPr/>
        </p:nvCxnSpPr>
        <p:spPr bwMode="auto">
          <a:xfrm>
            <a:off x="9368245" y="500530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3F8C3E-A9F0-3641-B823-CEA3A78187E6}"/>
              </a:ext>
            </a:extLst>
          </p:cNvPr>
          <p:cNvCxnSpPr/>
          <p:nvPr/>
        </p:nvCxnSpPr>
        <p:spPr bwMode="auto">
          <a:xfrm>
            <a:off x="8361583" y="501659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D5D844-475C-924B-BEC9-F6AC72DBA410}"/>
                  </a:ext>
                </a:extLst>
              </p:cNvPr>
              <p:cNvSpPr txBox="1"/>
              <p:nvPr/>
            </p:nvSpPr>
            <p:spPr>
              <a:xfrm>
                <a:off x="8315389" y="5247604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D5D844-475C-924B-BEC9-F6AC72D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89" y="5247604"/>
                <a:ext cx="171521" cy="246221"/>
              </a:xfrm>
              <a:prstGeom prst="rect">
                <a:avLst/>
              </a:prstGeom>
              <a:blipFill>
                <a:blip r:embed="rId7"/>
                <a:stretch>
                  <a:fillRect l="-20000" r="-20000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BB1B34-273E-B348-B493-25FC3E50E7AA}"/>
                  </a:ext>
                </a:extLst>
              </p:cNvPr>
              <p:cNvSpPr txBox="1"/>
              <p:nvPr/>
            </p:nvSpPr>
            <p:spPr>
              <a:xfrm>
                <a:off x="11021869" y="5214711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BB1B34-273E-B348-B493-25FC3E50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869" y="5214711"/>
                <a:ext cx="175946" cy="246221"/>
              </a:xfrm>
              <a:prstGeom prst="rect">
                <a:avLst/>
              </a:prstGeom>
              <a:blipFill>
                <a:blip r:embed="rId8"/>
                <a:stretch>
                  <a:fillRect l="-26667" r="-33333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CF2F2351-0EC5-8F4C-B96F-81F35DEC1360}"/>
              </a:ext>
            </a:extLst>
          </p:cNvPr>
          <p:cNvSpPr/>
          <p:nvPr/>
        </p:nvSpPr>
        <p:spPr bwMode="auto">
          <a:xfrm>
            <a:off x="9368244" y="4820945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9BD4C5-18A3-5244-98DA-EBD3680FA35D}"/>
                  </a:ext>
                </a:extLst>
              </p:cNvPr>
              <p:cNvSpPr txBox="1"/>
              <p:nvPr/>
            </p:nvSpPr>
            <p:spPr>
              <a:xfrm>
                <a:off x="8625850" y="4372385"/>
                <a:ext cx="81887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9BD4C5-18A3-5244-98DA-EBD3680F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50" y="4372385"/>
                <a:ext cx="818879" cy="3907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8721BA-00B1-FE43-BCA1-042734EC1AB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13709" y="4639141"/>
            <a:ext cx="144016" cy="49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7932C-2940-1644-AEEA-487CE43F2030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0287915" y="4755904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D7B73D-4DDB-E04D-858E-DBAEAB69F9D7}"/>
                  </a:ext>
                </a:extLst>
              </p:cNvPr>
              <p:cNvSpPr txBox="1"/>
              <p:nvPr/>
            </p:nvSpPr>
            <p:spPr>
              <a:xfrm>
                <a:off x="10377805" y="4540943"/>
                <a:ext cx="79855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𝛶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D7B73D-4DDB-E04D-858E-DBAEAB69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5" y="4540943"/>
                <a:ext cx="798552" cy="390748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31361-06CD-7148-8B77-FE3E2674DE98}"/>
              </a:ext>
            </a:extLst>
          </p:cNvPr>
          <p:cNvCxnSpPr/>
          <p:nvPr/>
        </p:nvCxnSpPr>
        <p:spPr bwMode="auto">
          <a:xfrm>
            <a:off x="9378509" y="5624329"/>
            <a:ext cx="1152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F7EC39-F159-C240-BF62-0A7F86217C2E}"/>
                  </a:ext>
                </a:extLst>
              </p:cNvPr>
              <p:cNvSpPr txBox="1"/>
              <p:nvPr/>
            </p:nvSpPr>
            <p:spPr>
              <a:xfrm>
                <a:off x="9791563" y="5650424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F7EC39-F159-C240-BF62-0A7F86217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63" y="5650424"/>
                <a:ext cx="197875" cy="246221"/>
              </a:xfrm>
              <a:prstGeom prst="rect">
                <a:avLst/>
              </a:prstGeom>
              <a:blipFill>
                <a:blip r:embed="rId11"/>
                <a:stretch>
                  <a:fillRect l="-17647" r="-17647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40FC6FD-D210-4F4A-A390-3E0688C2BFA5}"/>
              </a:ext>
            </a:extLst>
          </p:cNvPr>
          <p:cNvSpPr/>
          <p:nvPr/>
        </p:nvSpPr>
        <p:spPr bwMode="auto">
          <a:xfrm>
            <a:off x="2925521" y="4715928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FB3CA3-1786-E54C-90FF-750E879F8DF2}"/>
              </a:ext>
            </a:extLst>
          </p:cNvPr>
          <p:cNvCxnSpPr>
            <a:cxnSpLocks/>
          </p:cNvCxnSpPr>
          <p:nvPr/>
        </p:nvCxnSpPr>
        <p:spPr bwMode="auto">
          <a:xfrm>
            <a:off x="2166257" y="5165437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B1D20-A0FA-0C4D-925F-20915E36ABED}"/>
              </a:ext>
            </a:extLst>
          </p:cNvPr>
          <p:cNvCxnSpPr>
            <a:cxnSpLocks/>
          </p:cNvCxnSpPr>
          <p:nvPr/>
        </p:nvCxnSpPr>
        <p:spPr bwMode="auto">
          <a:xfrm>
            <a:off x="4977783" y="5165437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565B-C338-9940-A31F-228B69421461}"/>
                  </a:ext>
                </a:extLst>
              </p:cNvPr>
              <p:cNvSpPr txBox="1"/>
              <p:nvPr/>
            </p:nvSpPr>
            <p:spPr>
              <a:xfrm>
                <a:off x="1322511" y="5008902"/>
                <a:ext cx="64844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565B-C338-9940-A31F-228B6942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511" y="5008902"/>
                <a:ext cx="648447" cy="390748"/>
              </a:xfrm>
              <a:prstGeom prst="rect">
                <a:avLst/>
              </a:prstGeom>
              <a:blipFill>
                <a:blip r:embed="rId12"/>
                <a:stretch>
                  <a:fillRect r="-17308"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260903-6C8B-0B4C-AAB0-3F5466C401BA}"/>
                  </a:ext>
                </a:extLst>
              </p:cNvPr>
              <p:cNvSpPr txBox="1"/>
              <p:nvPr/>
            </p:nvSpPr>
            <p:spPr>
              <a:xfrm>
                <a:off x="5527652" y="4976244"/>
                <a:ext cx="225330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</m:e>
                      <m:sub>
                        <m: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v-S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260903-6C8B-0B4C-AAB0-3F5466C4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52" y="4976244"/>
                <a:ext cx="2253309" cy="390748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77EA6-5073-7249-A5BF-3D735468D26B}"/>
                  </a:ext>
                </a:extLst>
              </p:cNvPr>
              <p:cNvSpPr txBox="1"/>
              <p:nvPr/>
            </p:nvSpPr>
            <p:spPr>
              <a:xfrm>
                <a:off x="2731894" y="4732777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 err="1"/>
                  <a:t>Frequency</a:t>
                </a:r>
                <a:r>
                  <a:rPr lang="sv-SE" b="0" dirty="0"/>
                  <a:t> </a:t>
                </a:r>
                <a:r>
                  <a:rPr lang="sv-SE" b="0" dirty="0" err="1"/>
                  <a:t>response</a:t>
                </a:r>
                <a:endParaRPr lang="sv-S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77EA6-5073-7249-A5BF-3D735468D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94" y="4732777"/>
                <a:ext cx="2439516" cy="944746"/>
              </a:xfrm>
              <a:prstGeom prst="rect">
                <a:avLst/>
              </a:prstGeom>
              <a:blipFill>
                <a:blip r:embed="rId14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F08223-3008-A544-A91F-FDC8D3BE84C8}"/>
                  </a:ext>
                </a:extLst>
              </p:cNvPr>
              <p:cNvSpPr/>
              <p:nvPr/>
            </p:nvSpPr>
            <p:spPr>
              <a:xfrm>
                <a:off x="8019518" y="959626"/>
                <a:ext cx="3741964" cy="10981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Impulse (Dirac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𝑑𝑡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(0)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F08223-3008-A544-A91F-FDC8D3BE8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18" y="959626"/>
                <a:ext cx="3741964" cy="1098186"/>
              </a:xfrm>
              <a:prstGeom prst="rect">
                <a:avLst/>
              </a:prstGeom>
              <a:blipFill>
                <a:blip r:embed="rId15"/>
                <a:stretch>
                  <a:fillRect t="-3371" b="-707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0DE6751-E85E-D34A-B7FE-201BEB24FE5B}"/>
              </a:ext>
            </a:extLst>
          </p:cNvPr>
          <p:cNvSpPr txBox="1"/>
          <p:nvPr/>
        </p:nvSpPr>
        <p:spPr>
          <a:xfrm>
            <a:off x="8964317" y="3830595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Passband signal:</a:t>
            </a:r>
          </a:p>
        </p:txBody>
      </p:sp>
    </p:spTree>
    <p:extLst>
      <p:ext uri="{BB962C8B-B14F-4D97-AF65-F5344CB8AC3E}">
        <p14:creationId xmlns:p14="http://schemas.microsoft.com/office/powerpoint/2010/main" val="5682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8" grpId="0"/>
      <p:bldP spid="22" grpId="0"/>
      <p:bldP spid="23" grpId="0"/>
      <p:bldP spid="24" grpId="0" animBg="1"/>
      <p:bldP spid="25" grpId="0"/>
      <p:bldP spid="28" grpId="0"/>
      <p:bldP spid="30" grpId="0"/>
      <p:bldP spid="31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9374-1045-4D48-BBFD-B51AEB5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0BBAB-67F1-4440-8006-55EEAC315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95131-D11E-044E-A0E2-908027BC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2640" y="361657"/>
            <a:ext cx="738379" cy="264685"/>
          </a:xfrm>
        </p:spPr>
        <p:txBody>
          <a:bodyPr/>
          <a:lstStyle/>
          <a:p>
            <a:fld id="{80A4C9D9-979F-D94A-9054-C3B7EAD37A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94A17-E312-FE47-B33A-A98C3EA15520}"/>
              </a:ext>
            </a:extLst>
          </p:cNvPr>
          <p:cNvSpPr/>
          <p:nvPr/>
        </p:nvSpPr>
        <p:spPr>
          <a:xfrm>
            <a:off x="11022640" y="337452"/>
            <a:ext cx="327305" cy="788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9755D-2DF3-9642-ACC5-DD6099DAC159}"/>
              </a:ext>
            </a:extLst>
          </p:cNvPr>
          <p:cNvSpPr txBox="1"/>
          <p:nvPr/>
        </p:nvSpPr>
        <p:spPr>
          <a:xfrm>
            <a:off x="6989886" y="241141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6E6EE-0C53-1643-802E-B4B97EE0707E}"/>
              </a:ext>
            </a:extLst>
          </p:cNvPr>
          <p:cNvSpPr txBox="1"/>
          <p:nvPr/>
        </p:nvSpPr>
        <p:spPr>
          <a:xfrm>
            <a:off x="10998436" y="2413138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0CEEE5-0ADB-574E-899E-616A8161C4C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975543"/>
                <a:ext cx="7572601" cy="2921101"/>
              </a:xfrm>
            </p:spPr>
            <p:txBody>
              <a:bodyPr/>
              <a:lstStyle/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 </a:t>
                </a:r>
              </a:p>
              <a:p>
                <a:pPr lvl="1"/>
                <a:r>
                  <a:rPr lang="en-US" sz="2000" dirty="0"/>
                  <a:t>Exists if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e>
                    </m:nary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0CEEE5-0ADB-574E-899E-616A8161C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975543"/>
                <a:ext cx="7572601" cy="2921101"/>
              </a:xfrm>
              <a:blipFill>
                <a:blip r:embed="rId2"/>
                <a:stretch>
                  <a:fillRect l="-1003" t="-251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C0D609-E476-BC44-A5C8-05BCEA6985C1}"/>
                  </a:ext>
                </a:extLst>
              </p:cNvPr>
              <p:cNvSpPr/>
              <p:nvPr/>
            </p:nvSpPr>
            <p:spPr>
              <a:xfrm>
                <a:off x="6857836" y="4514844"/>
                <a:ext cx="4164804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Sinc</a:t>
                </a:r>
                <a:r>
                  <a:rPr lang="en-US" sz="2000" dirty="0">
                    <a:solidFill>
                      <a:schemeClr val="tx1"/>
                    </a:solidFill>
                  </a:rPr>
                  <a:t>-function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CC0D609-E476-BC44-A5C8-05BCEA698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36" y="4514844"/>
                <a:ext cx="4164804" cy="1406513"/>
              </a:xfrm>
              <a:prstGeom prst="rect">
                <a:avLst/>
              </a:prstGeom>
              <a:blipFill>
                <a:blip r:embed="rId3"/>
                <a:stretch>
                  <a:fillRect t="-2679" b="-4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BB1576-D916-114B-B2FA-9382CF6FE90E}"/>
                  </a:ext>
                </a:extLst>
              </p:cNvPr>
              <p:cNvSpPr/>
              <p:nvPr/>
            </p:nvSpPr>
            <p:spPr>
              <a:xfrm>
                <a:off x="1418216" y="4514845"/>
                <a:ext cx="4164804" cy="14065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Example: Cosine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84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BB1576-D916-114B-B2FA-9382CF6FE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16" y="4514845"/>
                <a:ext cx="4164804" cy="1406513"/>
              </a:xfrm>
              <a:prstGeom prst="rect">
                <a:avLst/>
              </a:prstGeom>
              <a:blipFill>
                <a:blip r:embed="rId4"/>
                <a:stretch>
                  <a:fillRect t="-267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23E9F8D2-562E-BC48-8B65-217681A562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5" t="3700" r="5595" b="5387"/>
          <a:stretch/>
        </p:blipFill>
        <p:spPr>
          <a:xfrm>
            <a:off x="9288604" y="189514"/>
            <a:ext cx="2936054" cy="227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89C5AA-E222-A14D-B706-DAFF383167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65" t="5249" r="5306" b="5306"/>
          <a:stretch/>
        </p:blipFill>
        <p:spPr>
          <a:xfrm>
            <a:off x="4721589" y="189514"/>
            <a:ext cx="3020847" cy="227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628FD-ACA6-AC46-8B78-7220DE6D00F3}"/>
                  </a:ext>
                </a:extLst>
              </p:cNvPr>
              <p:cNvSpPr txBox="1"/>
              <p:nvPr/>
            </p:nvSpPr>
            <p:spPr>
              <a:xfrm>
                <a:off x="11022640" y="391322"/>
                <a:ext cx="71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628FD-ACA6-AC46-8B78-7220DE6D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40" y="391322"/>
                <a:ext cx="717248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E7BA3-2CD1-684F-B6F4-EDB8DE55399C}"/>
                  </a:ext>
                </a:extLst>
              </p:cNvPr>
              <p:cNvSpPr txBox="1"/>
              <p:nvPr/>
            </p:nvSpPr>
            <p:spPr>
              <a:xfrm>
                <a:off x="6441344" y="265491"/>
                <a:ext cx="656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2E7BA3-2CD1-684F-B6F4-EDB8DE55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44" y="265491"/>
                <a:ext cx="656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683E090-0B6A-DF48-8F24-09A4F298515B}"/>
              </a:ext>
            </a:extLst>
          </p:cNvPr>
          <p:cNvSpPr/>
          <p:nvPr/>
        </p:nvSpPr>
        <p:spPr bwMode="auto">
          <a:xfrm>
            <a:off x="7789987" y="1126229"/>
            <a:ext cx="1354015" cy="425157"/>
          </a:xfrm>
          <a:custGeom>
            <a:avLst/>
            <a:gdLst>
              <a:gd name="connsiteX0" fmla="*/ 0 w 1354015"/>
              <a:gd name="connsiteY0" fmla="*/ 425157 h 425157"/>
              <a:gd name="connsiteX1" fmla="*/ 492369 w 1354015"/>
              <a:gd name="connsiteY1" fmla="*/ 3126 h 425157"/>
              <a:gd name="connsiteX2" fmla="*/ 1354015 w 1354015"/>
              <a:gd name="connsiteY2" fmla="*/ 266896 h 42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015" h="425157">
                <a:moveTo>
                  <a:pt x="0" y="425157"/>
                </a:moveTo>
                <a:cubicBezTo>
                  <a:pt x="133350" y="227330"/>
                  <a:pt x="266700" y="29503"/>
                  <a:pt x="492369" y="3126"/>
                </a:cubicBezTo>
                <a:cubicBezTo>
                  <a:pt x="718038" y="-23251"/>
                  <a:pt x="1036026" y="121822"/>
                  <a:pt x="1354015" y="266896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794FB-EEF2-D940-A314-4F89AE6D79BC}"/>
              </a:ext>
            </a:extLst>
          </p:cNvPr>
          <p:cNvSpPr txBox="1"/>
          <p:nvPr/>
        </p:nvSpPr>
        <p:spPr>
          <a:xfrm>
            <a:off x="7548537" y="696743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860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1482D9-B9DE-0A40-AE05-7F4ED99D9673}"/>
              </a:ext>
            </a:extLst>
          </p:cNvPr>
          <p:cNvGrpSpPr/>
          <p:nvPr/>
        </p:nvGrpSpPr>
        <p:grpSpPr>
          <a:xfrm>
            <a:off x="-304802" y="1337239"/>
            <a:ext cx="8893629" cy="4371310"/>
            <a:chOff x="-304802" y="1300168"/>
            <a:chExt cx="8893629" cy="4371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7EDE35-D822-DB49-ADE6-50D2A5CAD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0C5DAB-A1E3-5949-93BB-AFCDE78517D5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DC203E-56A8-5040-9EF1-6BB15C172B8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B1EDC-99AF-7644-AE98-185380E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Wireless channels are systems/filters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67F4-5F60-C647-8B72-3EA3C1D2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1AD6-8D0D-8340-BFF8-878521A2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93FB0-352F-C04D-927E-16BAB7041F66}"/>
                  </a:ext>
                </a:extLst>
              </p:cNvPr>
              <p:cNvSpPr txBox="1"/>
              <p:nvPr/>
            </p:nvSpPr>
            <p:spPr>
              <a:xfrm>
                <a:off x="4142012" y="5317801"/>
                <a:ext cx="671953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93FB0-352F-C04D-927E-16BAB704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12" y="5317801"/>
                <a:ext cx="6719536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1289B-BADE-214D-B612-8547E677B1D8}"/>
                  </a:ext>
                </a:extLst>
              </p:cNvPr>
              <p:cNvSpPr txBox="1"/>
              <p:nvPr/>
            </p:nvSpPr>
            <p:spPr>
              <a:xfrm>
                <a:off x="3105313" y="5725555"/>
                <a:ext cx="68160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b="1" dirty="0"/>
                  <a:t>Impulse response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sv-S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1289B-BADE-214D-B612-8547E677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13" y="5725555"/>
                <a:ext cx="6816033" cy="390748"/>
              </a:xfrm>
              <a:prstGeom prst="rect">
                <a:avLst/>
              </a:prstGeom>
              <a:blipFill>
                <a:blip r:embed="rId4"/>
                <a:stretch>
                  <a:fillRect l="-743" t="-6250" b="-18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25B1-D5B0-A844-B44C-8F15B174D94E}"/>
                  </a:ext>
                </a:extLst>
              </p:cNvPr>
              <p:cNvSpPr txBox="1"/>
              <p:nvPr/>
            </p:nvSpPr>
            <p:spPr>
              <a:xfrm>
                <a:off x="2165220" y="2146094"/>
                <a:ext cx="8613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25B1-D5B0-A844-B44C-8F15B174D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220" y="2146094"/>
                <a:ext cx="861325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57392F3-0C2B-FD49-A9DD-8E97CE97F361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E7A4F-FF52-E842-9957-FE44414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theorem: Passband and baseband signals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41471-56F4-F340-8359-BCEC85AE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2E50-C55E-F74F-B495-B239E175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1E0D87-3477-F845-BF8E-34A69369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51" y="3978025"/>
            <a:ext cx="8946040" cy="203319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A55F83-3AB0-044D-B2F6-F77530EB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272" y="1687616"/>
            <a:ext cx="8946040" cy="2033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45B1AD-BB85-6845-874E-EB956633ED28}"/>
                  </a:ext>
                </a:extLst>
              </p:cNvPr>
              <p:cNvSpPr txBox="1"/>
              <p:nvPr/>
            </p:nvSpPr>
            <p:spPr>
              <a:xfrm>
                <a:off x="8562978" y="3611333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45B1AD-BB85-6845-874E-EB956633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8" y="3611333"/>
                <a:ext cx="175946" cy="246221"/>
              </a:xfrm>
              <a:prstGeom prst="rect">
                <a:avLst/>
              </a:prstGeom>
              <a:blipFill>
                <a:blip r:embed="rId4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58FE28-BFBB-6940-AA74-7341192E608B}"/>
                  </a:ext>
                </a:extLst>
              </p:cNvPr>
              <p:cNvSpPr txBox="1"/>
              <p:nvPr/>
            </p:nvSpPr>
            <p:spPr>
              <a:xfrm>
                <a:off x="7268240" y="2040026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58FE28-BFBB-6940-AA74-7341192E6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40" y="2040026"/>
                <a:ext cx="197875" cy="246221"/>
              </a:xfrm>
              <a:prstGeom prst="rect">
                <a:avLst/>
              </a:prstGeom>
              <a:blipFill>
                <a:blip r:embed="rId5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A04E32-94B4-084B-A3C4-5E83CE53EC2E}"/>
                  </a:ext>
                </a:extLst>
              </p:cNvPr>
              <p:cNvSpPr txBox="1"/>
              <p:nvPr/>
            </p:nvSpPr>
            <p:spPr>
              <a:xfrm>
                <a:off x="8528913" y="5953107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A04E32-94B4-084B-A3C4-5E83CE53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913" y="5953107"/>
                <a:ext cx="175946" cy="246221"/>
              </a:xfrm>
              <a:prstGeom prst="rect">
                <a:avLst/>
              </a:prstGeom>
              <a:blipFill>
                <a:blip r:embed="rId6"/>
                <a:stretch>
                  <a:fillRect l="-33333" r="-26667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08DF-625B-0B40-AF1C-A77FA9CBB87A}"/>
                  </a:ext>
                </a:extLst>
              </p:cNvPr>
              <p:cNvSpPr txBox="1"/>
              <p:nvPr/>
            </p:nvSpPr>
            <p:spPr>
              <a:xfrm>
                <a:off x="4594503" y="4085624"/>
                <a:ext cx="18665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08DF-625B-0B40-AF1C-A77FA9CB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03" y="4085624"/>
                <a:ext cx="186653" cy="459421"/>
              </a:xfrm>
              <a:prstGeom prst="rect">
                <a:avLst/>
              </a:prstGeom>
              <a:blipFill>
                <a:blip r:embed="rId7"/>
                <a:stretch>
                  <a:fillRect l="-18750" t="-2632" r="-18750" b="-105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ACFF5F-11BB-0D40-844F-CC7F6FF80EC3}"/>
                  </a:ext>
                </a:extLst>
              </p:cNvPr>
              <p:cNvSpPr txBox="1"/>
              <p:nvPr/>
            </p:nvSpPr>
            <p:spPr>
              <a:xfrm>
                <a:off x="7268240" y="3646503"/>
                <a:ext cx="2072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ACFF5F-11BB-0D40-844F-CC7F6FF80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40" y="3646503"/>
                <a:ext cx="207236" cy="246221"/>
              </a:xfrm>
              <a:prstGeom prst="rect">
                <a:avLst/>
              </a:prstGeom>
              <a:blipFill>
                <a:blip r:embed="rId8"/>
                <a:stretch>
                  <a:fillRect l="-35294" r="-5882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21368B-27DF-A94C-AD2D-FDF3C2BF6EBC}"/>
                  </a:ext>
                </a:extLst>
              </p:cNvPr>
              <p:cNvSpPr txBox="1"/>
              <p:nvPr/>
            </p:nvSpPr>
            <p:spPr>
              <a:xfrm>
                <a:off x="1065560" y="3647918"/>
                <a:ext cx="3611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21368B-27DF-A94C-AD2D-FDF3C2BF6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60" y="3647918"/>
                <a:ext cx="361125" cy="246221"/>
              </a:xfrm>
              <a:prstGeom prst="rect">
                <a:avLst/>
              </a:prstGeom>
              <a:blipFill>
                <a:blip r:embed="rId9"/>
                <a:stretch>
                  <a:fillRect l="-3448" r="-3448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BAF0E5-D0E2-DD49-9ABD-4C8D4D8D7AF1}"/>
                  </a:ext>
                </a:extLst>
              </p:cNvPr>
              <p:cNvSpPr txBox="1"/>
              <p:nvPr/>
            </p:nvSpPr>
            <p:spPr>
              <a:xfrm>
                <a:off x="4232448" y="5988277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BAF0E5-D0E2-DD49-9ABD-4C8D4D8D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48" y="5988277"/>
                <a:ext cx="160300" cy="246221"/>
              </a:xfrm>
              <a:prstGeom prst="rect">
                <a:avLst/>
              </a:prstGeom>
              <a:blipFill>
                <a:blip r:embed="rId10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A2A7A723-2490-FC4A-9F07-82F89B5E3BC4}"/>
              </a:ext>
            </a:extLst>
          </p:cNvPr>
          <p:cNvSpPr/>
          <p:nvPr/>
        </p:nvSpPr>
        <p:spPr>
          <a:xfrm>
            <a:off x="2686715" y="1801154"/>
            <a:ext cx="3251766" cy="1186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Bandwidth: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Distance from smallest to largest frequency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FB996-729E-F347-AC39-491C96A439F9}"/>
              </a:ext>
            </a:extLst>
          </p:cNvPr>
          <p:cNvSpPr/>
          <p:nvPr/>
        </p:nvSpPr>
        <p:spPr>
          <a:xfrm>
            <a:off x="6055301" y="6299461"/>
            <a:ext cx="5972295" cy="531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samples are used to convey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69E7F0-A07B-8248-B3C4-6DA13DC3F828}"/>
                  </a:ext>
                </a:extLst>
              </p:cNvPr>
              <p:cNvSpPr txBox="1"/>
              <p:nvPr/>
            </p:nvSpPr>
            <p:spPr>
              <a:xfrm>
                <a:off x="8452358" y="1885787"/>
                <a:ext cx="346973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Bandwidth (passband): </a:t>
                </a:r>
                <a14:m>
                  <m:oMath xmlns:m="http://schemas.openxmlformats.org/officeDocument/2006/math"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Real-valued signal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Described by </a:t>
                </a:r>
                <a14:m>
                  <m:oMath xmlns:m="http://schemas.openxmlformats.org/officeDocument/2006/math">
                    <m:r>
                      <a:rPr lang="sv-SE" sz="2000" b="0" i="0" dirty="0" smtClean="0">
                        <a:latin typeface="Cambria Math" charset="0"/>
                      </a:rPr>
                      <m:t>2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real samples/s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69E7F0-A07B-8248-B3C4-6DA13DC3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58" y="1885787"/>
                <a:ext cx="3469732" cy="1323439"/>
              </a:xfrm>
              <a:prstGeom prst="rect">
                <a:avLst/>
              </a:prstGeom>
              <a:blipFill>
                <a:blip r:embed="rId11"/>
                <a:stretch>
                  <a:fillRect l="-1825" t="-2857" r="-1095" b="-76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122864-BE4C-B34F-AB3C-9CCFEF7A5BEF}"/>
                  </a:ext>
                </a:extLst>
              </p:cNvPr>
              <p:cNvSpPr txBox="1"/>
              <p:nvPr/>
            </p:nvSpPr>
            <p:spPr>
              <a:xfrm>
                <a:off x="8441089" y="4153281"/>
                <a:ext cx="3805337" cy="145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Bandwidth (baseband):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i="1" dirty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Complex-valued signal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Described by </a:t>
                </a:r>
                <a14:m>
                  <m:oMath xmlns:m="http://schemas.openxmlformats.org/officeDocument/2006/math"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complex samples/s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122864-BE4C-B34F-AB3C-9CCFEF7A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089" y="4153281"/>
                <a:ext cx="3805337" cy="1451103"/>
              </a:xfrm>
              <a:prstGeom prst="rect">
                <a:avLst/>
              </a:prstGeom>
              <a:blipFill>
                <a:blip r:embed="rId12"/>
                <a:stretch>
                  <a:fillRect l="-1661" r="-664" b="-60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3" grpId="0" animBg="1"/>
      <p:bldP spid="44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361A1DD-5776-AC45-9C7E-A1A1CFFE400B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B2CA2-88A2-674F-B262-A7F98EB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dirty="0"/>
              <a:t>Communication theory is not developed for a passband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7F4E-FA61-AE41-A800-50060AD01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4588111"/>
            <a:ext cx="10853647" cy="1308533"/>
          </a:xfrm>
        </p:spPr>
        <p:txBody>
          <a:bodyPr/>
          <a:lstStyle/>
          <a:p>
            <a:r>
              <a:rPr lang="en-SE" dirty="0"/>
              <a:t>Equivalent complex-baseband system: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B82C-4F45-DE46-912A-BB5A4A6F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2827-AF9E-E749-99C9-A8000CF6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40" name="Triangle 16">
            <a:extLst>
              <a:ext uri="{FF2B5EF4-FFF2-40B4-BE49-F238E27FC236}">
                <a16:creationId xmlns:a16="http://schemas.microsoft.com/office/drawing/2014/main" id="{278DB9FB-804F-A149-BA5C-6320D19FCCFA}"/>
              </a:ext>
            </a:extLst>
          </p:cNvPr>
          <p:cNvSpPr/>
          <p:nvPr/>
        </p:nvSpPr>
        <p:spPr bwMode="auto">
          <a:xfrm>
            <a:off x="3126250" y="2136144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0E14FF-29E6-5645-983F-AA4C93B81975}"/>
              </a:ext>
            </a:extLst>
          </p:cNvPr>
          <p:cNvSpPr/>
          <p:nvPr/>
        </p:nvSpPr>
        <p:spPr bwMode="auto">
          <a:xfrm>
            <a:off x="3123602" y="2563433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42" name="Triangle 16">
            <a:extLst>
              <a:ext uri="{FF2B5EF4-FFF2-40B4-BE49-F238E27FC236}">
                <a16:creationId xmlns:a16="http://schemas.microsoft.com/office/drawing/2014/main" id="{F5390B0D-3DDC-6944-811C-A2A4ADA7E964}"/>
              </a:ext>
            </a:extLst>
          </p:cNvPr>
          <p:cNvSpPr/>
          <p:nvPr/>
        </p:nvSpPr>
        <p:spPr bwMode="auto">
          <a:xfrm>
            <a:off x="7711891" y="2142611"/>
            <a:ext cx="1141841" cy="724434"/>
          </a:xfrm>
          <a:custGeom>
            <a:avLst/>
            <a:gdLst>
              <a:gd name="connsiteX0" fmla="*/ 0 w 1141841"/>
              <a:gd name="connsiteY0" fmla="*/ 720080 h 720080"/>
              <a:gd name="connsiteX1" fmla="*/ 570921 w 1141841"/>
              <a:gd name="connsiteY1" fmla="*/ 0 h 720080"/>
              <a:gd name="connsiteX2" fmla="*/ 1141841 w 1141841"/>
              <a:gd name="connsiteY2" fmla="*/ 720080 h 720080"/>
              <a:gd name="connsiteX3" fmla="*/ 0 w 1141841"/>
              <a:gd name="connsiteY3" fmla="*/ 720080 h 720080"/>
              <a:gd name="connsiteX0" fmla="*/ 0 w 1141841"/>
              <a:gd name="connsiteY0" fmla="*/ 724434 h 724434"/>
              <a:gd name="connsiteX1" fmla="*/ 470772 w 1141841"/>
              <a:gd name="connsiteY1" fmla="*/ 0 h 724434"/>
              <a:gd name="connsiteX2" fmla="*/ 1141841 w 1141841"/>
              <a:gd name="connsiteY2" fmla="*/ 724434 h 724434"/>
              <a:gd name="connsiteX3" fmla="*/ 0 w 1141841"/>
              <a:gd name="connsiteY3" fmla="*/ 724434 h 7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841" h="724434">
                <a:moveTo>
                  <a:pt x="0" y="724434"/>
                </a:moveTo>
                <a:lnTo>
                  <a:pt x="470772" y="0"/>
                </a:lnTo>
                <a:lnTo>
                  <a:pt x="1141841" y="724434"/>
                </a:lnTo>
                <a:lnTo>
                  <a:pt x="0" y="724434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sv-S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F7DE43A-1FD2-F740-BD43-592A77682CCA}"/>
              </a:ext>
            </a:extLst>
          </p:cNvPr>
          <p:cNvSpPr/>
          <p:nvPr/>
        </p:nvSpPr>
        <p:spPr bwMode="auto">
          <a:xfrm>
            <a:off x="7709243" y="2569900"/>
            <a:ext cx="1162362" cy="306977"/>
          </a:xfrm>
          <a:custGeom>
            <a:avLst/>
            <a:gdLst>
              <a:gd name="connsiteX0" fmla="*/ 0 w 1188720"/>
              <a:gd name="connsiteY0" fmla="*/ 293914 h 306977"/>
              <a:gd name="connsiteX1" fmla="*/ 1188720 w 1188720"/>
              <a:gd name="connsiteY1" fmla="*/ 306977 h 306977"/>
              <a:gd name="connsiteX2" fmla="*/ 1051560 w 1188720"/>
              <a:gd name="connsiteY2" fmla="*/ 182880 h 306977"/>
              <a:gd name="connsiteX3" fmla="*/ 940526 w 1188720"/>
              <a:gd name="connsiteY3" fmla="*/ 137160 h 306977"/>
              <a:gd name="connsiteX4" fmla="*/ 777240 w 1188720"/>
              <a:gd name="connsiteY4" fmla="*/ 111034 h 306977"/>
              <a:gd name="connsiteX5" fmla="*/ 705394 w 1188720"/>
              <a:gd name="connsiteY5" fmla="*/ 39188 h 306977"/>
              <a:gd name="connsiteX6" fmla="*/ 515983 w 1188720"/>
              <a:gd name="connsiteY6" fmla="*/ 0 h 306977"/>
              <a:gd name="connsiteX7" fmla="*/ 333103 w 1188720"/>
              <a:gd name="connsiteY7" fmla="*/ 32657 h 306977"/>
              <a:gd name="connsiteX8" fmla="*/ 235131 w 1188720"/>
              <a:gd name="connsiteY8" fmla="*/ 117566 h 306977"/>
              <a:gd name="connsiteX9" fmla="*/ 150223 w 1188720"/>
              <a:gd name="connsiteY9" fmla="*/ 241663 h 306977"/>
              <a:gd name="connsiteX10" fmla="*/ 0 w 1188720"/>
              <a:gd name="connsiteY10" fmla="*/ 293914 h 30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8720" h="306977">
                <a:moveTo>
                  <a:pt x="0" y="293914"/>
                </a:moveTo>
                <a:lnTo>
                  <a:pt x="1188720" y="306977"/>
                </a:lnTo>
                <a:lnTo>
                  <a:pt x="1051560" y="182880"/>
                </a:lnTo>
                <a:lnTo>
                  <a:pt x="940526" y="137160"/>
                </a:lnTo>
                <a:lnTo>
                  <a:pt x="777240" y="111034"/>
                </a:lnTo>
                <a:lnTo>
                  <a:pt x="705394" y="39188"/>
                </a:lnTo>
                <a:lnTo>
                  <a:pt x="515983" y="0"/>
                </a:lnTo>
                <a:lnTo>
                  <a:pt x="333103" y="32657"/>
                </a:lnTo>
                <a:lnTo>
                  <a:pt x="235131" y="117566"/>
                </a:lnTo>
                <a:lnTo>
                  <a:pt x="150223" y="241663"/>
                </a:lnTo>
                <a:lnTo>
                  <a:pt x="0" y="293914"/>
                </a:lnTo>
                <a:close/>
              </a:path>
            </a:pathLst>
          </a:custGeom>
          <a:solidFill>
            <a:srgbClr val="7030A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6C6BF-A412-484D-A8E8-3E7F94B207BE}"/>
              </a:ext>
            </a:extLst>
          </p:cNvPr>
          <p:cNvCxnSpPr>
            <a:cxnSpLocks/>
          </p:cNvCxnSpPr>
          <p:nvPr/>
        </p:nvCxnSpPr>
        <p:spPr bwMode="auto">
          <a:xfrm>
            <a:off x="2118011" y="2869101"/>
            <a:ext cx="2797404" cy="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799006-36E5-9448-9B05-08C31209DC44}"/>
              </a:ext>
            </a:extLst>
          </p:cNvPr>
          <p:cNvCxnSpPr/>
          <p:nvPr/>
        </p:nvCxnSpPr>
        <p:spPr bwMode="auto">
          <a:xfrm>
            <a:off x="3695929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E6EA93-480F-0641-B080-62028FE27205}"/>
                  </a:ext>
                </a:extLst>
              </p:cNvPr>
              <p:cNvSpPr txBox="1"/>
              <p:nvPr/>
            </p:nvSpPr>
            <p:spPr>
              <a:xfrm>
                <a:off x="3584144" y="2985891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E6EA93-480F-0641-B080-62028FE27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144" y="2985891"/>
                <a:ext cx="218457" cy="246221"/>
              </a:xfrm>
              <a:prstGeom prst="rect">
                <a:avLst/>
              </a:prstGeom>
              <a:blipFill>
                <a:blip r:embed="rId2"/>
                <a:stretch>
                  <a:fillRect l="-27778" r="-555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686710-5662-2D49-86FD-722E454EB098}"/>
              </a:ext>
            </a:extLst>
          </p:cNvPr>
          <p:cNvCxnSpPr>
            <a:cxnSpLocks/>
          </p:cNvCxnSpPr>
          <p:nvPr/>
        </p:nvCxnSpPr>
        <p:spPr bwMode="auto">
          <a:xfrm>
            <a:off x="4276801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174E8E-3BDC-0F42-92EF-C9206365E769}"/>
              </a:ext>
            </a:extLst>
          </p:cNvPr>
          <p:cNvCxnSpPr/>
          <p:nvPr/>
        </p:nvCxnSpPr>
        <p:spPr bwMode="auto">
          <a:xfrm>
            <a:off x="3124673" y="2754880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BB21EA-8CC1-1D40-82B8-003D5442E2C6}"/>
              </a:ext>
            </a:extLst>
          </p:cNvPr>
          <p:cNvCxnSpPr/>
          <p:nvPr/>
        </p:nvCxnSpPr>
        <p:spPr bwMode="auto">
          <a:xfrm>
            <a:off x="2118011" y="276617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7485AB-7496-8042-BF76-757F742E5EF8}"/>
                  </a:ext>
                </a:extLst>
              </p:cNvPr>
              <p:cNvSpPr txBox="1"/>
              <p:nvPr/>
            </p:nvSpPr>
            <p:spPr>
              <a:xfrm>
                <a:off x="2071817" y="2997184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7485AB-7496-8042-BF76-757F742E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17" y="2997184"/>
                <a:ext cx="171521" cy="246221"/>
              </a:xfrm>
              <a:prstGeom prst="rect">
                <a:avLst/>
              </a:prstGeom>
              <a:blipFill>
                <a:blip r:embed="rId3"/>
                <a:stretch>
                  <a:fillRect l="-28571" r="-21429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2ED4B-D8F4-E142-9421-670A44514489}"/>
                  </a:ext>
                </a:extLst>
              </p:cNvPr>
              <p:cNvSpPr txBox="1"/>
              <p:nvPr/>
            </p:nvSpPr>
            <p:spPr>
              <a:xfrm>
                <a:off x="4778297" y="2964291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2ED4B-D8F4-E142-9421-670A4451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7" y="2964291"/>
                <a:ext cx="175946" cy="246221"/>
              </a:xfrm>
              <a:prstGeom prst="rect">
                <a:avLst/>
              </a:prstGeom>
              <a:blipFill>
                <a:blip r:embed="rId4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0057D2-F96B-4343-B39E-68C1FE84B6B8}"/>
                  </a:ext>
                </a:extLst>
              </p:cNvPr>
              <p:cNvSpPr txBox="1"/>
              <p:nvPr/>
            </p:nvSpPr>
            <p:spPr>
              <a:xfrm>
                <a:off x="2441280" y="2125489"/>
                <a:ext cx="81887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F0057D2-F96B-4343-B39E-68C1FE8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0" y="2125489"/>
                <a:ext cx="818879" cy="3907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19C7C1-5105-8748-AF23-4E7C1E07A3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70137" y="2388721"/>
            <a:ext cx="75320" cy="130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9ED56E-1131-2545-94D9-5F09AF25E2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4343" y="2505484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E088D8-3F3D-B84F-BB28-540AF1F27565}"/>
                  </a:ext>
                </a:extLst>
              </p:cNvPr>
              <p:cNvSpPr txBox="1"/>
              <p:nvPr/>
            </p:nvSpPr>
            <p:spPr>
              <a:xfrm>
                <a:off x="4134233" y="2290523"/>
                <a:ext cx="78226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𝛶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E088D8-3F3D-B84F-BB28-540AF1F2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3" y="2290523"/>
                <a:ext cx="782265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0CBA68-9991-BD4F-9EF3-6A430D67D9A3}"/>
              </a:ext>
            </a:extLst>
          </p:cNvPr>
          <p:cNvCxnSpPr/>
          <p:nvPr/>
        </p:nvCxnSpPr>
        <p:spPr bwMode="auto">
          <a:xfrm>
            <a:off x="3134937" y="3373909"/>
            <a:ext cx="1152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93E4ED-C1AD-3742-8CDC-FFE5110B8FE9}"/>
                  </a:ext>
                </a:extLst>
              </p:cNvPr>
              <p:cNvSpPr txBox="1"/>
              <p:nvPr/>
            </p:nvSpPr>
            <p:spPr>
              <a:xfrm>
                <a:off x="3594434" y="3400004"/>
                <a:ext cx="1978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93E4ED-C1AD-3742-8CDC-FFE5110B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34" y="3400004"/>
                <a:ext cx="197875" cy="246221"/>
              </a:xfrm>
              <a:prstGeom prst="rect">
                <a:avLst/>
              </a:prstGeom>
              <a:blipFill>
                <a:blip r:embed="rId7"/>
                <a:stretch>
                  <a:fillRect l="-25000" r="-18750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6F9E68-A917-6742-8629-BE0B8B1B0EE5}"/>
              </a:ext>
            </a:extLst>
          </p:cNvPr>
          <p:cNvCxnSpPr>
            <a:cxnSpLocks/>
          </p:cNvCxnSpPr>
          <p:nvPr/>
        </p:nvCxnSpPr>
        <p:spPr bwMode="auto">
          <a:xfrm flipV="1">
            <a:off x="7453351" y="2860578"/>
            <a:ext cx="3230863" cy="78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DC3ED1-B703-484E-8869-6F669703DB5E}"/>
              </a:ext>
            </a:extLst>
          </p:cNvPr>
          <p:cNvCxnSpPr/>
          <p:nvPr/>
        </p:nvCxnSpPr>
        <p:spPr bwMode="auto">
          <a:xfrm>
            <a:off x="8280500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339150-85DB-FA49-9973-AA3DB89602D9}"/>
                  </a:ext>
                </a:extLst>
              </p:cNvPr>
              <p:cNvSpPr txBox="1"/>
              <p:nvPr/>
            </p:nvSpPr>
            <p:spPr>
              <a:xfrm>
                <a:off x="8207026" y="2985266"/>
                <a:ext cx="1715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339150-85DB-FA49-9973-AA3DB896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26" y="2985266"/>
                <a:ext cx="171521" cy="246221"/>
              </a:xfrm>
              <a:prstGeom prst="rect">
                <a:avLst/>
              </a:prstGeom>
              <a:blipFill>
                <a:blip r:embed="rId8"/>
                <a:stretch>
                  <a:fillRect l="-28571" r="-28571" b="-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ED3B03-9E76-F343-A6EA-33679EB21BEC}"/>
              </a:ext>
            </a:extLst>
          </p:cNvPr>
          <p:cNvCxnSpPr>
            <a:cxnSpLocks/>
          </p:cNvCxnSpPr>
          <p:nvPr/>
        </p:nvCxnSpPr>
        <p:spPr bwMode="auto">
          <a:xfrm>
            <a:off x="8861372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4EACA-BE61-1D4B-83EB-3C157891915D}"/>
              </a:ext>
            </a:extLst>
          </p:cNvPr>
          <p:cNvCxnSpPr/>
          <p:nvPr/>
        </p:nvCxnSpPr>
        <p:spPr bwMode="auto">
          <a:xfrm>
            <a:off x="7709244" y="2754255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C71D48-2D7A-884F-8D7F-D60D7115F381}"/>
                  </a:ext>
                </a:extLst>
              </p:cNvPr>
              <p:cNvSpPr txBox="1"/>
              <p:nvPr/>
            </p:nvSpPr>
            <p:spPr>
              <a:xfrm>
                <a:off x="9745677" y="2963666"/>
                <a:ext cx="2184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C71D48-2D7A-884F-8D7F-D60D711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77" y="2963666"/>
                <a:ext cx="218457" cy="246221"/>
              </a:xfrm>
              <a:prstGeom prst="rect">
                <a:avLst/>
              </a:prstGeom>
              <a:blipFill>
                <a:blip r:embed="rId9"/>
                <a:stretch>
                  <a:fillRect l="-27778" r="-5556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A9561-1382-8D47-8DD6-F4CE40754D0E}"/>
                  </a:ext>
                </a:extLst>
              </p:cNvPr>
              <p:cNvSpPr txBox="1"/>
              <p:nvPr/>
            </p:nvSpPr>
            <p:spPr>
              <a:xfrm>
                <a:off x="7236843" y="2124864"/>
                <a:ext cx="70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B5A9561-1382-8D47-8DD6-F4CE4075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3" y="2124864"/>
                <a:ext cx="70442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BF936D-1090-F546-B7D7-F4AC4F6172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54708" y="2388097"/>
            <a:ext cx="65430" cy="1316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F886C0-B348-E241-938F-1A3ACF2D79A3}"/>
              </a:ext>
            </a:extLst>
          </p:cNvPr>
          <p:cNvCxnSpPr>
            <a:stCxn id="43" idx="3"/>
          </p:cNvCxnSpPr>
          <p:nvPr/>
        </p:nvCxnSpPr>
        <p:spPr bwMode="auto">
          <a:xfrm flipV="1">
            <a:off x="8628914" y="2504859"/>
            <a:ext cx="157317" cy="20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963ABC-9614-A047-B7B3-C9CDC114B36E}"/>
                  </a:ext>
                </a:extLst>
              </p:cNvPr>
              <p:cNvSpPr txBox="1"/>
              <p:nvPr/>
            </p:nvSpPr>
            <p:spPr>
              <a:xfrm>
                <a:off x="8718804" y="2289898"/>
                <a:ext cx="708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𝛶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963ABC-9614-A047-B7B3-C9CDC114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04" y="2289898"/>
                <a:ext cx="70839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94D036-991A-A54C-B270-609DC9970B44}"/>
              </a:ext>
            </a:extLst>
          </p:cNvPr>
          <p:cNvCxnSpPr>
            <a:cxnSpLocks/>
          </p:cNvCxnSpPr>
          <p:nvPr/>
        </p:nvCxnSpPr>
        <p:spPr bwMode="auto">
          <a:xfrm>
            <a:off x="8277942" y="3373157"/>
            <a:ext cx="593663" cy="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9AE2C0-8084-1C43-9E57-0FF1B2A90D7E}"/>
                  </a:ext>
                </a:extLst>
              </p:cNvPr>
              <p:cNvSpPr txBox="1"/>
              <p:nvPr/>
            </p:nvSpPr>
            <p:spPr>
              <a:xfrm>
                <a:off x="8368434" y="3386741"/>
                <a:ext cx="4126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sz="1600" b="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9AE2C0-8084-1C43-9E57-0FF1B2A90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434" y="3386741"/>
                <a:ext cx="412677" cy="246221"/>
              </a:xfrm>
              <a:prstGeom prst="rect">
                <a:avLst/>
              </a:prstGeom>
              <a:blipFill>
                <a:blip r:embed="rId12"/>
                <a:stretch>
                  <a:fillRect l="-12121" r="-9091" b="-238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D2485B-F7CE-E24F-B3F9-64EB442F640B}"/>
                  </a:ext>
                </a:extLst>
              </p:cNvPr>
              <p:cNvSpPr txBox="1"/>
              <p:nvPr/>
            </p:nvSpPr>
            <p:spPr>
              <a:xfrm>
                <a:off x="10508268" y="2979142"/>
                <a:ext cx="175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D2485B-F7CE-E24F-B3F9-64EB442F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268" y="2979142"/>
                <a:ext cx="175946" cy="246221"/>
              </a:xfrm>
              <a:prstGeom prst="rect">
                <a:avLst/>
              </a:prstGeom>
              <a:blipFill>
                <a:blip r:embed="rId13"/>
                <a:stretch>
                  <a:fillRect l="-33333" r="-26667" b="-3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A8EAE5-D48A-6843-BA1D-60E76860F583}"/>
              </a:ext>
            </a:extLst>
          </p:cNvPr>
          <p:cNvCxnSpPr>
            <a:cxnSpLocks/>
          </p:cNvCxnSpPr>
          <p:nvPr/>
        </p:nvCxnSpPr>
        <p:spPr bwMode="auto">
          <a:xfrm>
            <a:off x="9857616" y="2739909"/>
            <a:ext cx="0" cy="21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AFC530CB-9AF6-5D44-9206-DC9AE45ACCCC}"/>
              </a:ext>
            </a:extLst>
          </p:cNvPr>
          <p:cNvSpPr/>
          <p:nvPr/>
        </p:nvSpPr>
        <p:spPr bwMode="auto">
          <a:xfrm>
            <a:off x="5316531" y="2280667"/>
            <a:ext cx="1650124" cy="423112"/>
          </a:xfrm>
          <a:custGeom>
            <a:avLst/>
            <a:gdLst>
              <a:gd name="connsiteX0" fmla="*/ 0 w 1650124"/>
              <a:gd name="connsiteY0" fmla="*/ 423112 h 423112"/>
              <a:gd name="connsiteX1" fmla="*/ 525517 w 1650124"/>
              <a:gd name="connsiteY1" fmla="*/ 55250 h 423112"/>
              <a:gd name="connsiteX2" fmla="*/ 945931 w 1650124"/>
              <a:gd name="connsiteY2" fmla="*/ 13209 h 423112"/>
              <a:gd name="connsiteX3" fmla="*/ 1650124 w 1650124"/>
              <a:gd name="connsiteY3" fmla="*/ 170864 h 4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124" h="423112">
                <a:moveTo>
                  <a:pt x="0" y="423112"/>
                </a:moveTo>
                <a:cubicBezTo>
                  <a:pt x="183931" y="273339"/>
                  <a:pt x="367862" y="123567"/>
                  <a:pt x="525517" y="55250"/>
                </a:cubicBezTo>
                <a:cubicBezTo>
                  <a:pt x="683172" y="-13067"/>
                  <a:pt x="758497" y="-6060"/>
                  <a:pt x="945931" y="13209"/>
                </a:cubicBezTo>
                <a:cubicBezTo>
                  <a:pt x="1133365" y="32478"/>
                  <a:pt x="1391744" y="101671"/>
                  <a:pt x="1650124" y="17086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045613-DFBD-974D-9197-FB80C629B711}"/>
              </a:ext>
            </a:extLst>
          </p:cNvPr>
          <p:cNvSpPr txBox="1"/>
          <p:nvPr/>
        </p:nvSpPr>
        <p:spPr>
          <a:xfrm>
            <a:off x="5393514" y="1920566"/>
            <a:ext cx="14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i="0" dirty="0"/>
              <a:t>Downshifting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5848CA-D2C5-AC4C-908E-470510F4446F}"/>
              </a:ext>
            </a:extLst>
          </p:cNvPr>
          <p:cNvSpPr txBox="1"/>
          <p:nvPr/>
        </p:nvSpPr>
        <p:spPr>
          <a:xfrm>
            <a:off x="1624504" y="1774017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i="0" dirty="0"/>
              <a:t>Real passband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050EB1-412F-774F-A5EB-D1ACF1D34668}"/>
              </a:ext>
            </a:extLst>
          </p:cNvPr>
          <p:cNvSpPr txBox="1"/>
          <p:nvPr/>
        </p:nvSpPr>
        <p:spPr>
          <a:xfrm>
            <a:off x="7408968" y="1778055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i="0" dirty="0"/>
              <a:t>Complex baseband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077AB6-546D-3748-816F-AA3C4BED13A3}"/>
              </a:ext>
            </a:extLst>
          </p:cNvPr>
          <p:cNvCxnSpPr>
            <a:cxnSpLocks/>
          </p:cNvCxnSpPr>
          <p:nvPr/>
        </p:nvCxnSpPr>
        <p:spPr bwMode="auto">
          <a:xfrm>
            <a:off x="5079" y="4383488"/>
            <a:ext cx="121869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F2E262C-B69E-5949-B1F6-02B664B934CB}"/>
                  </a:ext>
                </a:extLst>
              </p:cNvPr>
              <p:cNvSpPr/>
              <p:nvPr/>
            </p:nvSpPr>
            <p:spPr>
              <a:xfrm>
                <a:off x="2749107" y="3743863"/>
                <a:ext cx="6734014" cy="52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E" dirty="0"/>
                  <a:t>Connection: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SE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𝛶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𝛶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F2E262C-B69E-5949-B1F6-02B664B9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07" y="3743863"/>
                <a:ext cx="6734014" cy="521040"/>
              </a:xfrm>
              <a:prstGeom prst="rect">
                <a:avLst/>
              </a:prstGeom>
              <a:blipFill>
                <a:blip r:embed="rId14"/>
                <a:stretch>
                  <a:fillRect l="-753" b="-47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ABF34C5-0E8F-F840-A1D9-678858DBD841}"/>
              </a:ext>
            </a:extLst>
          </p:cNvPr>
          <p:cNvSpPr/>
          <p:nvPr/>
        </p:nvSpPr>
        <p:spPr bwMode="auto">
          <a:xfrm>
            <a:off x="2979549" y="5148689"/>
            <a:ext cx="2052262" cy="944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BDCAFC-0C86-7345-8A28-E0C0C7475E1F}"/>
              </a:ext>
            </a:extLst>
          </p:cNvPr>
          <p:cNvCxnSpPr>
            <a:cxnSpLocks/>
          </p:cNvCxnSpPr>
          <p:nvPr/>
        </p:nvCxnSpPr>
        <p:spPr bwMode="auto">
          <a:xfrm>
            <a:off x="2220285" y="5598198"/>
            <a:ext cx="759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91744-A2F1-8E4A-A56C-02F539630C3C}"/>
              </a:ext>
            </a:extLst>
          </p:cNvPr>
          <p:cNvCxnSpPr>
            <a:cxnSpLocks/>
          </p:cNvCxnSpPr>
          <p:nvPr/>
        </p:nvCxnSpPr>
        <p:spPr bwMode="auto">
          <a:xfrm>
            <a:off x="5031811" y="5598198"/>
            <a:ext cx="573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F73FC2-BE02-924A-BFA7-EA20F1D08420}"/>
                  </a:ext>
                </a:extLst>
              </p:cNvPr>
              <p:cNvSpPr txBox="1"/>
              <p:nvPr/>
            </p:nvSpPr>
            <p:spPr>
              <a:xfrm>
                <a:off x="1505375" y="5441663"/>
                <a:ext cx="64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F73FC2-BE02-924A-BFA7-EA20F1D0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75" y="5441663"/>
                <a:ext cx="64844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DFA3-9559-1748-A748-802641656F6A}"/>
                  </a:ext>
                </a:extLst>
              </p:cNvPr>
              <p:cNvSpPr txBox="1"/>
              <p:nvPr/>
            </p:nvSpPr>
            <p:spPr>
              <a:xfrm>
                <a:off x="5631341" y="5260721"/>
                <a:ext cx="4252895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𝜐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E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S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CDDFA3-9559-1748-A748-80264165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41" y="5260721"/>
                <a:ext cx="4252895" cy="689932"/>
              </a:xfrm>
              <a:prstGeom prst="rect">
                <a:avLst/>
              </a:prstGeom>
              <a:blipFill>
                <a:blip r:embed="rId16"/>
                <a:stretch>
                  <a:fillRect t="-160000" b="-23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B1C7AD-DC81-224D-85DB-B8DF102E0C06}"/>
                  </a:ext>
                </a:extLst>
              </p:cNvPr>
              <p:cNvSpPr txBox="1"/>
              <p:nvPr/>
            </p:nvSpPr>
            <p:spPr>
              <a:xfrm>
                <a:off x="2785922" y="5165538"/>
                <a:ext cx="2439516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i="0" dirty="0"/>
                  <a:t>Linear-time invariant:</a:t>
                </a:r>
              </a:p>
              <a:p>
                <a:pPr algn="ctr"/>
                <a:r>
                  <a:rPr lang="sv-SE" b="0" dirty="0"/>
                  <a:t>Impulse response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i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B1C7AD-DC81-224D-85DB-B8DF102E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22" y="5165538"/>
                <a:ext cx="2439516" cy="944746"/>
              </a:xfrm>
              <a:prstGeom prst="rect">
                <a:avLst/>
              </a:prstGeom>
              <a:blipFill>
                <a:blip r:embed="rId17"/>
                <a:stretch>
                  <a:fillRect t="-2667" b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0FCC78-53C6-D940-A961-6F1A29FD5FE2}"/>
                  </a:ext>
                </a:extLst>
              </p:cNvPr>
              <p:cNvSpPr txBox="1"/>
              <p:nvPr/>
            </p:nvSpPr>
            <p:spPr>
              <a:xfrm>
                <a:off x="6814000" y="5980080"/>
                <a:ext cx="5065587" cy="8117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Downshifted channel: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1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sv-SE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sv-SE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sv-SE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v-S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sv-SE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v-SE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C0FCC78-53C6-D940-A961-6F1A29FD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00" y="5980080"/>
                <a:ext cx="5065587" cy="811702"/>
              </a:xfrm>
              <a:prstGeom prst="rect">
                <a:avLst/>
              </a:prstGeom>
              <a:blipFill>
                <a:blip r:embed="rId18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 animBg="1"/>
      <p:bldP spid="60" grpId="0"/>
      <p:bldP spid="63" grpId="0"/>
      <p:bldP spid="64" grpId="0"/>
      <p:bldP spid="67" grpId="0"/>
      <p:bldP spid="69" grpId="0"/>
      <p:bldP spid="70" grpId="0"/>
      <p:bldP spid="72" grpId="0" animBg="1"/>
      <p:bldP spid="73" grpId="0"/>
      <p:bldP spid="75" grpId="0"/>
      <p:bldP spid="78" grpId="0"/>
      <p:bldP spid="79" grpId="0" animBg="1"/>
      <p:bldP spid="82" grpId="0"/>
      <p:bldP spid="83" grpId="0"/>
      <p:bldP spid="84" grpId="0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75E0-6F1D-8F4B-A0A0-D2980B9D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How to transmit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EDBC0C-9F5B-2247-ACB4-7A40E875E65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282542" cy="4066288"/>
              </a:xfrm>
            </p:spPr>
            <p:txBody>
              <a:bodyPr/>
              <a:lstStyle/>
              <a:p>
                <a:r>
                  <a:rPr lang="en-SE" dirty="0"/>
                  <a:t>Transmit discrete sequence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Pulse amplitude modulation: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endParaRPr lang="en-SE" sz="2000" dirty="0"/>
              </a:p>
              <a:p>
                <a:pPr lvl="1"/>
                <a:r>
                  <a:rPr lang="en-SE" sz="2000" b="1" dirty="0"/>
                  <a:t>Example: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𝐵𝑡</m:t>
                        </m:r>
                      </m:e>
                    </m:d>
                  </m:oMath>
                </a14:m>
                <a:endParaRPr lang="en-SE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EDBC0C-9F5B-2247-ACB4-7A40E875E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9282542" cy="4066288"/>
              </a:xfrm>
              <a:blipFill>
                <a:blip r:embed="rId2"/>
                <a:stretch>
                  <a:fillRect l="-820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EC2AC-9A4C-CA44-99AF-1A3F8672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1E53-12AA-EB4D-9C42-74E76E33A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5D821-4152-AA45-920A-8DBBAA92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61" y="1071185"/>
            <a:ext cx="4272340" cy="3204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C33F7F-FD62-6243-B1C6-23DF96A7F672}"/>
                  </a:ext>
                </a:extLst>
              </p:cNvPr>
              <p:cNvSpPr/>
              <p:nvPr/>
            </p:nvSpPr>
            <p:spPr>
              <a:xfrm>
                <a:off x="8510065" y="2136702"/>
                <a:ext cx="7929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C33F7F-FD62-6243-B1C6-23DF96A7F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5" y="2136702"/>
                <a:ext cx="792973" cy="276999"/>
              </a:xfrm>
              <a:prstGeom prst="rect">
                <a:avLst/>
              </a:prstGeom>
              <a:blipFill>
                <a:blip r:embed="rId4"/>
                <a:stretch>
                  <a:fillRect r="-26984"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8B836-EFB0-ED46-8426-4AE4ECC751EA}"/>
                  </a:ext>
                </a:extLst>
              </p:cNvPr>
              <p:cNvSpPr/>
              <p:nvPr/>
            </p:nvSpPr>
            <p:spPr>
              <a:xfrm>
                <a:off x="10346889" y="1582637"/>
                <a:ext cx="7929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8B836-EFB0-ED46-8426-4AE4ECC75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89" y="1582637"/>
                <a:ext cx="792973" cy="276999"/>
              </a:xfrm>
              <a:prstGeom prst="rect">
                <a:avLst/>
              </a:prstGeom>
              <a:blipFill>
                <a:blip r:embed="rId5"/>
                <a:stretch>
                  <a:fillRect r="-28571" b="-217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81D563-D54E-5E4D-9465-8875053F4FBC}"/>
                  </a:ext>
                </a:extLst>
              </p:cNvPr>
              <p:cNvSpPr/>
              <p:nvPr/>
            </p:nvSpPr>
            <p:spPr>
              <a:xfrm>
                <a:off x="9248865" y="3460939"/>
                <a:ext cx="9083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81D563-D54E-5E4D-9465-8875053F4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865" y="3460939"/>
                <a:ext cx="908390" cy="276999"/>
              </a:xfrm>
              <a:prstGeom prst="rect">
                <a:avLst/>
              </a:prstGeom>
              <a:blipFill>
                <a:blip r:embed="rId6"/>
                <a:stretch>
                  <a:fillRect r="-30556" b="-217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F8921-02D1-CB4E-A753-30DF0D4F89D3}"/>
                  </a:ext>
                </a:extLst>
              </p:cNvPr>
              <p:cNvSpPr txBox="1"/>
              <p:nvPr/>
            </p:nvSpPr>
            <p:spPr>
              <a:xfrm>
                <a:off x="1176419" y="3962104"/>
                <a:ext cx="5817505" cy="8941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SE" dirty="0">
                    <a:solidFill>
                      <a:schemeClr val="tx1"/>
                    </a:solidFill>
                  </a:rPr>
                  <a:t>Use a pulse-form </a:t>
                </a:r>
                <a14:m>
                  <m:oMath xmlns:m="http://schemas.openxmlformats.org/officeDocument/2006/math"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satisfying the Nyquist criterion: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sv-S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d>
                    <m:r>
                      <a:rPr lang="sv-S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for integer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 and non-zero for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F8921-02D1-CB4E-A753-30DF0D4F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9" y="3962104"/>
                <a:ext cx="5817505" cy="894101"/>
              </a:xfrm>
              <a:prstGeom prst="rect">
                <a:avLst/>
              </a:prstGeom>
              <a:blipFill>
                <a:blip r:embed="rId7"/>
                <a:stretch>
                  <a:fillRect l="-217" t="-2740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972603-3660-894A-A409-12B33695AD89}"/>
                  </a:ext>
                </a:extLst>
              </p:cNvPr>
              <p:cNvSpPr txBox="1"/>
              <p:nvPr/>
            </p:nvSpPr>
            <p:spPr>
              <a:xfrm>
                <a:off x="2941126" y="5475408"/>
                <a:ext cx="5965425" cy="12647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 lvl="1"/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sv-SE" dirty="0">
                    <a:solidFill>
                      <a:schemeClr val="tx1"/>
                    </a:solidFill>
                  </a:rPr>
                  <a:t>Sampling </a:t>
                </a:r>
                <a:r>
                  <a:rPr lang="sv-SE" dirty="0" err="1">
                    <a:solidFill>
                      <a:schemeClr val="tx1"/>
                    </a:solidFill>
                  </a:rPr>
                  <a:t>of</a:t>
                </a:r>
                <a:r>
                  <a:rPr lang="sv-SE" dirty="0">
                    <a:solidFill>
                      <a:schemeClr val="tx1"/>
                    </a:solidFill>
                  </a:rPr>
                  <a:t> signal</a:t>
                </a:r>
                <a:r>
                  <a:rPr lang="en-S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chemeClr val="tx1"/>
                    </a:solidFill>
                  </a:rPr>
                  <a:t> at </a:t>
                </a:r>
                <a:r>
                  <a:rPr lang="sv-SE" dirty="0" err="1">
                    <a:solidFill>
                      <a:schemeClr val="tx1"/>
                    </a:solidFill>
                  </a:rPr>
                  <a:t>time</a:t>
                </a:r>
                <a:r>
                  <a:rPr lang="sv-S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v-SE" dirty="0">
                    <a:solidFill>
                      <a:schemeClr val="tx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sv-S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sv-S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v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972603-3660-894A-A409-12B33695A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26" y="5475408"/>
                <a:ext cx="5965425" cy="1264725"/>
              </a:xfrm>
              <a:prstGeom prst="rect">
                <a:avLst/>
              </a:prstGeom>
              <a:blipFill>
                <a:blip r:embed="rId8"/>
                <a:stretch>
                  <a:fillRect t="-51961" b="-1107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5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8FAABD8-106A-4B47-8056-FC19DCC1B6BE}"/>
              </a:ext>
            </a:extLst>
          </p:cNvPr>
          <p:cNvSpPr/>
          <p:nvPr/>
        </p:nvSpPr>
        <p:spPr>
          <a:xfrm>
            <a:off x="136335" y="6048499"/>
            <a:ext cx="11899146" cy="129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F04A-F32B-0744-AAE2-6D23BC63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Reception with channel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0632-6066-B24F-A9D2-2A0ADF092B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Received signal (with </a:t>
                </a:r>
                <a:r>
                  <a:rPr lang="en-SE" dirty="0">
                    <a:solidFill>
                      <a:srgbClr val="C00000"/>
                    </a:solidFill>
                  </a:rPr>
                  <a:t>complex Gaussian noise</a:t>
                </a:r>
                <a:r>
                  <a:rPr lang="en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000" dirty="0"/>
              </a:p>
              <a:p>
                <a:pPr marL="0" indent="0">
                  <a:buNone/>
                </a:pPr>
                <a:endParaRPr lang="en-SE" sz="2000" dirty="0"/>
              </a:p>
              <a:p>
                <a:pPr marL="601259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SE" dirty="0"/>
                  <a:t>Lowpass filtering using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  <m:r>
                      <m:rPr>
                        <m:sty m:val="p"/>
                      </m:rPr>
                      <a:rPr lang="sv-SE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𝐵𝑡</m:t>
                        </m:r>
                      </m:e>
                    </m:d>
                  </m:oMath>
                </a14:m>
                <a:r>
                  <a:rPr lang="en-SE" dirty="0"/>
                  <a:t>:</a:t>
                </a:r>
                <a:br>
                  <a:rPr lang="en-SE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sv-SE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sv-SE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2000" dirty="0"/>
              </a:p>
              <a:p>
                <a:pPr marL="601259" lvl="1" indent="-342900">
                  <a:buFont typeface="+mj-lt"/>
                  <a:buAutoNum type="arabicPeriod"/>
                </a:pPr>
                <a:endParaRPr lang="en-SE" sz="2000" dirty="0"/>
              </a:p>
              <a:p>
                <a:pPr marL="601259" lvl="1" indent="-342900">
                  <a:buFont typeface="+mj-lt"/>
                  <a:buAutoNum type="arabicPeriod"/>
                </a:pPr>
                <a:r>
                  <a:rPr lang="en-SE" dirty="0"/>
                  <a:t>Sample at time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25835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sv-SE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E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sv-SE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E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50632-6066-B24F-A9D2-2A0ADF092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3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335D5-7516-A742-AEF2-0EB993FF8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D7AC5-0805-4A44-9BFF-4DAE9B90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D2E7968-A8C9-D640-9EAB-F35ADC3C5BB6}"/>
              </a:ext>
            </a:extLst>
          </p:cNvPr>
          <p:cNvSpPr/>
          <p:nvPr/>
        </p:nvSpPr>
        <p:spPr bwMode="auto">
          <a:xfrm rot="5400000">
            <a:off x="9019454" y="5021825"/>
            <a:ext cx="206139" cy="1278628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279B31C-B229-6445-84EF-32083F050B7B}"/>
              </a:ext>
            </a:extLst>
          </p:cNvPr>
          <p:cNvSpPr/>
          <p:nvPr/>
        </p:nvSpPr>
        <p:spPr bwMode="auto">
          <a:xfrm rot="5400000">
            <a:off x="6705297" y="5144422"/>
            <a:ext cx="206139" cy="101366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022350" marR="0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</a:pPr>
            <a:endParaRPr kumimoji="0" lang="en-SE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8EC8B-345C-2648-BB19-155F84618657}"/>
                  </a:ext>
                </a:extLst>
              </p:cNvPr>
              <p:cNvSpPr txBox="1"/>
              <p:nvPr/>
            </p:nvSpPr>
            <p:spPr>
              <a:xfrm>
                <a:off x="8115923" y="5824188"/>
                <a:ext cx="2013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sv-SE" b="0" i="0" dirty="0"/>
              </a:p>
              <a:p>
                <a:pPr algn="ctr"/>
                <a:r>
                  <a:rPr lang="en-SE" i="0" dirty="0"/>
                  <a:t>Complex Gaussian</a:t>
                </a:r>
                <a:br>
                  <a:rPr lang="en-SE" i="0" dirty="0"/>
                </a:br>
                <a:r>
                  <a:rPr lang="en-SE" i="0" dirty="0"/>
                  <a:t>noise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i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28EC8B-345C-2648-BB19-155F8461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23" y="5824188"/>
                <a:ext cx="2013199" cy="923330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7AFC471-8085-D84D-AF54-D763BCD41886}"/>
              </a:ext>
            </a:extLst>
          </p:cNvPr>
          <p:cNvSpPr txBox="1"/>
          <p:nvPr/>
        </p:nvSpPr>
        <p:spPr>
          <a:xfrm>
            <a:off x="5835689" y="5824189"/>
            <a:ext cx="201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/>
              <a:t>Effective pulse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52A5D-DC5C-6C42-B17B-BE8AABF9AAEC}"/>
              </a:ext>
            </a:extLst>
          </p:cNvPr>
          <p:cNvSpPr txBox="1"/>
          <p:nvPr/>
        </p:nvSpPr>
        <p:spPr>
          <a:xfrm>
            <a:off x="1885628" y="6147354"/>
            <a:ext cx="2939146" cy="512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Georgia" panose="02040502050405020303" pitchFamily="18" charset="0"/>
              </a:rPr>
              <a:t>Channel with memory?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9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8775</TotalTime>
  <Words>721</Words>
  <Application>Microsoft Macintosh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Linear time-invariant system</vt:lpstr>
      <vt:lpstr>Fourier transform</vt:lpstr>
      <vt:lpstr>Wireless channels are systems/filters</vt:lpstr>
      <vt:lpstr>Sampling theorem: Passband and baseband signals</vt:lpstr>
      <vt:lpstr>Communication theory is not developed for a passband</vt:lpstr>
      <vt:lpstr>How to transmit data?</vt:lpstr>
      <vt:lpstr>Reception with channel and noise</vt:lpstr>
      <vt:lpstr>Revisiting channel model</vt:lpstr>
      <vt:lpstr>Narrowband assumption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36</cp:revision>
  <cp:lastPrinted>2017-10-06T09:53:20Z</cp:lastPrinted>
  <dcterms:created xsi:type="dcterms:W3CDTF">2020-03-25T16:20:45Z</dcterms:created>
  <dcterms:modified xsi:type="dcterms:W3CDTF">2022-08-31T06:30:55Z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