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>
  <p:sldMasterIdLst>
    <p:sldMasterId id="2147483684" r:id="rId1"/>
    <p:sldMasterId id="2147483690" r:id="rId2"/>
  </p:sldMasterIdLst>
  <p:notesMasterIdLst>
    <p:notesMasterId r:id="rId20"/>
  </p:notesMasterIdLst>
  <p:handoutMasterIdLst>
    <p:handoutMasterId r:id="rId21"/>
  </p:handoutMasterIdLst>
  <p:sldIdLst>
    <p:sldId id="256" r:id="rId3"/>
    <p:sldId id="324" r:id="rId4"/>
    <p:sldId id="350" r:id="rId5"/>
    <p:sldId id="351" r:id="rId6"/>
    <p:sldId id="315" r:id="rId7"/>
    <p:sldId id="363" r:id="rId8"/>
    <p:sldId id="325" r:id="rId9"/>
    <p:sldId id="353" r:id="rId10"/>
    <p:sldId id="367" r:id="rId11"/>
    <p:sldId id="355" r:id="rId12"/>
    <p:sldId id="357" r:id="rId13"/>
    <p:sldId id="364" r:id="rId14"/>
    <p:sldId id="365" r:id="rId15"/>
    <p:sldId id="366" r:id="rId16"/>
    <p:sldId id="342" r:id="rId17"/>
    <p:sldId id="275" r:id="rId18"/>
    <p:sldId id="277" r:id="rId19"/>
  </p:sldIdLst>
  <p:sldSz cx="10691813" cy="7559675"/>
  <p:notesSz cx="6797675" cy="9926638"/>
  <p:embeddedFontLst>
    <p:embeddedFont>
      <p:font typeface="Times" pitchFamily="18" charset="0"/>
      <p:regular r:id="rId22"/>
      <p:bold r:id="rId23"/>
      <p:italic r:id="rId24"/>
      <p:boldItalic r:id="rId25"/>
    </p:embeddedFont>
    <p:embeddedFont>
      <p:font typeface="Cambria Math" pitchFamily="18" charset="0"/>
      <p:regular r:id="rId26"/>
    </p:embeddedFont>
    <p:embeddedFont>
      <p:font typeface="Verdana" pitchFamily="34" charset="0"/>
      <p:regular r:id="rId27"/>
      <p:bold r:id="rId28"/>
      <p:italic r:id="rId29"/>
      <p:boldItalic r:id="rId30"/>
    </p:embeddedFont>
  </p:embeddedFontLst>
  <p:defaultTextStyle>
    <a:defPPr>
      <a:defRPr lang="sv-S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11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9" autoAdjust="0"/>
    <p:restoredTop sz="92950" autoAdjust="0"/>
  </p:normalViewPr>
  <p:slideViewPr>
    <p:cSldViewPr>
      <p:cViewPr>
        <p:scale>
          <a:sx n="80" d="100"/>
          <a:sy n="80" d="100"/>
        </p:scale>
        <p:origin x="-1980" y="-444"/>
      </p:cViewPr>
      <p:guideLst>
        <p:guide orient="horz" pos="2381"/>
        <p:guide pos="33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60"/>
    </p:cViewPr>
  </p:sorterViewPr>
  <p:notesViewPr>
    <p:cSldViewPr>
      <p:cViewPr varScale="1">
        <p:scale>
          <a:sx n="83" d="100"/>
          <a:sy n="83" d="100"/>
        </p:scale>
        <p:origin x="-3108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7DFF2-41D5-41FB-9CEC-ED582C4FA86A}" type="datetimeFigureOut">
              <a:rPr lang="en-US" smtClean="0"/>
              <a:pPr/>
              <a:t>7/15/2013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EE90-5DCF-4069-8A7F-38ACFE459D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07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/>
              </a:defRPr>
            </a:lvl1pPr>
          </a:lstStyle>
          <a:p>
            <a:pPr>
              <a:defRPr/>
            </a:pPr>
            <a:fld id="{2F895CB3-EFA9-4FB8-8A3D-7D3BEE2A3D5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2066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9" descr="kth_eng_rgb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363" y="2352675"/>
            <a:ext cx="1296987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345510" y="2351077"/>
            <a:ext cx="7215237" cy="1120771"/>
          </a:xfrm>
          <a:noFill/>
        </p:spPr>
        <p:txBody>
          <a:bodyPr/>
          <a:lstStyle>
            <a:lvl1pPr algn="l">
              <a:defRPr sz="4000" b="0">
                <a:solidFill>
                  <a:schemeClr val="accent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en-US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2345510" y="3490923"/>
            <a:ext cx="7214400" cy="93185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7"/>
          <p:cNvCxnSpPr/>
          <p:nvPr/>
        </p:nvCxnSpPr>
        <p:spPr bwMode="auto">
          <a:xfrm>
            <a:off x="342900" y="7091363"/>
            <a:ext cx="10042525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130425" y="136499"/>
            <a:ext cx="8002588" cy="126047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7" name="Platshållare för innehåll 6"/>
          <p:cNvSpPr>
            <a:spLocks noGrp="1"/>
          </p:cNvSpPr>
          <p:nvPr>
            <p:ph sz="quarter" idx="13"/>
          </p:nvPr>
        </p:nvSpPr>
        <p:spPr>
          <a:xfrm>
            <a:off x="2130425" y="1565259"/>
            <a:ext cx="8024400" cy="5286412"/>
          </a:xfrm>
        </p:spPr>
        <p:txBody>
          <a:bodyPr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5" name="Platshållare för datum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2013-06-01</a:t>
            </a:r>
            <a:endParaRPr lang="sv-SE" dirty="0"/>
          </a:p>
        </p:txBody>
      </p:sp>
      <p:sp>
        <p:nvSpPr>
          <p:cNvPr id="6" name="Platshållare för sidfot 3"/>
          <p:cNvSpPr>
            <a:spLocks noGrp="1"/>
          </p:cNvSpPr>
          <p:nvPr>
            <p:ph type="ftr" sz="quarter" idx="15"/>
          </p:nvPr>
        </p:nvSpPr>
        <p:spPr>
          <a:xfrm>
            <a:off x="2160837" y="7164388"/>
            <a:ext cx="6929485" cy="401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International Conference on Digital Signal Processing (DSP 2013): Emil Björnson (Supélec and KTH)</a:t>
            </a:r>
            <a:endParaRPr lang="sv-SE" dirty="0"/>
          </a:p>
        </p:txBody>
      </p:sp>
      <p:sp>
        <p:nvSpPr>
          <p:cNvPr id="8" name="Platshållare för bildnumm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7B43A-E045-4D00-A77B-F2C1CD628E9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7"/>
          <p:cNvCxnSpPr/>
          <p:nvPr/>
        </p:nvCxnSpPr>
        <p:spPr bwMode="auto">
          <a:xfrm>
            <a:off x="342900" y="7091363"/>
            <a:ext cx="10042525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4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2013-06-01</a:t>
            </a:r>
            <a:endParaRPr lang="sv-SE" dirty="0"/>
          </a:p>
        </p:txBody>
      </p:sp>
      <p:sp>
        <p:nvSpPr>
          <p:cNvPr id="6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EAD4A-C395-41C2-9A5D-1E6FA9ED5E9C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7" name="Platshållare för sidfot 3"/>
          <p:cNvSpPr>
            <a:spLocks noGrp="1"/>
          </p:cNvSpPr>
          <p:nvPr>
            <p:ph type="ftr" sz="quarter" idx="15"/>
          </p:nvPr>
        </p:nvSpPr>
        <p:spPr>
          <a:xfrm>
            <a:off x="2160837" y="7164388"/>
            <a:ext cx="6929485" cy="401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International Conference on Digital Signal Processing (DSP 2013): Emil Björnson (Supélec and KTH)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samarbets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17"/>
          <p:cNvCxnSpPr/>
          <p:nvPr/>
        </p:nvCxnSpPr>
        <p:spPr bwMode="auto">
          <a:xfrm>
            <a:off x="342900" y="7091363"/>
            <a:ext cx="6948488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10" name="Platshållare för innehåll 9"/>
          <p:cNvSpPr>
            <a:spLocks noGrp="1"/>
          </p:cNvSpPr>
          <p:nvPr>
            <p:ph sz="quarter" idx="16"/>
          </p:nvPr>
        </p:nvSpPr>
        <p:spPr>
          <a:xfrm>
            <a:off x="2130425" y="1565259"/>
            <a:ext cx="8024400" cy="4975941"/>
          </a:xfrm>
        </p:spPr>
        <p:txBody>
          <a:bodyPr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489046" y="6708795"/>
            <a:ext cx="714380" cy="714371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/>
            </a:lvl1pPr>
          </a:lstStyle>
          <a:p>
            <a:pPr lvl="0"/>
            <a:r>
              <a:rPr lang="sv-SE" noProof="0" dirty="0" smtClean="0"/>
              <a:t>Klicka på ikonen för att lägga till en bild</a:t>
            </a:r>
            <a:endParaRPr lang="sv-SE" noProof="0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310588" y="6708795"/>
            <a:ext cx="714380" cy="714371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/>
            </a:lvl1pPr>
          </a:lstStyle>
          <a:p>
            <a:pPr lvl="0"/>
            <a:r>
              <a:rPr lang="sv-SE" noProof="0" dirty="0" smtClean="0"/>
              <a:t>Klicka på ikonen för att lägga till en bild</a:t>
            </a:r>
            <a:endParaRPr lang="sv-SE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132130" y="6708795"/>
            <a:ext cx="714380" cy="714371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/>
            </a:lvl1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/>
          </a:p>
        </p:txBody>
      </p:sp>
      <p:sp>
        <p:nvSpPr>
          <p:cNvPr id="11" name="Platshållare för datum 2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2013-06-01</a:t>
            </a:r>
            <a:endParaRPr lang="sv-SE" dirty="0"/>
          </a:p>
        </p:txBody>
      </p:sp>
      <p:sp>
        <p:nvSpPr>
          <p:cNvPr id="13" name="Platshållare för bildnumm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1C48D-2248-4EF2-8960-A2BAEA4DCCB9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14" name="Platshållare för sidfot 3"/>
          <p:cNvSpPr>
            <a:spLocks noGrp="1"/>
          </p:cNvSpPr>
          <p:nvPr>
            <p:ph type="ftr" sz="quarter" idx="20"/>
          </p:nvPr>
        </p:nvSpPr>
        <p:spPr>
          <a:xfrm>
            <a:off x="2160837" y="7164388"/>
            <a:ext cx="6929485" cy="401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International Conference on Digital Signal Processing (DSP 2013): Emil Björnson (Supélec and KTH)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7"/>
          <p:cNvCxnSpPr/>
          <p:nvPr/>
        </p:nvCxnSpPr>
        <p:spPr bwMode="auto">
          <a:xfrm>
            <a:off x="342900" y="7091363"/>
            <a:ext cx="10042525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2013-06-01</a:t>
            </a:r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3D6C8-A0BE-48CD-8A78-7E887FF39E1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sp>
        <p:nvSpPr>
          <p:cNvPr id="6" name="Platshållare för sidfot 3"/>
          <p:cNvSpPr>
            <a:spLocks noGrp="1"/>
          </p:cNvSpPr>
          <p:nvPr>
            <p:ph type="ftr" sz="quarter" idx="15"/>
          </p:nvPr>
        </p:nvSpPr>
        <p:spPr>
          <a:xfrm>
            <a:off x="1916883" y="7164388"/>
            <a:ext cx="6929485" cy="4016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International Conference on Digital Signal Processing (DSP 2013): Emil Björnson (Supélec and KTH)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9" descr="kth_eng_rgb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363" y="2352675"/>
            <a:ext cx="1296987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345510" y="2351077"/>
            <a:ext cx="7215237" cy="1120771"/>
          </a:xfrm>
          <a:noFill/>
        </p:spPr>
        <p:txBody>
          <a:bodyPr/>
          <a:lstStyle>
            <a:lvl1pPr algn="l">
              <a:defRPr sz="4000" b="0">
                <a:solidFill>
                  <a:schemeClr val="accent2"/>
                </a:solidFill>
              </a:defRPr>
            </a:lvl1pPr>
          </a:lstStyle>
          <a:p>
            <a:r>
              <a:rPr lang="sv-SE" dirty="0" smtClean="0"/>
              <a:t>Klicka här för att ändra format</a:t>
            </a:r>
            <a:endParaRPr lang="en-US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2345510" y="3490923"/>
            <a:ext cx="7214400" cy="93185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v-SE" dirty="0" smtClean="0"/>
              <a:t>Klicka här för att ändra format på underrubrik i bakgrunden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7" name="Platshållare för innehåll 6"/>
          <p:cNvSpPr>
            <a:spLocks noGrp="1"/>
          </p:cNvSpPr>
          <p:nvPr>
            <p:ph sz="quarter" idx="13"/>
          </p:nvPr>
        </p:nvSpPr>
        <p:spPr>
          <a:xfrm>
            <a:off x="2130425" y="1565259"/>
            <a:ext cx="8024400" cy="5286412"/>
          </a:xfrm>
        </p:spPr>
        <p:txBody>
          <a:bodyPr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samarbets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10" name="Platshållare för innehåll 9"/>
          <p:cNvSpPr>
            <a:spLocks noGrp="1"/>
          </p:cNvSpPr>
          <p:nvPr>
            <p:ph sz="quarter" idx="16"/>
          </p:nvPr>
        </p:nvSpPr>
        <p:spPr>
          <a:xfrm>
            <a:off x="2130425" y="1565259"/>
            <a:ext cx="8024400" cy="4975941"/>
          </a:xfrm>
        </p:spPr>
        <p:txBody>
          <a:bodyPr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489046" y="6708795"/>
            <a:ext cx="714380" cy="714371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/>
            </a:lvl1pPr>
          </a:lstStyle>
          <a:p>
            <a:pPr lvl="0"/>
            <a:endParaRPr lang="sv-SE" noProof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310588" y="6708795"/>
            <a:ext cx="714380" cy="714371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/>
            </a:lvl1pPr>
          </a:lstStyle>
          <a:p>
            <a:pPr lvl="0"/>
            <a:endParaRPr lang="sv-SE" noProof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132130" y="6708795"/>
            <a:ext cx="714380" cy="714371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/>
            </a:lvl1pPr>
          </a:lstStyle>
          <a:p>
            <a:pPr lvl="0"/>
            <a:endParaRPr lang="sv-SE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0425" y="136499"/>
            <a:ext cx="8002588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bakgrundsrubriken</a:t>
            </a:r>
          </a:p>
        </p:txBody>
      </p:sp>
      <p:pic>
        <p:nvPicPr>
          <p:cNvPr id="1027" name="Bildobjekt 9" descr="kth_eng_rgb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1476" y="1412131"/>
            <a:ext cx="847725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2130425" y="1565236"/>
            <a:ext cx="8026400" cy="528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14" name="Platshållare för datum 13"/>
          <p:cNvSpPr>
            <a:spLocks noGrp="1"/>
          </p:cNvSpPr>
          <p:nvPr>
            <p:ph type="dt" sz="half" idx="2"/>
          </p:nvPr>
        </p:nvSpPr>
        <p:spPr>
          <a:xfrm>
            <a:off x="161330" y="7164388"/>
            <a:ext cx="109220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000" smtClean="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sv-SE" smtClean="0"/>
              <a:t>2013-06-01</a:t>
            </a:r>
            <a:endParaRPr lang="sv-SE" dirty="0"/>
          </a:p>
        </p:txBody>
      </p:sp>
      <p:sp>
        <p:nvSpPr>
          <p:cNvPr id="15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2160836" y="7164388"/>
            <a:ext cx="6929486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000" dirty="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smtClean="0"/>
              <a:t>International Conference on Digital Signal Processing (DSP 2013): Emil Björnson (Supélec and KTH)</a:t>
            </a:r>
            <a:endParaRPr lang="sv-SE" dirty="0"/>
          </a:p>
        </p:txBody>
      </p:sp>
      <p:sp>
        <p:nvSpPr>
          <p:cNvPr id="16" name="Platshållare för bildnummer 15"/>
          <p:cNvSpPr>
            <a:spLocks noGrp="1"/>
          </p:cNvSpPr>
          <p:nvPr>
            <p:ph type="sldNum" sz="quarter" idx="4"/>
          </p:nvPr>
        </p:nvSpPr>
        <p:spPr>
          <a:xfrm>
            <a:off x="9918700" y="7164388"/>
            <a:ext cx="5270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000" smtClean="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0255F922-44E7-4DB8-9BBE-CD9FAC2AF0E7}" type="slidenum">
              <a:rPr lang="sv-SE"/>
              <a:pPr>
                <a:defRPr/>
              </a:pPr>
              <a:t>‹#›</a:t>
            </a:fld>
            <a:endParaRPr lang="sv-SE"/>
          </a:p>
        </p:txBody>
      </p:sp>
      <p:pic>
        <p:nvPicPr>
          <p:cNvPr id="6146" name="Picture 2" descr="C:\Users\emilbjo\Documents\Presentationer\2012-10 Supelec\supelec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8" y="350838"/>
            <a:ext cx="863680" cy="84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1042988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2pPr>
      <a:lvl3pPr algn="l" defTabSz="1042988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3pPr>
      <a:lvl4pPr algn="l" defTabSz="1042988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4pPr>
      <a:lvl5pPr algn="l" defTabSz="1042988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9pPr>
    </p:titleStyle>
    <p:bodyStyle>
      <a:lvl1pPr marL="204788" indent="-204788" algn="l" defTabSz="1042988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04825" indent="-209550" algn="l" defTabSz="1042988" rtl="0" fontAlgn="base">
        <a:spcBef>
          <a:spcPct val="20000"/>
        </a:spcBef>
        <a:spcAft>
          <a:spcPct val="0"/>
        </a:spcAft>
        <a:buFont typeface="Verdana" pitchFamily="34" charset="0"/>
        <a:buChar char="-"/>
        <a:defRPr sz="2000">
          <a:solidFill>
            <a:schemeClr val="tx1"/>
          </a:solidFill>
          <a:latin typeface="+mn-lt"/>
        </a:defRPr>
      </a:lvl2pPr>
      <a:lvl3pPr marL="754063" indent="-260350" algn="l" defTabSz="1042988" rtl="0" fontAlgn="base">
        <a:spcBef>
          <a:spcPts val="600"/>
        </a:spcBef>
        <a:spcAft>
          <a:spcPct val="0"/>
        </a:spcAft>
        <a:buClr>
          <a:schemeClr val="accent2"/>
        </a:buClr>
        <a:buSzPct val="90000"/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1030288" indent="-261938" algn="l" defTabSz="1042988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281113" indent="-260350" algn="l" defTabSz="1042988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>
          <a:solidFill>
            <a:schemeClr val="tx1"/>
          </a:solidFill>
          <a:latin typeface="+mn-lt"/>
        </a:defRPr>
      </a:lvl5pPr>
      <a:lvl6pPr marL="28035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6pPr>
      <a:lvl7pPr marL="32607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7pPr>
      <a:lvl8pPr marL="37179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8pPr>
      <a:lvl9pPr marL="41751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0425" y="136499"/>
            <a:ext cx="8002588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bakgrundsrubriken</a:t>
            </a:r>
          </a:p>
        </p:txBody>
      </p:sp>
      <p:pic>
        <p:nvPicPr>
          <p:cNvPr id="2051" name="Bildobjekt 9" descr="kth_eng_rgb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4488" y="350838"/>
            <a:ext cx="847725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2130425" y="1565234"/>
            <a:ext cx="8026400" cy="528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sv-SE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2" r:id="rId2"/>
    <p:sldLayoutId id="2147483703" r:id="rId3"/>
    <p:sldLayoutId id="2147483704" r:id="rId4"/>
    <p:sldLayoutId id="2147483705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1042988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2pPr>
      <a:lvl3pPr algn="l" defTabSz="1042988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3pPr>
      <a:lvl4pPr algn="l" defTabSz="1042988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4pPr>
      <a:lvl5pPr algn="l" defTabSz="1042988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9pPr>
    </p:titleStyle>
    <p:bodyStyle>
      <a:lvl1pPr marL="204788" indent="-204788" algn="l" defTabSz="1042988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04825" indent="-209550" algn="l" defTabSz="1042988" rtl="0" fontAlgn="base">
        <a:spcBef>
          <a:spcPct val="20000"/>
        </a:spcBef>
        <a:spcAft>
          <a:spcPct val="0"/>
        </a:spcAft>
        <a:buFont typeface="Verdana" pitchFamily="34" charset="0"/>
        <a:buChar char="-"/>
        <a:defRPr sz="2000">
          <a:solidFill>
            <a:schemeClr val="tx1"/>
          </a:solidFill>
          <a:latin typeface="+mn-lt"/>
        </a:defRPr>
      </a:lvl2pPr>
      <a:lvl3pPr marL="754063" indent="-260350" algn="l" defTabSz="1042988" rtl="0" fontAlgn="base">
        <a:spcBef>
          <a:spcPts val="600"/>
        </a:spcBef>
        <a:spcAft>
          <a:spcPct val="0"/>
        </a:spcAft>
        <a:buClr>
          <a:schemeClr val="accent2"/>
        </a:buClr>
        <a:buSzPct val="90000"/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1030288" indent="-261938" algn="l" defTabSz="1042988" rtl="0" fontAlgn="base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281113" indent="-260350" algn="l" defTabSz="1042988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>
          <a:solidFill>
            <a:schemeClr val="tx1"/>
          </a:solidFill>
          <a:latin typeface="+mn-lt"/>
        </a:defRPr>
      </a:lvl5pPr>
      <a:lvl6pPr marL="28035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6pPr>
      <a:lvl7pPr marL="32607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7pPr>
      <a:lvl8pPr marL="37179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8pPr>
      <a:lvl9pPr marL="41751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ubrik 1"/>
          <p:cNvSpPr>
            <a:spLocks noGrp="1"/>
          </p:cNvSpPr>
          <p:nvPr>
            <p:ph type="title"/>
          </p:nvPr>
        </p:nvSpPr>
        <p:spPr>
          <a:xfrm>
            <a:off x="593378" y="179437"/>
            <a:ext cx="10691813" cy="1656184"/>
          </a:xfrm>
        </p:spPr>
        <p:txBody>
          <a:bodyPr/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3800" b="1" dirty="0"/>
              <a:t>Hardware Impairments in </a:t>
            </a:r>
            <a:r>
              <a:rPr lang="en-US" sz="3800" b="1" dirty="0" smtClean="0"/>
              <a:t/>
            </a:r>
            <a:br>
              <a:rPr lang="en-US" sz="3800" b="1" dirty="0" smtClean="0"/>
            </a:br>
            <a:r>
              <a:rPr lang="en-US" sz="3800" b="1" dirty="0" smtClean="0"/>
              <a:t>Large-scale </a:t>
            </a:r>
            <a:r>
              <a:rPr lang="en-US" sz="3800" b="1" dirty="0"/>
              <a:t>MISO </a:t>
            </a:r>
            <a:r>
              <a:rPr lang="en-US" sz="3800" b="1" dirty="0" smtClean="0"/>
              <a:t>Systems</a:t>
            </a:r>
            <a:endParaRPr lang="en-US" sz="2400" b="1" dirty="0" smtClean="0"/>
          </a:p>
        </p:txBody>
      </p:sp>
      <p:sp>
        <p:nvSpPr>
          <p:cNvPr id="9219" name="Underrubrik 2"/>
          <p:cNvSpPr>
            <a:spLocks noGrp="1"/>
          </p:cNvSpPr>
          <p:nvPr>
            <p:ph sz="quarter" idx="13"/>
          </p:nvPr>
        </p:nvSpPr>
        <p:spPr>
          <a:xfrm>
            <a:off x="1457474" y="3059757"/>
            <a:ext cx="8928992" cy="3528392"/>
          </a:xfrm>
        </p:spPr>
        <p:txBody>
          <a:bodyPr/>
          <a:lstStyle/>
          <a:p>
            <a:pPr marL="0" indent="0" algn="ctr">
              <a:spcAft>
                <a:spcPts val="600"/>
              </a:spcAft>
              <a:buNone/>
            </a:pPr>
            <a:r>
              <a:rPr lang="sv-SE" sz="2400" b="1" dirty="0"/>
              <a:t>Emil </a:t>
            </a:r>
            <a:r>
              <a:rPr lang="sv-SE" sz="2400" b="1" dirty="0" smtClean="0"/>
              <a:t>Björnson</a:t>
            </a:r>
            <a:r>
              <a:rPr lang="sv-SE" sz="2400" baseline="30000" dirty="0" smtClean="0"/>
              <a:t>‡</a:t>
            </a:r>
            <a:r>
              <a:rPr lang="sv-SE" sz="2400" baseline="30000" dirty="0"/>
              <a:t>*</a:t>
            </a:r>
            <a:r>
              <a:rPr lang="sv-SE" sz="2400" dirty="0" smtClean="0"/>
              <a:t>, </a:t>
            </a:r>
            <a:r>
              <a:rPr lang="sv-SE" sz="2400" dirty="0"/>
              <a:t>Jakob </a:t>
            </a:r>
            <a:r>
              <a:rPr lang="sv-SE" sz="2400" dirty="0" smtClean="0"/>
              <a:t>Hoydis</a:t>
            </a:r>
            <a:r>
              <a:rPr lang="sv-SE" sz="2400" baseline="30000" dirty="0" smtClean="0"/>
              <a:t>†</a:t>
            </a:r>
            <a:r>
              <a:rPr lang="sv-SE" sz="2400" dirty="0" smtClean="0"/>
              <a:t>, </a:t>
            </a:r>
            <a:br>
              <a:rPr lang="sv-SE" sz="2400" dirty="0" smtClean="0"/>
            </a:br>
            <a:r>
              <a:rPr lang="sv-SE" sz="2400" dirty="0" smtClean="0"/>
              <a:t>Marios </a:t>
            </a:r>
            <a:r>
              <a:rPr lang="sv-SE" sz="2400" dirty="0" err="1" smtClean="0"/>
              <a:t>Kountouris</a:t>
            </a:r>
            <a:r>
              <a:rPr lang="sv-SE" sz="2400" baseline="30000" dirty="0"/>
              <a:t>‡</a:t>
            </a:r>
            <a:r>
              <a:rPr lang="sv-SE" sz="2400" dirty="0" smtClean="0"/>
              <a:t>, and </a:t>
            </a:r>
            <a:r>
              <a:rPr lang="sv-SE" sz="2400" dirty="0" err="1" smtClean="0"/>
              <a:t>Mérouane</a:t>
            </a:r>
            <a:r>
              <a:rPr lang="sv-SE" sz="2400" dirty="0" smtClean="0"/>
              <a:t> </a:t>
            </a:r>
            <a:r>
              <a:rPr lang="sv-SE" sz="2400" dirty="0" err="1" smtClean="0"/>
              <a:t>Debbah</a:t>
            </a:r>
            <a:r>
              <a:rPr lang="sv-SE" sz="2400" baseline="30000" dirty="0"/>
              <a:t>‡</a:t>
            </a:r>
            <a:endParaRPr lang="sv-SE" sz="2400" dirty="0" smtClean="0"/>
          </a:p>
          <a:p>
            <a:pPr marL="0" indent="0" algn="ctr">
              <a:spcAft>
                <a:spcPts val="600"/>
              </a:spcAft>
              <a:buNone/>
            </a:pPr>
            <a:endParaRPr lang="en-US" sz="2000" dirty="0" smtClean="0"/>
          </a:p>
          <a:p>
            <a:pPr marL="0" indent="0" algn="ctr">
              <a:spcAft>
                <a:spcPts val="600"/>
              </a:spcAft>
              <a:buNone/>
            </a:pPr>
            <a:endParaRPr lang="en-US" sz="2000" dirty="0" smtClean="0"/>
          </a:p>
          <a:p>
            <a:pPr marL="0" indent="0" algn="ctr">
              <a:spcAft>
                <a:spcPts val="600"/>
              </a:spcAft>
              <a:buNone/>
            </a:pPr>
            <a:r>
              <a:rPr lang="sv-SE" sz="2000" baseline="30000" dirty="0"/>
              <a:t>‡</a:t>
            </a:r>
            <a:r>
              <a:rPr lang="en-US" sz="2000" dirty="0" smtClean="0"/>
              <a:t>Alcatel-Lucent Chair on Flexible Radio and Department of Telecommunications, </a:t>
            </a:r>
            <a:r>
              <a:rPr lang="en-US" sz="2000" dirty="0" err="1" smtClean="0"/>
              <a:t>Supélec</a:t>
            </a:r>
            <a:r>
              <a:rPr lang="en-US" sz="2000" dirty="0" smtClean="0"/>
              <a:t>, France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sv-SE" sz="2000" baseline="30000" dirty="0"/>
              <a:t>†</a:t>
            </a:r>
            <a:r>
              <a:rPr lang="en-US" sz="2000" dirty="0" smtClean="0"/>
              <a:t>Bell </a:t>
            </a:r>
            <a:r>
              <a:rPr lang="en-US" sz="2000" dirty="0"/>
              <a:t>Laboratories, Alcatel-Lucent, Stuttgart, Germany</a:t>
            </a:r>
            <a:endParaRPr lang="en-US" sz="2000" dirty="0" smtClean="0"/>
          </a:p>
          <a:p>
            <a:pPr marL="0" indent="0" algn="ctr">
              <a:spcAft>
                <a:spcPts val="600"/>
              </a:spcAft>
              <a:buNone/>
            </a:pPr>
            <a:r>
              <a:rPr lang="sv-SE" sz="2000" baseline="30000" dirty="0" smtClean="0"/>
              <a:t>*</a:t>
            </a:r>
            <a:r>
              <a:rPr lang="en-US" sz="2000" dirty="0" smtClean="0"/>
              <a:t>Signal Processing Lab, KTH Royal Institute of Technology, Sweden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2013-06-01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International Conference on Digital Signal Processing (DSP 2013): Emil Björnson (Supélec and KTH)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497B43A-E045-4D00-A77B-F2C1CD628E9C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  <p:sp>
        <p:nvSpPr>
          <p:cNvPr id="8" name="Rubrik 1"/>
          <p:cNvSpPr txBox="1">
            <a:spLocks/>
          </p:cNvSpPr>
          <p:nvPr/>
        </p:nvSpPr>
        <p:spPr bwMode="auto">
          <a:xfrm>
            <a:off x="593378" y="1331565"/>
            <a:ext cx="10691813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52144" rIns="104287" bIns="52144" numCol="1" anchor="ctr" anchorCtr="0" compatLnSpc="1">
            <a:prstTxWarp prst="textNoShape">
              <a:avLst/>
            </a:prstTxWarp>
          </a:bodyPr>
          <a:lstStyle>
            <a:lvl1pPr algn="l" defTabSz="1042988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defTabSz="1042988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Verdana" charset="0"/>
              </a:defRPr>
            </a:lvl2pPr>
            <a:lvl3pPr algn="l" defTabSz="1042988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Verdana" charset="0"/>
              </a:defRPr>
            </a:lvl3pPr>
            <a:lvl4pPr algn="l" defTabSz="1042988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Verdana" charset="0"/>
              </a:defRPr>
            </a:lvl4pPr>
            <a:lvl5pPr algn="l" defTabSz="1042988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Verdana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B81100"/>
                </a:solidFill>
                <a:latin typeface="Verdana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B81100"/>
                </a:solidFill>
                <a:latin typeface="Verdana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B81100"/>
                </a:solidFill>
                <a:latin typeface="Verdana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B81100"/>
                </a:solidFill>
                <a:latin typeface="Verdana" charset="0"/>
              </a:defRPr>
            </a:lvl9pPr>
          </a:lstStyle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2400" b="1" kern="0" dirty="0" smtClean="0"/>
              <a:t>Energy Efficiency, Estimation, and Capacity Limits</a:t>
            </a:r>
          </a:p>
        </p:txBody>
      </p:sp>
      <p:pic>
        <p:nvPicPr>
          <p:cNvPr id="4" name="Picture 2" descr="C:\Users\emilbjo\Google Drive\Massive MIMO with impairments\DSP-Presentation\-DSP2013-CFP-v1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4858"/>
            <a:ext cx="1812925" cy="167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64"/>
    </mc:Choice>
    <mc:Fallback xmlns="">
      <p:transition spd="slow" advTm="2326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of Distortion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30424" y="1565259"/>
            <a:ext cx="8472066" cy="5286412"/>
          </a:xfrm>
        </p:spPr>
        <p:txBody>
          <a:bodyPr/>
          <a:lstStyle/>
          <a:p>
            <a:r>
              <a:rPr lang="en-US" dirty="0" smtClean="0"/>
              <a:t>Gaussian Distortion Noise</a:t>
            </a:r>
          </a:p>
          <a:p>
            <a:pPr lvl="1"/>
            <a:r>
              <a:rPr lang="en-US" dirty="0" smtClean="0"/>
              <a:t>Independent between antennas</a:t>
            </a:r>
          </a:p>
          <a:p>
            <a:pPr lvl="1"/>
            <a:r>
              <a:rPr lang="en-US" dirty="0" smtClean="0"/>
              <a:t>Depends on beamforming</a:t>
            </a:r>
          </a:p>
          <a:p>
            <a:pPr lvl="1"/>
            <a:r>
              <a:rPr lang="en-US" dirty="0" smtClean="0"/>
              <a:t>Still uncorrelated directivity</a:t>
            </a:r>
            <a:br>
              <a:rPr lang="en-US" dirty="0" smtClean="0"/>
            </a:br>
            <a:r>
              <a:rPr lang="en-US" dirty="0" smtClean="0">
                <a:sym typeface="Wingdings" pitchFamily="2" charset="2"/>
              </a:rPr>
              <a:t> Little in the signal dimension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Error Vector Magnitude (EVM)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Quality of transceivers: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LTE requirements: 0≤EVM≤0.17 (smaller </a:t>
            </a:r>
            <a:r>
              <a:rPr lang="en-US" dirty="0" smtClean="0">
                <a:sym typeface="Wingdings" pitchFamily="2" charset="2"/>
              </a:rPr>
              <a:t> higher rates)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Distortion will not vanish at high SNR!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2013-06-01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International Conference on Digital Signal Processing (DSP 2013): Emil Björnson (Supélec and KTH)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497B43A-E045-4D00-A77B-F2C1CD628E9C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  <p:pic>
        <p:nvPicPr>
          <p:cNvPr id="4098" name="Picture 2" descr="C:\Users\emilbjo\Google Drive\Massive MIMO with impairments\DSP-Presentation\example_impairment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963" y="1547589"/>
            <a:ext cx="3762527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emilbjo\Google Drive\Massive MIMO with impairments\DSP-Presentation\evm-definiti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200" y="4715941"/>
            <a:ext cx="4489250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95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2013-06-01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International Conference on Digital Signal Processing (DSP 2013): Emil Björnson (Supélec and KTH)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497B43A-E045-4D00-A77B-F2C1CD628E9C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  <p:sp>
        <p:nvSpPr>
          <p:cNvPr id="7" name="Rubrik 1"/>
          <p:cNvSpPr txBox="1">
            <a:spLocks/>
          </p:cNvSpPr>
          <p:nvPr/>
        </p:nvSpPr>
        <p:spPr bwMode="auto">
          <a:xfrm>
            <a:off x="0" y="2351088"/>
            <a:ext cx="10691813" cy="2292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52144" rIns="104287" bIns="52144" numCol="1" anchor="ctr" anchorCtr="0" compatLnSpc="1">
            <a:prstTxWarp prst="textNoShape">
              <a:avLst/>
            </a:prstTxWarp>
          </a:bodyPr>
          <a:lstStyle>
            <a:lvl1pPr algn="l" defTabSz="1042988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defTabSz="1042988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Verdana" charset="0"/>
              </a:defRPr>
            </a:lvl2pPr>
            <a:lvl3pPr algn="l" defTabSz="1042988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Verdana" charset="0"/>
              </a:defRPr>
            </a:lvl3pPr>
            <a:lvl4pPr algn="l" defTabSz="1042988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Verdana" charset="0"/>
              </a:defRPr>
            </a:lvl4pPr>
            <a:lvl5pPr algn="l" defTabSz="1042988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Verdana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B81100"/>
                </a:solidFill>
                <a:latin typeface="Verdana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B81100"/>
                </a:solidFill>
                <a:latin typeface="Verdana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B81100"/>
                </a:solidFill>
                <a:latin typeface="Verdana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B81100"/>
                </a:solidFill>
                <a:latin typeface="Verdana" charset="0"/>
              </a:defRPr>
            </a:lvl9pPr>
          </a:lstStyle>
          <a:p>
            <a:pPr algn="ctr"/>
            <a:r>
              <a:rPr lang="en-US" sz="3800" b="1" dirty="0" smtClean="0"/>
              <a:t>Main Contribution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27541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28"/>
    </mc:Choice>
    <mc:Fallback xmlns="">
      <p:transition spd="slow" advTm="852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 1: Channel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New Linear MMSE Estimator</a:t>
                </a:r>
              </a:p>
              <a:p>
                <a:pPr lvl="1"/>
                <a:r>
                  <a:rPr lang="en-US" dirty="0" smtClean="0"/>
                  <a:t>Distortion noise is correlated with channel</a:t>
                </a:r>
              </a:p>
              <a:p>
                <a:pPr lvl="1"/>
                <a:r>
                  <a:rPr lang="en-US" dirty="0" smtClean="0"/>
                  <a:t>Normalized MSE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2126" t="-80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2013-06-01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International Conference on Digital Signal Processing (DSP 2013): Emil Björnson (Supélec and KTH)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497B43A-E045-4D00-A77B-F2C1CD628E9C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  <p:pic>
        <p:nvPicPr>
          <p:cNvPr id="1026" name="Picture 2" descr="C:\Users\emilbjo\Google Drive\Massive MIMO with impairments\DSP-Presentation\figure_estimation_diffimpairment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710" y="2771725"/>
            <a:ext cx="5315623" cy="420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 bwMode="auto">
          <a:xfrm>
            <a:off x="305346" y="2955148"/>
            <a:ext cx="4536504" cy="3993041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0" rIns="72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+mj-lt"/>
              </a:rPr>
              <a:t>New Insights</a:t>
            </a:r>
            <a:endParaRPr lang="en-US" sz="2000" dirty="0" smtClean="0"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j-lt"/>
              </a:rPr>
              <a:t>Low SNR: Small difference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j-lt"/>
              </a:rPr>
              <a:t>High SNR: </a:t>
            </a:r>
            <a:r>
              <a:rPr lang="en-US" sz="2000" dirty="0">
                <a:latin typeface="+mj-lt"/>
              </a:rPr>
              <a:t>E</a:t>
            </a:r>
            <a:r>
              <a:rPr lang="en-US" sz="2000" dirty="0" smtClean="0">
                <a:latin typeface="+mj-lt"/>
              </a:rPr>
              <a:t>rror floor</a:t>
            </a:r>
            <a:endParaRPr lang="en-US" sz="2000" dirty="0"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j-lt"/>
              </a:rPr>
              <a:t>Error floor for </a:t>
            </a:r>
            <a:r>
              <a:rPr lang="en-US" sz="2000" dirty="0" err="1" smtClean="0">
                <a:latin typeface="+mj-lt"/>
              </a:rPr>
              <a:t>i.i.d</a:t>
            </a:r>
            <a:r>
              <a:rPr lang="en-US" sz="2000" dirty="0" smtClean="0">
                <a:latin typeface="+mj-lt"/>
              </a:rPr>
              <a:t>. channels: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buNone/>
              <a:tabLst/>
            </a:pPr>
            <a:endParaRPr lang="en-US" sz="2000" dirty="0"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j-lt"/>
              </a:rPr>
              <a:t>Characterized by impairments!</a:t>
            </a:r>
            <a:endParaRPr lang="en-US" sz="2000" dirty="0"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j-lt"/>
              </a:rPr>
              <a:t>Very different MSE but no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need to change estimator</a:t>
            </a:r>
          </a:p>
        </p:txBody>
      </p:sp>
      <p:pic>
        <p:nvPicPr>
          <p:cNvPr id="1027" name="Picture 3" descr="C:\Users\emilbjo\Google Drive\Massive MIMO with impairments\DSP-Presentation\error-flo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220" y="4778003"/>
            <a:ext cx="2262731" cy="73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2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 2: Capacity Limits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30425" y="1565259"/>
            <a:ext cx="8024400" cy="1853992"/>
          </a:xfrm>
        </p:spPr>
        <p:txBody>
          <a:bodyPr/>
          <a:lstStyle/>
          <a:p>
            <a:r>
              <a:rPr lang="en-US" dirty="0" smtClean="0"/>
              <a:t>Explicit Capacity Bounds</a:t>
            </a:r>
          </a:p>
          <a:p>
            <a:pPr lvl="1"/>
            <a:r>
              <a:rPr lang="en-US" dirty="0" smtClean="0"/>
              <a:t>Upper: Channel is known</a:t>
            </a:r>
          </a:p>
          <a:p>
            <a:pPr lvl="1"/>
            <a:r>
              <a:rPr lang="en-US" dirty="0" smtClean="0"/>
              <a:t>Lower: LMMSE estimator</a:t>
            </a:r>
          </a:p>
          <a:p>
            <a:pPr lvl="1"/>
            <a:r>
              <a:rPr lang="en-US" dirty="0" smtClean="0"/>
              <a:t>Asymptotic limits: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2013-06-01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International Conference on Digital Signal Processing (DSP 2013): Emil Björnson (Supélec and KTH)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497B43A-E045-4D00-A77B-F2C1CD628E9C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  <p:pic>
        <p:nvPicPr>
          <p:cNvPr id="5122" name="Picture 2" descr="C:\Users\emilbjo\Google Drive\Massive MIMO with impairments\DSP-Presentation\figure_capacity_lower_upp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315" y="3491805"/>
            <a:ext cx="5453489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emilbjo\Google Drive\Massive MIMO with impairments\DSP-Presentation\upperbound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670" y="1763613"/>
            <a:ext cx="4486143" cy="1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eft Brace 6"/>
          <p:cNvSpPr/>
          <p:nvPr/>
        </p:nvSpPr>
        <p:spPr bwMode="auto">
          <a:xfrm>
            <a:off x="5921970" y="2123107"/>
            <a:ext cx="283700" cy="1080120"/>
          </a:xfrm>
          <a:prstGeom prst="leftBrac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cxnSp>
        <p:nvCxnSpPr>
          <p:cNvPr id="10" name="Straight Connector 9"/>
          <p:cNvCxnSpPr>
            <a:stCxn id="7" idx="1"/>
          </p:cNvCxnSpPr>
          <p:nvPr/>
        </p:nvCxnSpPr>
        <p:spPr bwMode="auto">
          <a:xfrm flipH="1">
            <a:off x="5023262" y="2663167"/>
            <a:ext cx="898708" cy="2581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 bwMode="auto">
              <a:xfrm>
                <a:off x="305346" y="3431149"/>
                <a:ext cx="4536504" cy="3517040"/>
              </a:xfrm>
              <a:prstGeom prst="round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 smtClean="0">
                    <a:latin typeface="+mj-lt"/>
                  </a:rPr>
                  <a:t>New Insights</a:t>
                </a:r>
                <a:endParaRPr lang="en-US" sz="2000" dirty="0" smtClean="0">
                  <a:latin typeface="+mj-lt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 smtClean="0">
                    <a:latin typeface="+mj-lt"/>
                  </a:rPr>
                  <a:t>Capacity limited by UT hardware</a:t>
                </a:r>
              </a:p>
              <a:p>
                <a:pPr algn="ctr" eaLnBrk="0" hangingPunct="0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sv-SE" sz="2000" i="1">
                        <a:latin typeface="Cambria Math"/>
                      </a:rPr>
                      <m:t>𝑁</m:t>
                    </m:r>
                    <m:r>
                      <a:rPr lang="sv-SE" sz="2000" i="1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dirty="0" smtClean="0">
                    <a:latin typeface="+mj-lt"/>
                  </a:rPr>
                  <a:t>No impact of BS!</a:t>
                </a:r>
              </a:p>
              <a:p>
                <a:pPr algn="ctr" eaLnBrk="0" hangingPunct="0">
                  <a:spcAft>
                    <a:spcPts val="1200"/>
                  </a:spcAft>
                </a:pPr>
                <a:endParaRPr lang="en-US" sz="2000" dirty="0" smtClean="0">
                  <a:latin typeface="+mj-lt"/>
                </a:endParaRPr>
              </a:p>
              <a:p>
                <a:pPr algn="ctr" eaLnBrk="0" hangingPunct="0">
                  <a:spcAft>
                    <a:spcPts val="1200"/>
                  </a:spcAft>
                </a:pPr>
                <a:r>
                  <a:rPr lang="en-US" sz="2000" dirty="0" smtClean="0">
                    <a:latin typeface="+mj-lt"/>
                  </a:rPr>
                  <a:t>Large gain with moderate arrays</a:t>
                </a:r>
              </a:p>
              <a:p>
                <a:pPr algn="ctr" eaLnBrk="0" hangingPunct="0">
                  <a:spcAft>
                    <a:spcPts val="1200"/>
                  </a:spcAft>
                </a:pPr>
                <a:r>
                  <a:rPr lang="en-US" sz="2000" dirty="0" smtClean="0">
                    <a:latin typeface="+mj-lt"/>
                  </a:rPr>
                  <a:t>Quick convergence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sz="2000" dirty="0" smtClean="0">
                  <a:latin typeface="+mj-lt"/>
                </a:endParaRPr>
              </a:p>
              <a:p>
                <a:pPr algn="ctr" eaLnBrk="0" hangingPunct="0">
                  <a:spcAft>
                    <a:spcPts val="1200"/>
                  </a:spcAft>
                </a:pPr>
                <a:r>
                  <a:rPr lang="en-US" sz="2000" dirty="0" smtClean="0">
                    <a:latin typeface="+mj-lt"/>
                  </a:rPr>
                  <a:t>Upper/lower limits almost same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346" y="3431149"/>
                <a:ext cx="4536504" cy="351704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1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 3: Energy Efficiency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130425" y="1565259"/>
                <a:ext cx="8024400" cy="1638514"/>
              </a:xfrm>
            </p:spPr>
            <p:txBody>
              <a:bodyPr/>
              <a:lstStyle/>
              <a:p>
                <a:r>
                  <a:rPr lang="en-US" dirty="0" smtClean="0"/>
                  <a:t>Energy Efficiency in bits/Joule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sv-SE" b="0" i="0" smtClean="0">
                        <a:latin typeface="Cambria Math"/>
                      </a:rPr>
                      <m:t>EE</m:t>
                    </m:r>
                    <m:r>
                      <a:rPr lang="sv-SE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sv-SE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sv-SE" b="0" i="0" smtClean="0">
                            <a:latin typeface="Cambria Math"/>
                          </a:rPr>
                          <m:t>Capacity</m:t>
                        </m:r>
                        <m:r>
                          <m:rPr>
                            <m:nor/>
                          </m:rPr>
                          <a:rPr lang="sv-SE" b="0" i="0" smtClean="0">
                            <a:latin typeface="Cambria Math"/>
                          </a:rPr>
                          <m:t> [</m:t>
                        </m:r>
                        <m:r>
                          <m:rPr>
                            <m:nor/>
                          </m:rPr>
                          <a:rPr lang="sv-SE" b="0" i="0" smtClean="0">
                            <a:latin typeface="Cambria Math"/>
                          </a:rPr>
                          <m:t>bits</m:t>
                        </m:r>
                        <m:r>
                          <m:rPr>
                            <m:nor/>
                          </m:rPr>
                          <a:rPr lang="sv-SE" b="0" i="0" smtClean="0">
                            <a:latin typeface="Cambria Math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sv-SE" b="0" i="0" smtClean="0">
                            <a:latin typeface="Cambria Math"/>
                          </a:rPr>
                          <m:t>channel</m:t>
                        </m:r>
                        <m:r>
                          <m:rPr>
                            <m:nor/>
                          </m:rPr>
                          <a:rPr lang="sv-SE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sv-SE" b="0" i="0" smtClean="0">
                            <a:latin typeface="Cambria Math"/>
                          </a:rPr>
                          <m:t>use</m:t>
                        </m:r>
                        <m:r>
                          <m:rPr>
                            <m:nor/>
                          </m:rPr>
                          <a:rPr lang="sv-SE" b="0" i="0" smtClean="0">
                            <a:latin typeface="Cambria Math"/>
                          </a:rPr>
                          <m:t>]</m:t>
                        </m:r>
                      </m:num>
                      <m:den>
                        <m:r>
                          <m:rPr>
                            <m:nor/>
                          </m:rPr>
                          <a:rPr lang="sv-SE" b="0" i="0" smtClean="0">
                            <a:latin typeface="Cambria Math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sv-SE" i="0">
                            <a:latin typeface="Cambria Math"/>
                          </a:rPr>
                          <m:t>ower</m:t>
                        </m:r>
                        <m:r>
                          <m:rPr>
                            <m:nor/>
                          </m:rPr>
                          <a:rPr lang="sv-SE" i="0">
                            <a:latin typeface="Cambria Math"/>
                          </a:rPr>
                          <m:t> [</m:t>
                        </m:r>
                        <m:r>
                          <m:rPr>
                            <m:nor/>
                          </m:rPr>
                          <a:rPr lang="sv-SE" i="0">
                            <a:latin typeface="Cambria Math"/>
                          </a:rPr>
                          <m:t>Joule</m:t>
                        </m:r>
                        <m:r>
                          <m:rPr>
                            <m:nor/>
                          </m:rPr>
                          <a:rPr lang="sv-SE" i="0">
                            <a:latin typeface="Cambria Math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sv-SE" i="0">
                            <a:latin typeface="Cambria Math"/>
                          </a:rPr>
                          <m:t>channel</m:t>
                        </m:r>
                        <m:r>
                          <m:rPr>
                            <m:nor/>
                          </m:rPr>
                          <a:rPr lang="sv-SE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sv-SE" i="0">
                            <a:latin typeface="Cambria Math"/>
                          </a:rPr>
                          <m:t>use</m:t>
                        </m:r>
                        <m:r>
                          <m:rPr>
                            <m:nor/>
                          </m:rPr>
                          <a:rPr lang="sv-SE" i="0">
                            <a:latin typeface="Cambria Math"/>
                          </a:rPr>
                          <m:t>]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Capacity limited as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𝑁</m:t>
                    </m:r>
                    <m:r>
                      <a:rPr lang="sv-SE" i="1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130425" y="1565259"/>
                <a:ext cx="8024400" cy="1638514"/>
              </a:xfrm>
              <a:blipFill rotWithShape="1">
                <a:blip r:embed="rId2"/>
                <a:stretch>
                  <a:fillRect l="-2126" t="-260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2013-06-01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International Conference on Digital Signal Processing (DSP 2013): Emil Björnson (Supélec and KTH)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497B43A-E045-4D00-A77B-F2C1CD628E9C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  <p:pic>
        <p:nvPicPr>
          <p:cNvPr id="6146" name="Picture 2" descr="C:\Users\emilbjo\Google Drive\Massive MIMO with impairments\DSP-Presentation\figure_EE_original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898" y="3624758"/>
            <a:ext cx="5313736" cy="339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 bwMode="auto">
              <a:xfrm>
                <a:off x="6642050" y="1547589"/>
                <a:ext cx="3906153" cy="1656185"/>
              </a:xfrm>
              <a:prstGeom prst="round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 smtClean="0">
                    <a:latin typeface="+mj-lt"/>
                  </a:rPr>
                  <a:t>Theorem</a:t>
                </a:r>
                <a:endParaRPr lang="en-US" sz="2000" dirty="0" smtClean="0">
                  <a:latin typeface="+mj-lt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 smtClean="0">
                    <a:latin typeface="+mj-lt"/>
                  </a:rPr>
                  <a:t>Reduce power</a:t>
                </a:r>
                <a:r>
                  <a:rPr lang="sv-SE" sz="2000" dirty="0" smtClean="0">
                    <a:latin typeface="+mj-lt"/>
                  </a:rPr>
                  <a:t>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sv-SE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sv-SE" sz="20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sv-SE" sz="2000" b="0" i="1" smtClean="0">
                                <a:latin typeface="Cambria Math"/>
                              </a:rPr>
                              <m:t>𝑁</m:t>
                            </m:r>
                          </m:e>
                          <m:sup>
                            <m:r>
                              <a:rPr lang="sv-SE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den>
                    </m:f>
                    <m:r>
                      <a:rPr lang="sv-SE" sz="2000" b="0" i="1" smtClean="0">
                        <a:latin typeface="Cambria Math"/>
                      </a:rPr>
                      <m:t>,  </m:t>
                    </m:r>
                    <m:r>
                      <a:rPr lang="sv-SE" sz="2000" b="0" i="1" smtClean="0">
                        <a:latin typeface="Cambria Math"/>
                      </a:rPr>
                      <m:t>𝑡</m:t>
                    </m:r>
                    <m:r>
                      <a:rPr lang="sv-SE" sz="2000" b="0" i="1" smtClean="0">
                        <a:latin typeface="Cambria Math"/>
                        <a:ea typeface="Cambria Math"/>
                      </a:rPr>
                      <m:t>&lt;</m:t>
                    </m:r>
                    <m:f>
                      <m:fPr>
                        <m:ctrlPr>
                          <a:rPr lang="sv-SE" sz="20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sv-SE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sv-SE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 smtClean="0">
                  <a:latin typeface="+mj-lt"/>
                </a:endParaRPr>
              </a:p>
              <a:p>
                <a:pPr marL="0" lvl="1" algn="ctr" eaLnBrk="0" hangingPunct="0">
                  <a:spcAft>
                    <a:spcPts val="1200"/>
                  </a:spcAft>
                </a:pPr>
                <a:r>
                  <a:rPr lang="en-US" sz="2000" dirty="0" smtClean="0">
                    <a:latin typeface="+mj-lt"/>
                  </a:rPr>
                  <a:t>Non-zero capacity as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/>
                      </a:rPr>
                      <m:t>𝑁</m:t>
                    </m:r>
                    <m:r>
                      <a:rPr lang="sv-SE" i="1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2050" y="1547589"/>
                <a:ext cx="3906153" cy="1656185"/>
              </a:xfrm>
              <a:prstGeom prst="roundRect">
                <a:avLst/>
              </a:prstGeom>
              <a:blipFill rotWithShape="1">
                <a:blip r:embed="rId4"/>
                <a:stretch>
                  <a:fillRect l="-779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 bwMode="auto">
          <a:xfrm>
            <a:off x="305346" y="3431149"/>
            <a:ext cx="4536504" cy="351704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+mj-lt"/>
              </a:rPr>
              <a:t>New Insights</a:t>
            </a:r>
            <a:endParaRPr lang="en-US" sz="2000" dirty="0" smtClean="0">
              <a:latin typeface="+mj-lt"/>
            </a:endParaRPr>
          </a:p>
          <a:p>
            <a:pPr algn="ctr" eaLnBrk="0" hangingPunct="0">
              <a:spcAft>
                <a:spcPts val="1200"/>
              </a:spcAft>
            </a:pPr>
            <a:r>
              <a:rPr lang="en-US" sz="2000" dirty="0" smtClean="0">
                <a:latin typeface="+mj-lt"/>
              </a:rPr>
              <a:t>Power reduction from array gain</a:t>
            </a:r>
            <a:endParaRPr lang="en-US" sz="2000" dirty="0"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+mj-lt"/>
              </a:rPr>
              <a:t>Same as with ideal hardware!</a:t>
            </a:r>
          </a:p>
          <a:p>
            <a:pPr algn="ctr" eaLnBrk="0" hangingPunct="0">
              <a:spcAft>
                <a:spcPts val="2400"/>
              </a:spcAft>
            </a:pPr>
            <a:r>
              <a:rPr lang="en-US" sz="2000" dirty="0" smtClean="0">
                <a:latin typeface="+mj-lt"/>
              </a:rPr>
              <a:t>Capacity lower bounded by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+mj-lt"/>
            </a:endParaRPr>
          </a:p>
          <a:p>
            <a:pPr algn="ctr" eaLnBrk="0" hangingPunct="0"/>
            <a:r>
              <a:rPr lang="en-US" sz="2000" dirty="0">
                <a:latin typeface="+mj-lt"/>
              </a:rPr>
              <a:t>EE grows without </a:t>
            </a:r>
            <a:r>
              <a:rPr lang="en-US" sz="2000" dirty="0" smtClean="0">
                <a:latin typeface="+mj-lt"/>
              </a:rPr>
              <a:t>bound!</a:t>
            </a:r>
            <a:endParaRPr lang="en-US" sz="2000" dirty="0">
              <a:latin typeface="+mj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+mj-lt"/>
            </a:endParaRPr>
          </a:p>
        </p:txBody>
      </p:sp>
      <p:pic>
        <p:nvPicPr>
          <p:cNvPr id="6147" name="Picture 3" descr="C:\Users\emilbjo\Google Drive\Massive MIMO with impairments\DSP-Presentation\capacity_E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62" y="5436021"/>
            <a:ext cx="4119473" cy="83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01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2013-06-01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International Conference on Digital Signal Processing (DSP 2013): Emil Björnson (Supélec and KTH)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497B43A-E045-4D00-A77B-F2C1CD628E9C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  <p:sp>
        <p:nvSpPr>
          <p:cNvPr id="7" name="Rubrik 1"/>
          <p:cNvSpPr txBox="1">
            <a:spLocks/>
          </p:cNvSpPr>
          <p:nvPr/>
        </p:nvSpPr>
        <p:spPr bwMode="auto">
          <a:xfrm>
            <a:off x="0" y="2351088"/>
            <a:ext cx="10691813" cy="2292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52144" rIns="104287" bIns="52144" numCol="1" anchor="ctr" anchorCtr="0" compatLnSpc="1">
            <a:prstTxWarp prst="textNoShape">
              <a:avLst/>
            </a:prstTxWarp>
          </a:bodyPr>
          <a:lstStyle>
            <a:lvl1pPr algn="l" defTabSz="1042988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defTabSz="1042988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Verdana" charset="0"/>
              </a:defRPr>
            </a:lvl2pPr>
            <a:lvl3pPr algn="l" defTabSz="1042988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Verdana" charset="0"/>
              </a:defRPr>
            </a:lvl3pPr>
            <a:lvl4pPr algn="l" defTabSz="1042988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Verdana" charset="0"/>
              </a:defRPr>
            </a:lvl4pPr>
            <a:lvl5pPr algn="l" defTabSz="1042988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Verdana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B81100"/>
                </a:solidFill>
                <a:latin typeface="Verdana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B81100"/>
                </a:solidFill>
                <a:latin typeface="Verdana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B81100"/>
                </a:solidFill>
                <a:latin typeface="Verdana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B81100"/>
                </a:solidFill>
                <a:latin typeface="Verdana" charset="0"/>
              </a:defRPr>
            </a:lvl9pPr>
          </a:lstStyle>
          <a:p>
            <a:pPr algn="ctr"/>
            <a:r>
              <a:rPr lang="en-US" sz="3800" b="1" dirty="0" smtClean="0"/>
              <a:t>Conclusions &amp; Outlook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385470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130424" y="1565259"/>
                <a:ext cx="8688090" cy="5526946"/>
              </a:xfrm>
            </p:spPr>
            <p:txBody>
              <a:bodyPr/>
              <a:lstStyle/>
              <a:p>
                <a:r>
                  <a:rPr lang="en-US" dirty="0" smtClean="0"/>
                  <a:t>New Paradigm: Large Antenna Arrays at BSs</a:t>
                </a:r>
              </a:p>
              <a:p>
                <a:pPr lvl="1"/>
                <a:r>
                  <a:rPr lang="en-US" dirty="0" smtClean="0"/>
                  <a:t>Promise high asymptotic spectral and energy efficiency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Physical Hardware has Impairments</a:t>
                </a:r>
              </a:p>
              <a:p>
                <a:pPr lvl="1"/>
                <a:r>
                  <a:rPr lang="en-US" dirty="0" smtClean="0"/>
                  <a:t>Creates distortion noise: Limits signal quality</a:t>
                </a:r>
              </a:p>
              <a:p>
                <a:pPr lvl="1"/>
                <a:r>
                  <a:rPr lang="en-US" dirty="0" smtClean="0"/>
                  <a:t>Limits estimation accuracy and prevents high capacity</a:t>
                </a:r>
              </a:p>
              <a:p>
                <a:pPr lvl="1"/>
                <a:r>
                  <a:rPr lang="en-US" dirty="0" smtClean="0"/>
                  <a:t>High energy efficiency is still possible!</a:t>
                </a:r>
              </a:p>
              <a:p>
                <a:pPr lvl="1">
                  <a:spcBef>
                    <a:spcPts val="0"/>
                  </a:spcBef>
                </a:pPr>
                <a:endParaRPr lang="en-US" dirty="0" smtClean="0"/>
              </a:p>
              <a:p>
                <a:r>
                  <a:rPr lang="en-US" dirty="0" smtClean="0"/>
                  <a:t>Some Encouraging Results [4]</a:t>
                </a:r>
              </a:p>
              <a:p>
                <a:pPr lvl="1"/>
                <a:r>
                  <a:rPr lang="en-US" dirty="0" smtClean="0"/>
                  <a:t>Reduce BS hardware quality as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sv-SE" b="0" i="1" dirty="0" smtClean="0">
                            <a:latin typeface="Cambria Math"/>
                          </a:rPr>
                          <m:t>𝑁</m:t>
                        </m:r>
                      </m:e>
                    </m:rad>
                  </m:oMath>
                </a14:m>
                <a:endParaRPr lang="sv-SE" dirty="0" smtClean="0"/>
              </a:p>
              <a:p>
                <a:pPr lvl="1"/>
                <a:r>
                  <a:rPr lang="en-US" dirty="0" smtClean="0"/>
                  <a:t>SDMA is possible: Inter-cell interference drowns in distortions</a:t>
                </a:r>
              </a:p>
              <a:p>
                <a:pPr lvl="1">
                  <a:spcAft>
                    <a:spcPts val="1200"/>
                  </a:spcAft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800" dirty="0" smtClean="0"/>
                  <a:t>[4] E. </a:t>
                </a:r>
                <a:r>
                  <a:rPr lang="en-US" sz="1800" dirty="0"/>
                  <a:t>Björnson, </a:t>
                </a:r>
                <a:r>
                  <a:rPr lang="en-US" sz="1800" dirty="0" smtClean="0"/>
                  <a:t>J. Hoydis, M. </a:t>
                </a:r>
                <a:r>
                  <a:rPr lang="en-US" sz="1800" dirty="0" err="1" smtClean="0"/>
                  <a:t>Kountouris</a:t>
                </a:r>
                <a:r>
                  <a:rPr lang="en-US" sz="1800" dirty="0" smtClean="0"/>
                  <a:t>, M. </a:t>
                </a:r>
                <a:r>
                  <a:rPr lang="en-US" sz="1800" dirty="0" err="1" smtClean="0"/>
                  <a:t>Debbah</a:t>
                </a:r>
                <a:r>
                  <a:rPr lang="en-US" sz="1800" dirty="0"/>
                  <a:t>, “Massive MIMO Systems with Non-Ideal Hardware: </a:t>
                </a:r>
                <a:r>
                  <a:rPr lang="en-US" sz="1800" dirty="0" smtClean="0"/>
                  <a:t>Energy </a:t>
                </a:r>
                <a:r>
                  <a:rPr lang="en-US" sz="1800" dirty="0"/>
                  <a:t>Efficiency, Estimation, and Capacity </a:t>
                </a:r>
                <a:r>
                  <a:rPr lang="en-US" sz="1800" dirty="0" smtClean="0"/>
                  <a:t>Limits,” </a:t>
                </a:r>
                <a:r>
                  <a:rPr lang="en-US" sz="1800" dirty="0" smtClean="0"/>
                  <a:t>Trans</a:t>
                </a:r>
                <a:r>
                  <a:rPr lang="en-US" sz="1800" dirty="0" smtClean="0"/>
                  <a:t>. </a:t>
                </a:r>
                <a:r>
                  <a:rPr lang="en-US" sz="1800" dirty="0" smtClean="0"/>
                  <a:t>Information Theory</a:t>
                </a:r>
                <a:r>
                  <a:rPr lang="en-US" sz="1800" dirty="0"/>
                  <a:t>, </a:t>
                </a:r>
                <a:r>
                  <a:rPr lang="en-US" sz="1800" dirty="0" smtClean="0"/>
                  <a:t>submitted arXiv:1307.2584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130424" y="1565259"/>
                <a:ext cx="8688090" cy="5526946"/>
              </a:xfrm>
              <a:blipFill rotWithShape="1">
                <a:blip r:embed="rId2"/>
                <a:stretch>
                  <a:fillRect l="-1964" t="-773" b="-187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2013-06-01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International Conference on Digital Signal Processing (DSP 2013): Emil Björnson (</a:t>
            </a:r>
            <a:r>
              <a:rPr lang="en-US" dirty="0" err="1" smtClean="0"/>
              <a:t>Supélec</a:t>
            </a:r>
            <a:r>
              <a:rPr lang="en-US" dirty="0" smtClean="0"/>
              <a:t> and KTH)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497B43A-E045-4D00-A77B-F2C1CD628E9C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601490" y="6156101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2013-06-01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7B43A-E045-4D00-A77B-F2C1CD628E9C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International Conference on Digital Signal Processing (DSP 2013): Emil Björnson (Supélec and KTH)</a:t>
            </a:r>
            <a:endParaRPr lang="sv-SE" dirty="0"/>
          </a:p>
        </p:txBody>
      </p:sp>
      <p:sp>
        <p:nvSpPr>
          <p:cNvPr id="7" name="Content Placeholder 9"/>
          <p:cNvSpPr txBox="1">
            <a:spLocks/>
          </p:cNvSpPr>
          <p:nvPr/>
        </p:nvSpPr>
        <p:spPr bwMode="auto">
          <a:xfrm>
            <a:off x="593378" y="2123653"/>
            <a:ext cx="10098434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defTabSz="1042988">
              <a:spcBef>
                <a:spcPct val="20000"/>
              </a:spcBef>
              <a:buClr>
                <a:schemeClr val="accent2"/>
              </a:buClr>
            </a:pPr>
            <a:r>
              <a:rPr lang="en-US" sz="2800" b="1" kern="0" dirty="0" smtClean="0">
                <a:latin typeface="+mn-lt"/>
              </a:rPr>
              <a:t>Thank You for Listening!</a:t>
            </a:r>
          </a:p>
          <a:p>
            <a:pPr lvl="0" algn="ctr" defTabSz="1042988">
              <a:spcBef>
                <a:spcPct val="20000"/>
              </a:spcBef>
              <a:buClr>
                <a:schemeClr val="accent2"/>
              </a:buClr>
            </a:pPr>
            <a:endParaRPr lang="en-US" sz="2800" b="1" kern="0" baseline="0" dirty="0" smtClean="0">
              <a:latin typeface="+mn-lt"/>
            </a:endParaRPr>
          </a:p>
          <a:p>
            <a:pPr marR="0" lvl="0" algn="ctr" defTabSz="10429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tabLst/>
              <a:defRPr/>
            </a:pPr>
            <a:r>
              <a:rPr lang="en-US" sz="2800" b="1" kern="0" dirty="0" smtClean="0">
                <a:latin typeface="+mn-lt"/>
              </a:rPr>
              <a:t>Questions?</a:t>
            </a:r>
            <a:endParaRPr lang="en-US" kern="0" dirty="0" smtClean="0">
              <a:latin typeface="+mn-lt"/>
            </a:endParaRPr>
          </a:p>
          <a:p>
            <a:pPr marR="0" lvl="0" algn="ctr" defTabSz="10429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Tx/>
              <a:tabLst/>
              <a:defRPr/>
            </a:pPr>
            <a:endParaRPr lang="en-US" kern="0" dirty="0" smtClean="0">
              <a:latin typeface="+mn-lt"/>
            </a:endParaRPr>
          </a:p>
          <a:p>
            <a:pPr marR="0" lvl="0" algn="ctr" defTabSz="10429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accent2"/>
              </a:buClr>
              <a:buSzTx/>
              <a:tabLst/>
              <a:defRPr/>
            </a:pPr>
            <a:endParaRPr lang="en-US" kern="0" dirty="0" smtClean="0">
              <a:latin typeface="+mn-lt"/>
            </a:endParaRPr>
          </a:p>
          <a:p>
            <a:pPr algn="ctr" defTabSz="1042988">
              <a:spcBef>
                <a:spcPct val="20000"/>
              </a:spcBef>
              <a:buClr>
                <a:schemeClr val="accent2"/>
              </a:buClr>
            </a:pPr>
            <a:r>
              <a:rPr lang="en-US" sz="2000" kern="0" dirty="0" smtClean="0">
                <a:latin typeface="+mn-lt"/>
              </a:rPr>
              <a:t>All Papers Available:</a:t>
            </a:r>
          </a:p>
          <a:p>
            <a:pPr algn="ctr" defTabSz="1042988">
              <a:spcBef>
                <a:spcPct val="20000"/>
              </a:spcBef>
              <a:buClr>
                <a:schemeClr val="accent2"/>
              </a:buClr>
            </a:pPr>
            <a:r>
              <a:rPr lang="en-US" sz="2000" kern="0" dirty="0">
                <a:latin typeface="+mn-lt"/>
              </a:rPr>
              <a:t>http://flexible-radio.com/emil-bjornson</a:t>
            </a:r>
            <a:endParaRPr lang="en-US" sz="2000" kern="0" baseline="0" dirty="0" smtClean="0">
              <a:latin typeface="+mn-lt"/>
            </a:endParaRPr>
          </a:p>
        </p:txBody>
      </p:sp>
      <p:pic>
        <p:nvPicPr>
          <p:cNvPr id="8" name="Picture 2" descr="C:\Users\emilbjo\Google Drive\Massive MIMO with impairments\DSP-Presentation\-DSP2013-CFP-v1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4858"/>
            <a:ext cx="1812925" cy="167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2013-06-01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International Conference on Digital Signal Processing (DSP 2013): Emil Björnson (Supélec and KTH)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497B43A-E045-4D00-A77B-F2C1CD628E9C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  <p:sp>
        <p:nvSpPr>
          <p:cNvPr id="7" name="Rubrik 1"/>
          <p:cNvSpPr txBox="1">
            <a:spLocks/>
          </p:cNvSpPr>
          <p:nvPr/>
        </p:nvSpPr>
        <p:spPr bwMode="auto">
          <a:xfrm>
            <a:off x="0" y="2351088"/>
            <a:ext cx="10691813" cy="2292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52144" rIns="104287" bIns="52144" numCol="1" anchor="ctr" anchorCtr="0" compatLnSpc="1">
            <a:prstTxWarp prst="textNoShape">
              <a:avLst/>
            </a:prstTxWarp>
          </a:bodyPr>
          <a:lstStyle>
            <a:lvl1pPr algn="l" defTabSz="1042988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defTabSz="1042988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Verdana" charset="0"/>
              </a:defRPr>
            </a:lvl2pPr>
            <a:lvl3pPr algn="l" defTabSz="1042988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Verdana" charset="0"/>
              </a:defRPr>
            </a:lvl3pPr>
            <a:lvl4pPr algn="l" defTabSz="1042988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Verdana" charset="0"/>
              </a:defRPr>
            </a:lvl4pPr>
            <a:lvl5pPr algn="l" defTabSz="1042988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Verdana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B81100"/>
                </a:solidFill>
                <a:latin typeface="Verdana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B81100"/>
                </a:solidFill>
                <a:latin typeface="Verdana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B81100"/>
                </a:solidFill>
                <a:latin typeface="Verdana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B81100"/>
                </a:solidFill>
                <a:latin typeface="Verdana" charset="0"/>
              </a:defRPr>
            </a:lvl9pPr>
          </a:lstStyle>
          <a:p>
            <a:pPr algn="ctr"/>
            <a:r>
              <a:rPr lang="en-US" sz="3800" b="1" dirty="0" smtClean="0"/>
              <a:t>Introduction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298572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8"/>
    </mc:Choice>
    <mc:Fallback xmlns="">
      <p:transition spd="slow" advTm="367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of Network Traffic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Data Dominant Era</a:t>
            </a:r>
          </a:p>
          <a:p>
            <a:pPr lvl="1"/>
            <a:r>
              <a:rPr lang="en-US" dirty="0" smtClean="0"/>
              <a:t>66% annual </a:t>
            </a:r>
            <a:r>
              <a:rPr lang="en-US" dirty="0"/>
              <a:t>traffic </a:t>
            </a:r>
            <a:r>
              <a:rPr lang="en-US" dirty="0" smtClean="0"/>
              <a:t>growth</a:t>
            </a:r>
          </a:p>
          <a:p>
            <a:pPr lvl="1"/>
            <a:r>
              <a:rPr lang="en-US" dirty="0" smtClean="0"/>
              <a:t>Exponential increase!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Is this Growth Sustainable?</a:t>
            </a:r>
          </a:p>
          <a:p>
            <a:pPr lvl="1"/>
            <a:r>
              <a:rPr lang="en-US" dirty="0" smtClean="0"/>
              <a:t>User demand will increase</a:t>
            </a:r>
          </a:p>
          <a:p>
            <a:pPr lvl="1"/>
            <a:r>
              <a:rPr lang="en-US" dirty="0" smtClean="0"/>
              <a:t>Increased traffic supply only if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network revenue is sustained!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Continuous Network Evolution</a:t>
            </a:r>
          </a:p>
          <a:p>
            <a:pPr lvl="1"/>
            <a:r>
              <a:rPr lang="en-US" dirty="0" smtClean="0"/>
              <a:t>What will be the next step?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2013-06-01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International Conference on Digital Signal Processing (DSP 2013): Emil Björnson (Supélec and KTH)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497B43A-E045-4D00-A77B-F2C1CD628E9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  <p:pic>
        <p:nvPicPr>
          <p:cNvPr id="2052" name="Picture 4" descr="C:\Users\emilbjo\Documents\Artiklar\Konferens\ICT 2013\Presentation\white_paper_c11-520862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41"/>
          <a:stretch/>
        </p:blipFill>
        <p:spPr bwMode="auto">
          <a:xfrm>
            <a:off x="6712698" y="1259557"/>
            <a:ext cx="3817783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9"/>
          <p:cNvSpPr txBox="1">
            <a:spLocks/>
          </p:cNvSpPr>
          <p:nvPr/>
        </p:nvSpPr>
        <p:spPr bwMode="auto">
          <a:xfrm>
            <a:off x="6210002" y="4787949"/>
            <a:ext cx="4896544" cy="337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204788" algn="ctr" defTabSz="1042988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1400" kern="0" dirty="0">
                <a:latin typeface="+mn-lt"/>
              </a:rPr>
              <a:t>Source: Cisco Visual Networking </a:t>
            </a:r>
            <a:r>
              <a:rPr lang="en-US" sz="1400" kern="0" dirty="0" smtClean="0">
                <a:latin typeface="+mn-lt"/>
              </a:rPr>
              <a:t>Index</a:t>
            </a:r>
            <a:endParaRPr kumimoji="0" lang="en-US" sz="14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478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Be Next Steps?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30424" y="1565259"/>
            <a:ext cx="8561389" cy="5670962"/>
          </a:xfrm>
        </p:spPr>
        <p:txBody>
          <a:bodyPr/>
          <a:lstStyle/>
          <a:p>
            <a:r>
              <a:rPr lang="en-US" dirty="0" smtClean="0"/>
              <a:t>More Frequency Spectrum</a:t>
            </a:r>
          </a:p>
          <a:p>
            <a:pPr lvl="1"/>
            <a:r>
              <a:rPr lang="en-US" dirty="0" smtClean="0"/>
              <a:t>Scarcity in conventional bands: Use </a:t>
            </a:r>
            <a:r>
              <a:rPr lang="en-US" dirty="0" err="1" smtClean="0"/>
              <a:t>mmWave</a:t>
            </a:r>
            <a:r>
              <a:rPr lang="en-US" dirty="0" smtClean="0"/>
              <a:t>, cognitive radio</a:t>
            </a:r>
          </a:p>
          <a:p>
            <a:pPr lvl="1"/>
            <a:r>
              <a:rPr lang="en-US" dirty="0" smtClean="0"/>
              <a:t>Joint optimization of current networks (</a:t>
            </a:r>
            <a:r>
              <a:rPr lang="en-US" dirty="0" err="1" smtClean="0"/>
              <a:t>Wifi</a:t>
            </a:r>
            <a:r>
              <a:rPr lang="en-US" dirty="0" smtClean="0"/>
              <a:t>, 2G/3G/4G)</a:t>
            </a:r>
          </a:p>
          <a:p>
            <a:pPr lvl="1"/>
            <a:endParaRPr lang="en-US" dirty="0"/>
          </a:p>
          <a:p>
            <a:r>
              <a:rPr lang="en-US" dirty="0" smtClean="0"/>
              <a:t>Improved Spectral Efficiency</a:t>
            </a:r>
          </a:p>
          <a:p>
            <a:pPr lvl="1"/>
            <a:r>
              <a:rPr lang="en-US" dirty="0" smtClean="0"/>
              <a:t>More antennas/km</a:t>
            </a:r>
            <a:r>
              <a:rPr lang="en-US" baseline="30000" dirty="0" smtClean="0"/>
              <a:t>2</a:t>
            </a:r>
            <a:r>
              <a:rPr lang="en-US" dirty="0" smtClean="0"/>
              <a:t> (space division multiple access)</a:t>
            </a:r>
          </a:p>
          <a:p>
            <a:pPr lvl="1"/>
            <a:endParaRPr lang="en-US" dirty="0"/>
          </a:p>
          <a:p>
            <a:r>
              <a:rPr lang="en-US" dirty="0" smtClean="0"/>
              <a:t>What Limits the Spectral </a:t>
            </a:r>
            <a:r>
              <a:rPr lang="en-US" dirty="0"/>
              <a:t>Efficiency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Propagation losses and transmit power</a:t>
            </a:r>
          </a:p>
          <a:p>
            <a:pPr lvl="1"/>
            <a:r>
              <a:rPr lang="en-US" dirty="0"/>
              <a:t>Channel </a:t>
            </a:r>
            <a:r>
              <a:rPr lang="en-US" dirty="0" smtClean="0"/>
              <a:t>capacity</a:t>
            </a:r>
          </a:p>
          <a:p>
            <a:pPr lvl="1"/>
            <a:r>
              <a:rPr lang="en-US" dirty="0" smtClean="0"/>
              <a:t>Channel estimation accuracy (inter-user interference)</a:t>
            </a:r>
          </a:p>
          <a:p>
            <a:pPr lvl="1"/>
            <a:r>
              <a:rPr lang="en-US" dirty="0" smtClean="0"/>
              <a:t>Signal processing complexity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2013-06-01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International Conference on Digital Signal Processing (DSP 2013): Emil Björnson (Supélec and KTH)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497B43A-E045-4D00-A77B-F2C1CD628E9C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  <p:sp>
        <p:nvSpPr>
          <p:cNvPr id="7" name="Rounded Rectangle 6"/>
          <p:cNvSpPr/>
          <p:nvPr/>
        </p:nvSpPr>
        <p:spPr bwMode="auto">
          <a:xfrm>
            <a:off x="1673498" y="2987749"/>
            <a:ext cx="8784976" cy="1008112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72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latin typeface="+mj-lt"/>
            </a:endParaRPr>
          </a:p>
        </p:txBody>
      </p:sp>
      <p:sp>
        <p:nvSpPr>
          <p:cNvPr id="8" name="Content Placeholder 9"/>
          <p:cNvSpPr txBox="1">
            <a:spLocks/>
          </p:cNvSpPr>
          <p:nvPr/>
        </p:nvSpPr>
        <p:spPr bwMode="auto">
          <a:xfrm>
            <a:off x="233338" y="3298479"/>
            <a:ext cx="1440160" cy="337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204788" algn="ctr" defTabSz="1042988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1600" kern="0" dirty="0" smtClean="0">
                <a:latin typeface="+mn-lt"/>
              </a:rPr>
              <a:t>Our Focus:</a:t>
            </a:r>
            <a:endParaRPr kumimoji="0" lang="en-US" sz="16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347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Paradigm: Large Antenna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30425" y="1565259"/>
            <a:ext cx="8256041" cy="5526946"/>
          </a:xfrm>
        </p:spPr>
        <p:txBody>
          <a:bodyPr/>
          <a:lstStyle/>
          <a:p>
            <a:r>
              <a:rPr lang="en-US" dirty="0" smtClean="0"/>
              <a:t>Remarkable New Network Architecture</a:t>
            </a:r>
          </a:p>
          <a:p>
            <a:pPr lvl="1"/>
            <a:r>
              <a:rPr lang="en-US" dirty="0" smtClean="0"/>
              <a:t>Deploy large arrays at macro base stations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Everything Seems to Become Better [1]</a:t>
            </a:r>
            <a:endParaRPr lang="en-US" dirty="0"/>
          </a:p>
          <a:p>
            <a:pPr lvl="1"/>
            <a:r>
              <a:rPr lang="en-US" dirty="0" smtClean="0"/>
              <a:t>Large array gain (improves channel conditions)</a:t>
            </a:r>
          </a:p>
          <a:p>
            <a:pPr lvl="1"/>
            <a:r>
              <a:rPr lang="en-US" dirty="0"/>
              <a:t>Higher capacity (more antennas </a:t>
            </a:r>
            <a:r>
              <a:rPr lang="en-US" dirty="0">
                <a:sym typeface="Wingdings" pitchFamily="2" charset="2"/>
              </a:rPr>
              <a:t> more users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 smtClean="0"/>
          </a:p>
          <a:p>
            <a:pPr lvl="1"/>
            <a:r>
              <a:rPr lang="en-US" dirty="0" smtClean="0"/>
              <a:t>Orthogonal channels (little inter-user interference)</a:t>
            </a:r>
            <a:endParaRPr lang="en-US" dirty="0"/>
          </a:p>
          <a:p>
            <a:pPr lvl="1"/>
            <a:r>
              <a:rPr lang="en-US" dirty="0" smtClean="0"/>
              <a:t>Linear processing optimal (low complexity)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Properties Proved by Asymptotic Analysis</a:t>
            </a:r>
          </a:p>
          <a:p>
            <a:pPr lvl="1"/>
            <a:r>
              <a:rPr lang="en-US" dirty="0" smtClean="0"/>
              <a:t>Are conventional models applicable?</a:t>
            </a:r>
          </a:p>
          <a:p>
            <a:pPr lvl="1">
              <a:spcAft>
                <a:spcPts val="600"/>
              </a:spcAft>
            </a:pPr>
            <a:endParaRPr lang="en-US" dirty="0"/>
          </a:p>
          <a:p>
            <a:pPr marL="0" indent="0">
              <a:buNone/>
            </a:pPr>
            <a:r>
              <a:rPr lang="en-US" sz="1800" dirty="0" smtClean="0"/>
              <a:t>[1] F</a:t>
            </a:r>
            <a:r>
              <a:rPr lang="en-US" sz="1800" dirty="0"/>
              <a:t>. </a:t>
            </a:r>
            <a:r>
              <a:rPr lang="en-US" sz="1800" dirty="0" err="1"/>
              <a:t>Rusek</a:t>
            </a:r>
            <a:r>
              <a:rPr lang="en-US" sz="1800" dirty="0"/>
              <a:t>, D. </a:t>
            </a:r>
            <a:r>
              <a:rPr lang="en-US" sz="1800" dirty="0" err="1"/>
              <a:t>Persson</a:t>
            </a:r>
            <a:r>
              <a:rPr lang="en-US" sz="1800" dirty="0"/>
              <a:t>, B. Lau, E. Larsson, T. </a:t>
            </a:r>
            <a:r>
              <a:rPr lang="en-US" sz="1800" dirty="0" err="1"/>
              <a:t>Marzetta</a:t>
            </a:r>
            <a:r>
              <a:rPr lang="en-US" sz="1800" dirty="0"/>
              <a:t>, </a:t>
            </a:r>
            <a:r>
              <a:rPr lang="en-US" sz="1800" dirty="0" smtClean="0"/>
              <a:t>O</a:t>
            </a:r>
            <a:r>
              <a:rPr lang="en-US" sz="1800" dirty="0"/>
              <a:t>. </a:t>
            </a:r>
            <a:r>
              <a:rPr lang="en-US" sz="1800" dirty="0" err="1"/>
              <a:t>Edfors</a:t>
            </a:r>
            <a:r>
              <a:rPr lang="en-US" sz="1800" dirty="0"/>
              <a:t>,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F</a:t>
            </a:r>
            <a:r>
              <a:rPr lang="en-US" sz="1800" dirty="0"/>
              <a:t>. </a:t>
            </a:r>
            <a:r>
              <a:rPr lang="en-US" sz="1800" dirty="0" err="1"/>
              <a:t>Tufvesson</a:t>
            </a:r>
            <a:r>
              <a:rPr lang="en-US" sz="1800" dirty="0"/>
              <a:t>, “Scaling up </a:t>
            </a:r>
            <a:r>
              <a:rPr lang="en-US" sz="1800" dirty="0" smtClean="0"/>
              <a:t>MIMO: Opportunities </a:t>
            </a:r>
            <a:r>
              <a:rPr lang="en-US" sz="1800" dirty="0"/>
              <a:t>and challenges </a:t>
            </a:r>
            <a:r>
              <a:rPr lang="en-US" sz="1800" dirty="0" smtClean="0"/>
              <a:t>with very </a:t>
            </a:r>
            <a:r>
              <a:rPr lang="en-US" sz="1800" dirty="0"/>
              <a:t>large arrays,” IEEE Signal Process. Mag., </a:t>
            </a:r>
            <a:r>
              <a:rPr lang="en-US" sz="1800" dirty="0" smtClean="0"/>
              <a:t>2013</a:t>
            </a:r>
            <a:r>
              <a:rPr lang="en-US" sz="18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2013-06-01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International Conference on Digital Signal Processing (DSP 2013): Emil Björnson (</a:t>
            </a:r>
            <a:r>
              <a:rPr lang="en-US" dirty="0" err="1" smtClean="0"/>
              <a:t>Supélec</a:t>
            </a:r>
            <a:r>
              <a:rPr lang="en-US" dirty="0" smtClean="0"/>
              <a:t> and KTH)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497B43A-E045-4D00-A77B-F2C1CD628E9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  <p:pic>
        <p:nvPicPr>
          <p:cNvPr id="3074" name="Picture 2" descr="C:\Users\emilbjo\Documents\Artiklar\Konferens\ICT 2013\Presentation\massiveMIM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9" y="1549872"/>
            <a:ext cx="928779" cy="230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>
            <a:off x="1601490" y="6156101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28644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540"/>
    </mc:Choice>
    <mc:Fallback xmlns="">
      <p:transition spd="slow" advTm="1365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Transceiver Hardware Impairments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30425" y="1565259"/>
            <a:ext cx="8024400" cy="5526946"/>
          </a:xfrm>
        </p:spPr>
        <p:txBody>
          <a:bodyPr/>
          <a:lstStyle/>
          <a:p>
            <a:r>
              <a:rPr lang="en-US" dirty="0" smtClean="0"/>
              <a:t>Physical Hardware is Non-Ideal</a:t>
            </a:r>
          </a:p>
          <a:p>
            <a:pPr lvl="1"/>
            <a:r>
              <a:rPr lang="en-US" dirty="0" smtClean="0"/>
              <a:t>Oscillator phase noise</a:t>
            </a:r>
          </a:p>
          <a:p>
            <a:pPr lvl="1"/>
            <a:r>
              <a:rPr lang="en-US" dirty="0" smtClean="0"/>
              <a:t>Amplifier non-linearity</a:t>
            </a:r>
          </a:p>
          <a:p>
            <a:pPr lvl="1"/>
            <a:r>
              <a:rPr lang="en-US" dirty="0" smtClean="0"/>
              <a:t>IQ </a:t>
            </a:r>
            <a:r>
              <a:rPr lang="en-US" dirty="0"/>
              <a:t>imbalance </a:t>
            </a:r>
            <a:r>
              <a:rPr lang="en-US" dirty="0" smtClean="0"/>
              <a:t>in mixers, etc.</a:t>
            </a:r>
          </a:p>
          <a:p>
            <a:pPr lvl="1"/>
            <a:endParaRPr lang="en-US" dirty="0"/>
          </a:p>
          <a:p>
            <a:r>
              <a:rPr lang="en-US" dirty="0" smtClean="0"/>
              <a:t>Impact of Hardware Impairments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ismatch </a:t>
            </a:r>
            <a:r>
              <a:rPr lang="en-US" dirty="0"/>
              <a:t>between the intended and emitted </a:t>
            </a:r>
            <a:r>
              <a:rPr lang="en-US" dirty="0" smtClean="0"/>
              <a:t>signal</a:t>
            </a:r>
          </a:p>
          <a:p>
            <a:pPr lvl="1"/>
            <a:r>
              <a:rPr lang="en-US" dirty="0" smtClean="0"/>
              <a:t>Distortion of received signal</a:t>
            </a:r>
          </a:p>
          <a:p>
            <a:pPr lvl="1"/>
            <a:r>
              <a:rPr lang="en-US" dirty="0" smtClean="0"/>
              <a:t>Limits capacity in high-SNR regime [2]</a:t>
            </a:r>
          </a:p>
          <a:p>
            <a:pPr marL="295275" lvl="1" indent="0">
              <a:spcAft>
                <a:spcPts val="1000"/>
              </a:spcAft>
              <a:buNone/>
            </a:pPr>
            <a:endParaRPr lang="en-US" dirty="0" smtClean="0"/>
          </a:p>
          <a:p>
            <a:pPr marL="295275" lvl="1" indent="0">
              <a:buNone/>
            </a:pPr>
            <a:endParaRPr lang="en-US" dirty="0" smtClean="0"/>
          </a:p>
          <a:p>
            <a:pPr marL="295275" lvl="1" indent="0">
              <a:buNone/>
            </a:pPr>
            <a:endParaRPr lang="en-US" b="1" dirty="0"/>
          </a:p>
          <a:p>
            <a:pPr marL="0" indent="-4762">
              <a:buNone/>
            </a:pPr>
            <a:r>
              <a:rPr lang="en-US" sz="1800" dirty="0" smtClean="0"/>
              <a:t>[2]: E. </a:t>
            </a:r>
            <a:r>
              <a:rPr lang="en-US" sz="1800" dirty="0"/>
              <a:t>Björnson, </a:t>
            </a:r>
            <a:r>
              <a:rPr lang="en-US" sz="1800" dirty="0" smtClean="0"/>
              <a:t>P. </a:t>
            </a:r>
            <a:r>
              <a:rPr lang="en-US" sz="1800" dirty="0"/>
              <a:t>Zetterberg, </a:t>
            </a:r>
            <a:r>
              <a:rPr lang="en-US" sz="1800" dirty="0" smtClean="0"/>
              <a:t>M. </a:t>
            </a:r>
            <a:r>
              <a:rPr lang="en-US" sz="1800" dirty="0"/>
              <a:t>Bengtsson, </a:t>
            </a:r>
            <a:r>
              <a:rPr lang="en-US" sz="1800" dirty="0" smtClean="0"/>
              <a:t>B. </a:t>
            </a:r>
            <a:r>
              <a:rPr lang="en-US" sz="1800" dirty="0"/>
              <a:t>Ottersten, “Capacity Limits and Multiplexing Gains of MIMO Channels with Transceiver Impairments,” IEEE Communications Letters, </a:t>
            </a:r>
            <a:r>
              <a:rPr lang="en-US" sz="1800" dirty="0" smtClean="0"/>
              <a:t>2013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2013-06-01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International Conference on Digital Signal Processing (DSP 2013): Emil Björnson (Supélec and KTH)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497B43A-E045-4D00-A77B-F2C1CD628E9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601490" y="6156101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le 6"/>
          <p:cNvSpPr/>
          <p:nvPr/>
        </p:nvSpPr>
        <p:spPr bwMode="auto">
          <a:xfrm>
            <a:off x="1529482" y="5075981"/>
            <a:ext cx="8154218" cy="864096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+mj-lt"/>
              </a:rPr>
              <a:t>What happens in many-antennas regime?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en-US" sz="2000" i="1" dirty="0" smtClean="0">
                <a:latin typeface="+mj-lt"/>
              </a:rPr>
              <a:t>Will everything still get better?</a:t>
            </a:r>
          </a:p>
        </p:txBody>
      </p:sp>
    </p:spTree>
    <p:extLst>
      <p:ext uri="{BB962C8B-B14F-4D97-AF65-F5344CB8AC3E}">
        <p14:creationId xmlns:p14="http://schemas.microsoft.com/office/powerpoint/2010/main" val="94092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2013-06-01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International Conference on Digital Signal Processing (DSP 2013): Emil Björnson (Supélec and KTH)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497B43A-E045-4D00-A77B-F2C1CD628E9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  <p:sp>
        <p:nvSpPr>
          <p:cNvPr id="7" name="Rubrik 1"/>
          <p:cNvSpPr txBox="1">
            <a:spLocks/>
          </p:cNvSpPr>
          <p:nvPr/>
        </p:nvSpPr>
        <p:spPr bwMode="auto">
          <a:xfrm>
            <a:off x="0" y="2351088"/>
            <a:ext cx="10691813" cy="2292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52144" rIns="104287" bIns="52144" numCol="1" anchor="ctr" anchorCtr="0" compatLnSpc="1">
            <a:prstTxWarp prst="textNoShape">
              <a:avLst/>
            </a:prstTxWarp>
          </a:bodyPr>
          <a:lstStyle>
            <a:lvl1pPr algn="l" defTabSz="1042988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defTabSz="1042988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Verdana" charset="0"/>
              </a:defRPr>
            </a:lvl2pPr>
            <a:lvl3pPr algn="l" defTabSz="1042988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Verdana" charset="0"/>
              </a:defRPr>
            </a:lvl3pPr>
            <a:lvl4pPr algn="l" defTabSz="1042988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Verdana" charset="0"/>
              </a:defRPr>
            </a:lvl4pPr>
            <a:lvl5pPr algn="l" defTabSz="1042988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Verdana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B81100"/>
                </a:solidFill>
                <a:latin typeface="Verdana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B81100"/>
                </a:solidFill>
                <a:latin typeface="Verdana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B81100"/>
                </a:solidFill>
                <a:latin typeface="Verdana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B81100"/>
                </a:solidFill>
                <a:latin typeface="Verdana" charset="0"/>
              </a:defRPr>
            </a:lvl9pPr>
          </a:lstStyle>
          <a:p>
            <a:pPr algn="ctr"/>
            <a:r>
              <a:rPr lang="en-US" sz="3800" b="1" dirty="0" smtClean="0"/>
              <a:t>Channel Model with </a:t>
            </a:r>
            <a:br>
              <a:rPr lang="en-US" sz="3800" b="1" dirty="0" smtClean="0"/>
            </a:br>
            <a:r>
              <a:rPr lang="en-US" sz="3800" b="1" dirty="0" smtClean="0"/>
              <a:t>Hardware Impairments 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298572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77"/>
    </mc:Choice>
    <mc:Fallback xmlns="">
      <p:transition spd="slow" advTm="587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425" y="136499"/>
            <a:ext cx="8561388" cy="1260475"/>
          </a:xfrm>
        </p:spPr>
        <p:txBody>
          <a:bodyPr/>
          <a:lstStyle/>
          <a:p>
            <a:r>
              <a:rPr lang="en-US" spc="-30" dirty="0" smtClean="0"/>
              <a:t>Our Focus: Point-to-Point Channel</a:t>
            </a:r>
            <a:endParaRPr lang="en-US" spc="-3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130424" y="1565259"/>
                <a:ext cx="8184033" cy="5286412"/>
              </a:xfrm>
            </p:spPr>
            <p:txBody>
              <a:bodyPr/>
              <a:lstStyle/>
              <a:p>
                <a:r>
                  <a:rPr lang="en-US" dirty="0" smtClean="0"/>
                  <a:t>Scenario</a:t>
                </a:r>
              </a:p>
              <a:p>
                <a:pPr lvl="1"/>
                <a:r>
                  <a:rPr lang="en-US" dirty="0" smtClean="0"/>
                  <a:t>Base station (BS):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antennas</a:t>
                </a:r>
                <a:endParaRPr lang="en-US" dirty="0"/>
              </a:p>
              <a:p>
                <a:pPr lvl="1"/>
                <a:r>
                  <a:rPr lang="en-US" dirty="0" smtClean="0"/>
                  <a:t>User terminal (UT): 1 antenna</a:t>
                </a:r>
              </a:p>
              <a:p>
                <a:pPr lvl="1"/>
                <a:r>
                  <a:rPr lang="en-US" dirty="0" smtClean="0"/>
                  <a:t>Channel vector</a:t>
                </a:r>
              </a:p>
              <a:p>
                <a:pPr lvl="1"/>
                <a:r>
                  <a:rPr lang="en-US" dirty="0" smtClean="0"/>
                  <a:t>Rayleigh fading</a:t>
                </a:r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marL="295275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Time-Division Duplex (TDD)</a:t>
                </a:r>
              </a:p>
              <a:p>
                <a:pPr lvl="1"/>
                <a:r>
                  <a:rPr lang="en-US" dirty="0" smtClean="0"/>
                  <a:t>Channel reciprocity</a:t>
                </a:r>
              </a:p>
              <a:p>
                <a:pPr lvl="1"/>
                <a:r>
                  <a:rPr lang="en-US" dirty="0" smtClean="0"/>
                  <a:t>Uplink estimation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dirty="0" smtClean="0">
                        <a:latin typeface="Cambria Math"/>
                      </a:rPr>
                      <m:t>h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Downlink beamforming:</a:t>
                </a:r>
                <a:endParaRPr lang="en-US" b="1" dirty="0" smtClean="0"/>
              </a:p>
              <a:p>
                <a:pPr lvl="1"/>
                <a:r>
                  <a:rPr lang="en-US" dirty="0" smtClean="0"/>
                  <a:t>User only needs to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sv-SE" b="1" i="0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sv-SE" b="0" i="1" smtClean="0">
                            <a:latin typeface="Cambria Math"/>
                          </a:rPr>
                          <m:t>𝐻</m:t>
                        </m:r>
                      </m:sup>
                    </m:sSup>
                    <m:r>
                      <m:rPr>
                        <m:nor/>
                      </m:rPr>
                      <a:rPr lang="sv-SE" b="1" i="0" smtClean="0">
                        <a:latin typeface="Cambria Math"/>
                      </a:rPr>
                      <m:t>w</m:t>
                    </m:r>
                  </m:oMath>
                </a14:m>
                <a:endParaRPr lang="en-US" b="1" dirty="0" smtClean="0"/>
              </a:p>
              <a:p>
                <a:pPr lvl="1"/>
                <a:endParaRPr lang="en-US" dirty="0" smtClean="0"/>
              </a:p>
              <a:p>
                <a:pPr lvl="1">
                  <a:spcBef>
                    <a:spcPts val="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130424" y="1565259"/>
                <a:ext cx="8184033" cy="5286412"/>
              </a:xfrm>
              <a:blipFill rotWithShape="1">
                <a:blip r:embed="rId2"/>
                <a:stretch>
                  <a:fillRect l="-2085" t="-80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2013-06-01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International Conference on Digital Signal Processing (DSP 2013): Emil Björnson (Supélec and KTH)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497B43A-E045-4D00-A77B-F2C1CD628E9C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  <p:pic>
        <p:nvPicPr>
          <p:cNvPr id="1026" name="Picture 2" descr="C:\Users\emilbjo\Google Drive\Massive MIMO with impairments\DSP-Presentation\system-mod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058" y="1691605"/>
            <a:ext cx="3888432" cy="249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emilbjo\Google Drive\Massive MIMO with impairments\DSP-Presentation\channelvec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479" y="2727718"/>
            <a:ext cx="1219757" cy="5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emilbjo\Google Drive\Massive MIMO with impairments\DSP-Presentation\beamvect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996" y="5686369"/>
            <a:ext cx="1247478" cy="53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emilbjo\Google Drive\Massive MIMO with impairments\DSP-Presentation\rayleighfadin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960" y="3132981"/>
            <a:ext cx="1512168" cy="48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28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Channel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30425" y="1565259"/>
            <a:ext cx="8024400" cy="5526946"/>
          </a:xfrm>
        </p:spPr>
        <p:txBody>
          <a:bodyPr/>
          <a:lstStyle/>
          <a:p>
            <a:r>
              <a:rPr lang="en-US" dirty="0" smtClean="0"/>
              <a:t>Received Downlink Signal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-4762">
              <a:buNone/>
            </a:pPr>
            <a:r>
              <a:rPr lang="en-US" sz="1800" dirty="0"/>
              <a:t>[3]: T. Schenk, RF Imperfections in High-Rate Wireless Systems: </a:t>
            </a:r>
            <a:r>
              <a:rPr lang="en-US" sz="1800" dirty="0" smtClean="0"/>
              <a:t>Impact and </a:t>
            </a:r>
            <a:r>
              <a:rPr lang="en-US" sz="1800" dirty="0"/>
              <a:t>Digital Compensation. Springer, </a:t>
            </a:r>
            <a:r>
              <a:rPr lang="en-US" sz="1800" dirty="0" smtClean="0"/>
              <a:t>2008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2013-06-01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International Conference on Digital Signal Processing (DSP 2013): Emil Björnson (Supélec and KTH)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497B43A-E045-4D00-A77B-F2C1CD628E9C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  <p:pic>
        <p:nvPicPr>
          <p:cNvPr id="3074" name="Picture 2" descr="C:\Users\emilbjo\Google Drive\Massive MIMO with impairments\DSP-Presentation\gen-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714" y="2915741"/>
            <a:ext cx="4780185" cy="52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emilbjo\Google Drive\Massive MIMO with impairments\DSP-Presentation\powercon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770" y="2115466"/>
            <a:ext cx="1692877" cy="54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emilbjo\Google Drive\Massive MIMO with impairments\DSP-Presentation\noisemode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491" y="2115466"/>
            <a:ext cx="1980951" cy="54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 bwMode="auto">
          <a:xfrm>
            <a:off x="4815978" y="2483574"/>
            <a:ext cx="522270" cy="5921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2321570" y="2083430"/>
            <a:ext cx="1789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Data Signal: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46106" y="2083430"/>
            <a:ext cx="1005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Noise:</a:t>
            </a:r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 bwMode="auto">
          <a:xfrm flipH="1">
            <a:off x="7194229" y="2483540"/>
            <a:ext cx="454579" cy="5201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pic>
        <p:nvPicPr>
          <p:cNvPr id="3078" name="Picture 6" descr="C:\Users\emilbjo\Google Drive\Massive MIMO with impairments\DSP-Presentation\receivedis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964" y="3985216"/>
            <a:ext cx="3476494" cy="100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emilbjo\Google Drive\Massive MIMO with impairments\DSP-Presentation\transmitdis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12" y="3985216"/>
            <a:ext cx="5104766" cy="100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815541" y="3687157"/>
            <a:ext cx="3000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Transmitter Distortion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77286" y="3687157"/>
            <a:ext cx="2620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Receiver Distortion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 flipH="1" flipV="1">
            <a:off x="8110847" y="3347789"/>
            <a:ext cx="403761" cy="39188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7" name="Straight Arrow Connector 26"/>
          <p:cNvCxnSpPr>
            <a:stCxn id="21" idx="3"/>
          </p:cNvCxnSpPr>
          <p:nvPr/>
        </p:nvCxnSpPr>
        <p:spPr bwMode="auto">
          <a:xfrm flipV="1">
            <a:off x="4815978" y="3354539"/>
            <a:ext cx="1065609" cy="53267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29" name="Rounded Rectangle 28"/>
          <p:cNvSpPr/>
          <p:nvPr/>
        </p:nvSpPr>
        <p:spPr bwMode="auto">
          <a:xfrm>
            <a:off x="1241450" y="4859957"/>
            <a:ext cx="9092403" cy="1296144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+mj-lt"/>
              </a:rPr>
              <a:t>Distortion Noise per Antenna</a:t>
            </a:r>
          </a:p>
          <a:p>
            <a:pPr algn="ctr" eaLnBrk="0" hangingPunct="0"/>
            <a:r>
              <a:rPr lang="en-US" sz="2000" dirty="0" smtClean="0">
                <a:latin typeface="+mj-lt"/>
              </a:rPr>
              <a:t>Proportional </a:t>
            </a:r>
            <a:r>
              <a:rPr lang="en-US" sz="2000" dirty="0">
                <a:latin typeface="+mj-lt"/>
              </a:rPr>
              <a:t>to </a:t>
            </a:r>
            <a:r>
              <a:rPr lang="en-US" sz="2000" dirty="0" smtClean="0">
                <a:latin typeface="+mj-lt"/>
              </a:rPr>
              <a:t>transmitted/received signal power</a:t>
            </a:r>
          </a:p>
          <a:p>
            <a:pPr algn="ctr" eaLnBrk="0" hangingPunct="0"/>
            <a:r>
              <a:rPr lang="en-US" sz="2000" dirty="0" smtClean="0">
                <a:latin typeface="+mj-lt"/>
              </a:rPr>
              <a:t>4 Prop. Constants: BS or UT, transmit or receive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1601490" y="6300117"/>
            <a:ext cx="8784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2465586" y="4087267"/>
            <a:ext cx="467619" cy="53223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8444455" y="4087267"/>
            <a:ext cx="467619" cy="53223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cxnSp>
        <p:nvCxnSpPr>
          <p:cNvPr id="31" name="Straight Connector 30"/>
          <p:cNvCxnSpPr>
            <a:stCxn id="28" idx="2"/>
          </p:cNvCxnSpPr>
          <p:nvPr/>
        </p:nvCxnSpPr>
        <p:spPr bwMode="auto">
          <a:xfrm>
            <a:off x="2699396" y="4619501"/>
            <a:ext cx="414262" cy="7445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H="1">
            <a:off x="8312727" y="4621642"/>
            <a:ext cx="365537" cy="85038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3" name="Rectangle 32"/>
          <p:cNvSpPr/>
          <p:nvPr/>
        </p:nvSpPr>
        <p:spPr bwMode="auto">
          <a:xfrm>
            <a:off x="5489922" y="2915741"/>
            <a:ext cx="1152128" cy="627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434138" y="2935822"/>
            <a:ext cx="1152128" cy="627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792017" y="2915740"/>
            <a:ext cx="112492" cy="627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pic>
        <p:nvPicPr>
          <p:cNvPr id="3081" name="Picture 9" descr="C:\Users\emilbjo\Google Drive\Massive MIMO with impairments\DSP-Presentation\propconstant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679" y="5652045"/>
            <a:ext cx="928771" cy="48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Connector 46"/>
          <p:cNvCxnSpPr/>
          <p:nvPr/>
        </p:nvCxnSpPr>
        <p:spPr bwMode="auto">
          <a:xfrm flipH="1">
            <a:off x="8928000" y="5933220"/>
            <a:ext cx="32004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50" name="Rounded Rectangle 49"/>
          <p:cNvSpPr/>
          <p:nvPr/>
        </p:nvSpPr>
        <p:spPr bwMode="auto">
          <a:xfrm>
            <a:off x="8370242" y="582359"/>
            <a:ext cx="1974829" cy="11812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+mj-lt"/>
              </a:rPr>
              <a:t>Uplink:</a:t>
            </a:r>
          </a:p>
          <a:p>
            <a:pPr algn="ctr" eaLnBrk="0" hangingPunct="0"/>
            <a:r>
              <a:rPr lang="en-US" sz="2000" dirty="0" smtClean="0">
                <a:latin typeface="+mj-lt"/>
              </a:rPr>
              <a:t>Analogous</a:t>
            </a:r>
          </a:p>
          <a:p>
            <a:pPr algn="ctr" eaLnBrk="0" hangingPunct="0"/>
            <a:r>
              <a:rPr lang="en-US" sz="2000" dirty="0">
                <a:latin typeface="+mj-lt"/>
              </a:rPr>
              <a:t>g</a:t>
            </a:r>
            <a:r>
              <a:rPr lang="en-US" sz="2000" dirty="0" smtClean="0">
                <a:latin typeface="+mj-lt"/>
              </a:rPr>
              <a:t>eneralization</a:t>
            </a:r>
          </a:p>
        </p:txBody>
      </p:sp>
    </p:spTree>
    <p:extLst>
      <p:ext uri="{BB962C8B-B14F-4D97-AF65-F5344CB8AC3E}">
        <p14:creationId xmlns:p14="http://schemas.microsoft.com/office/powerpoint/2010/main" val="51709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9" grpId="0" animBg="1"/>
      <p:bldP spid="28" grpId="0" animBg="1"/>
      <p:bldP spid="37" grpId="0" animBg="1"/>
      <p:bldP spid="33" grpId="0" animBg="1"/>
      <p:bldP spid="44" grpId="0" animBg="1"/>
      <p:bldP spid="45" grpId="0" animBg="1"/>
      <p:bldP spid="5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5.2|15.2"/>
</p:tagLst>
</file>

<file path=ppt/theme/theme1.xml><?xml version="1.0" encoding="utf-8"?>
<a:theme xmlns:a="http://schemas.openxmlformats.org/drawingml/2006/main" name="KTH Eng Logo">
  <a:themeElements>
    <a:clrScheme name="KTH Colou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C54A6"/>
      </a:accent1>
      <a:accent2>
        <a:srgbClr val="808080"/>
      </a:accent2>
      <a:accent3>
        <a:srgbClr val="9D102D"/>
      </a:accent3>
      <a:accent4>
        <a:srgbClr val="E3DCC0"/>
      </a:accent4>
      <a:accent5>
        <a:srgbClr val="7F8E2B"/>
      </a:accent5>
      <a:accent6>
        <a:srgbClr val="404616"/>
      </a:accent6>
      <a:hlink>
        <a:srgbClr val="009999"/>
      </a:hlink>
      <a:folHlink>
        <a:srgbClr val="99CC00"/>
      </a:folHlink>
    </a:clrScheme>
    <a:fontScheme name="KTH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TH - without footer">
  <a:themeElements>
    <a:clrScheme name="KTH Colou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C54A6"/>
      </a:accent1>
      <a:accent2>
        <a:srgbClr val="808080"/>
      </a:accent2>
      <a:accent3>
        <a:srgbClr val="9D102D"/>
      </a:accent3>
      <a:accent4>
        <a:srgbClr val="E3DCC0"/>
      </a:accent4>
      <a:accent5>
        <a:srgbClr val="7F8E2B"/>
      </a:accent5>
      <a:accent6>
        <a:srgbClr val="404616"/>
      </a:accent6>
      <a:hlink>
        <a:srgbClr val="009999"/>
      </a:hlink>
      <a:folHlink>
        <a:srgbClr val="99CC00"/>
      </a:folHlink>
    </a:clrScheme>
    <a:fontScheme name="KTH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6411</TotalTime>
  <Words>1051</Words>
  <Application>Microsoft Office PowerPoint</Application>
  <PresentationFormat>Custom</PresentationFormat>
  <Paragraphs>231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Wingdings</vt:lpstr>
      <vt:lpstr>Times</vt:lpstr>
      <vt:lpstr>Cambria Math</vt:lpstr>
      <vt:lpstr>Verdana</vt:lpstr>
      <vt:lpstr>KTH Eng Logo</vt:lpstr>
      <vt:lpstr>KTH - without footer</vt:lpstr>
      <vt:lpstr>Hardware Impairments in  Large-scale MISO Systems</vt:lpstr>
      <vt:lpstr>PowerPoint Presentation</vt:lpstr>
      <vt:lpstr>Challenge of Network Traffic Growth</vt:lpstr>
      <vt:lpstr>What Will Be Next Steps?</vt:lpstr>
      <vt:lpstr>New Paradigm: Large Antenna Arrays</vt:lpstr>
      <vt:lpstr>Transceiver Hardware Impairments</vt:lpstr>
      <vt:lpstr>PowerPoint Presentation</vt:lpstr>
      <vt:lpstr>Our Focus: Point-to-Point Channel</vt:lpstr>
      <vt:lpstr>Generalized Channel Model</vt:lpstr>
      <vt:lpstr>Interpretation of Distortion Model</vt:lpstr>
      <vt:lpstr>PowerPoint Presentation</vt:lpstr>
      <vt:lpstr>Contribution 1: Channel Estimation</vt:lpstr>
      <vt:lpstr>Contribution 2: Capacity Limits</vt:lpstr>
      <vt:lpstr>Contribution 3: Energy Efficiency</vt:lpstr>
      <vt:lpstr>PowerPoint Presentation</vt:lpstr>
      <vt:lpstr>Conclusions</vt:lpstr>
      <vt:lpstr>PowerPoint Presentation</vt:lpstr>
    </vt:vector>
  </TitlesOfParts>
  <Company>SUPELEC &amp; KTH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Impairments in Large-scale MISO Systems: Energy Efficiency, Estimation, and Capacity Limits</dc:title>
  <dc:subject>Communications &amp; Information Theory</dc:subject>
  <dc:creator>Emil Björnson</dc:creator>
  <cp:lastModifiedBy>Emil Björnson</cp:lastModifiedBy>
  <cp:revision>492</cp:revision>
  <dcterms:created xsi:type="dcterms:W3CDTF">2010-09-11T19:44:27Z</dcterms:created>
  <dcterms:modified xsi:type="dcterms:W3CDTF">2013-07-15T11:04:36Z</dcterms:modified>
</cp:coreProperties>
</file>