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01" r:id="rId2"/>
    <p:sldId id="354" r:id="rId3"/>
    <p:sldId id="347" r:id="rId4"/>
    <p:sldId id="324" r:id="rId5"/>
    <p:sldId id="357" r:id="rId6"/>
    <p:sldId id="353" r:id="rId7"/>
    <p:sldId id="325" r:id="rId8"/>
    <p:sldId id="326" r:id="rId9"/>
    <p:sldId id="348" r:id="rId10"/>
    <p:sldId id="349" r:id="rId11"/>
    <p:sldId id="350" r:id="rId12"/>
    <p:sldId id="351" r:id="rId13"/>
    <p:sldId id="359" r:id="rId14"/>
    <p:sldId id="346" r:id="rId15"/>
    <p:sldId id="327" r:id="rId16"/>
    <p:sldId id="328" r:id="rId17"/>
    <p:sldId id="329" r:id="rId18"/>
    <p:sldId id="330" r:id="rId19"/>
    <p:sldId id="331" r:id="rId20"/>
    <p:sldId id="352" r:id="rId21"/>
    <p:sldId id="355" r:id="rId22"/>
    <p:sldId id="332" r:id="rId23"/>
    <p:sldId id="333" r:id="rId24"/>
    <p:sldId id="334" r:id="rId25"/>
    <p:sldId id="335" r:id="rId26"/>
    <p:sldId id="337" r:id="rId27"/>
    <p:sldId id="338" r:id="rId28"/>
    <p:sldId id="339" r:id="rId29"/>
    <p:sldId id="340" r:id="rId30"/>
    <p:sldId id="358" r:id="rId31"/>
    <p:sldId id="356" r:id="rId32"/>
    <p:sldId id="344" r:id="rId33"/>
    <p:sldId id="341" r:id="rId34"/>
    <p:sldId id="342" r:id="rId35"/>
    <p:sldId id="343" r:id="rId36"/>
  </p:sldIdLst>
  <p:sldSz cx="9144000" cy="6858000" type="screen4x3"/>
  <p:notesSz cx="10233025" cy="71024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9"/>
    <p:restoredTop sz="94512"/>
  </p:normalViewPr>
  <p:slideViewPr>
    <p:cSldViewPr snapToGrid="0">
      <p:cViewPr varScale="1">
        <p:scale>
          <a:sx n="78" d="100"/>
          <a:sy n="78" d="100"/>
        </p:scale>
        <p:origin x="5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02"/>
    </p:cViewPr>
  </p:sorterViewPr>
  <p:notesViewPr>
    <p:cSldViewPr snapToGrid="0">
      <p:cViewPr varScale="1">
        <p:scale>
          <a:sx n="115" d="100"/>
          <a:sy n="115" d="100"/>
        </p:scale>
        <p:origin x="-228" y="-102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76F8F21-AE4F-8E49-83B8-7D74C0C6F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75" y="6376988"/>
            <a:ext cx="11366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GB" altLang="en-US" sz="1500">
                <a:latin typeface="Times New Roman" panose="02020603050405020304" pitchFamily="18" charset="0"/>
              </a:rPr>
              <a:t>BVP 1.</a:t>
            </a:r>
            <a:fld id="{D5B332DB-7E2C-3A4C-AD48-BD354B4FD2D7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444BB3C-9070-514E-9751-71D5FC4A73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8200"/>
            <a:ext cx="7502525" cy="279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18" tIns="46920" rIns="95518" bIns="46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Klik als u het opmaakprofiel van het notitiemodel wilt bewerken.</a:t>
            </a:r>
          </a:p>
          <a:p>
            <a:pPr lvl="1"/>
            <a:r>
              <a:rPr lang="en-GB" noProof="0"/>
              <a:t>Tweede niveau</a:t>
            </a:r>
          </a:p>
          <a:p>
            <a:pPr lvl="2"/>
            <a:r>
              <a:rPr lang="en-GB" noProof="0"/>
              <a:t>Derde niveau</a:t>
            </a:r>
          </a:p>
          <a:p>
            <a:pPr lvl="3"/>
            <a:r>
              <a:rPr lang="en-GB" noProof="0"/>
              <a:t>Vierde niveau</a:t>
            </a:r>
          </a:p>
          <a:p>
            <a:pPr lvl="4"/>
            <a:r>
              <a:rPr lang="en-GB" noProof="0"/>
              <a:t>Vijfde niveau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74E96DE-A33E-DF4A-BEFC-7B5E01B8F8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463925" y="622300"/>
            <a:ext cx="3309938" cy="2482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BED4E0B-3637-D044-96F8-6EDBBDF3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3" y="6808788"/>
            <a:ext cx="579437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518" tIns="46920" rIns="95518" bIns="46920" anchor="ctr">
            <a:spAutoFit/>
          </a:bodyPr>
          <a:lstStyle>
            <a:lvl1pPr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3613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CA9FB7-4897-834E-8579-8A1A8631AFED}" type="slidenum">
              <a:rPr lang="en-GB" altLang="en-US" sz="1500">
                <a:latin typeface="Times New Roman" panose="02020603050405020304" pitchFamily="18" charset="0"/>
              </a:rPr>
              <a:pPr algn="r"/>
              <a:t>‹#›</a:t>
            </a:fld>
            <a:endParaRPr lang="en-GB" altLang="en-US" sz="15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1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60D76215-0F52-FF4F-B247-69ED8E8962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3C3A3622-CF41-6247-A740-F4237581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5F32137D-2EC5-0448-8752-4777BB9422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5963" y="6746875"/>
            <a:ext cx="4435475" cy="35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B5F45A-A14A-CA41-9A7A-4A31974E08AF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A8C1D03-B668-694B-8B5A-E1C93E2A520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F8E1EA3-0CBB-A44A-89A9-353820F0308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DE0B044B-48FE-954C-8CE2-FB446F7BF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EB9B694-2817-814E-BDCB-C70087BDB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2A5708E9-449D-5248-A8FC-E9E8736AE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1656DD8C-77BB-1C43-9E1C-9B29BD7E2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3B1A41D-2CD2-2849-B0F3-13C6FB725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3D6A0002-EF6E-8F41-81B0-6F4209244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D324979F-6283-7043-A3AD-7FA503E39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A79E3D24-029E-3D4F-9C05-D3EA29BAE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7084F067-7744-2348-A6CE-40B46330A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038D65C-3D3A-5D40-BF52-9F0CFE08A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8BB9847D-6C7D-0347-BB91-AF89A5243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83CB9882-E1BF-8746-828F-B34417DCB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FE3C816C-AAB7-2B46-9AF4-3BCA15D7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2ED8F532-1177-234B-BCB7-561AB0EE2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7C496E4-AD4D-5E4B-B219-14957F4EB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EDD40004-F391-BF40-83E8-9C3C3200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56972D8E-C7BC-5F4E-8F5F-B289C1C1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85A7FB81-12CD-0D40-99C2-0A9E063E7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774B5590-7277-B143-BC38-687146119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BF8C8D3-C559-6441-8FDD-5C121F7F1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707FE6B6-6700-174B-BCA2-2F0672788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79308118-AEA1-BC4E-97AF-65B0ABA7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2586999A-AF69-BF4F-A677-8A953D675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DFEAEDF8-A979-C347-AC09-CFEECC579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BDBDC7AA-8517-0145-8568-76519F171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D6691B13-7E5C-E148-9C75-C36BD30F6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85666F25-E298-FA49-A1CD-D8727838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FB628402-B971-2A44-8B1A-7D75D9A61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3C58AAC0-3D5A-B74F-8A63-34BF9722B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8142C7CA-ED5B-A34D-A820-EB495AC84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96DE5AB1-C62B-7742-AE60-A08BBCE0B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19F9B02E-0FC2-074B-B3F4-7F4553E4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BFA84B79-6AC8-0E4B-8753-76AED239C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4EE9ADD-288E-6F4A-8F72-F30999944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89E53030-8652-1D41-AE61-FD46A3D69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431F40CD-DDF1-8B43-979B-99D9EAB91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57AB7876-549A-6246-A12F-E2B8D1180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6753726D-2136-8744-95B3-8355B5AC3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930F8CED-4F82-EC47-9B62-156515DC2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2878E98-05EB-D24B-92D0-907F0B125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D1B7BEF-5102-564F-9F36-C692F3D7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5DB61207-70DC-F943-B914-5D4C4015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936B77CF-1451-7B4A-8B32-067174466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5E380FA8-FA5A-AC47-984A-1946469A7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9E5D1EBD-BC26-A74C-8240-0918FB56D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9AED9D05-0F87-8045-89B4-6960712C9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E2300845-F527-6D4C-B642-34BE05D86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298B5030-268A-B049-B50B-AFC22EEBA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069A2E4C-09D8-6A41-BE02-F8E8CE1CF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41458F08-08A1-684A-A231-BE367669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B383C26F-C327-554A-8173-2D5ACA1D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18ECC5DD-6425-AD41-86FD-D23AD9964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BBA2D50-12F3-9249-B3DD-07EADF0A6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F6A374B0-103E-174A-980B-AB5BCB798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8FDA638E-B8BA-A249-B09E-8B1752F85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9BD85E09-306A-9949-9546-930E6740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883EAC70-56E1-2541-AFDC-E448025D0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7F70C96A-58CF-8A4C-B66E-F96BB0752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9FB85A2C-AB31-8C41-B2D3-6F7989EF4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30C87396-15DC-544F-A2AF-336B4CE2A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399FA9E3-400F-744B-A091-08A5A8DB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D4F7FF99-333E-D944-B69C-6AB3A5BD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3DB0073-47F0-7A41-BB57-E8C465BA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en-US" altLang="en-US">
              <a:latin typeface="Helvetica" pitchFamily="2" charset="0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B20B636A-8759-4649-989A-BCC58F8428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F1F03463-526A-E847-8D8F-18DB08D21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0705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D2DFD92-E262-F442-8A3D-0468506421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924FE1C9-A91F-6749-BD3D-690B23631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68DE50E-E98F-6A49-8E49-E61955ED7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09517C-7F47-0C40-B974-301D00906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90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525" y="533400"/>
            <a:ext cx="2039938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1538" y="533400"/>
            <a:ext cx="59705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ED419D5B-183A-B141-ACBE-AFFB2D465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71487ECE-31FD-014E-8B1F-66E683312F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4E0B6C7-05B4-9A48-86D8-E346E569D5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79CC81-37E7-2E48-96B8-40DBC7366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9511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4D80E922-DD07-EB44-ACF0-209B764AB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CBB01796-F0FE-B342-8388-C7866C5CC0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284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97ADC13C-9C5C-F642-B365-C851DFFC21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D4DA3D4E-3843-C14E-9175-2AC9EDB88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5FC8A76F-6123-7449-9A35-1922688EE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509F7B-D0C7-864C-83B8-04A62252A1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77967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33D0D252-43FB-0744-B316-F5D4ECCF8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3BBBA990-915E-4D4F-A20B-B3A0A1C289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A1850E3A-26F9-0847-8CEE-6FA446932A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C7F1D3-796A-2842-A474-D2388DEE8E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21222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25425FC-C332-9E46-9699-78CE4AEF4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>
            <a:extLst>
              <a:ext uri="{FF2B5EF4-FFF2-40B4-BE49-F238E27FC236}">
                <a16:creationId xmlns:a16="http://schemas.microsoft.com/office/drawing/2014/main" id="{51B59B7D-115A-564A-8BD4-A5029622DA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8938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7">
            <a:extLst>
              <a:ext uri="{FF2B5EF4-FFF2-40B4-BE49-F238E27FC236}">
                <a16:creationId xmlns:a16="http://schemas.microsoft.com/office/drawing/2014/main" id="{06B42996-4A78-754C-BC03-3A30037E1E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>
            <a:extLst>
              <a:ext uri="{FF2B5EF4-FFF2-40B4-BE49-F238E27FC236}">
                <a16:creationId xmlns:a16="http://schemas.microsoft.com/office/drawing/2014/main" id="{021989FB-AF54-544B-B1AD-D14DA3F193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60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>
            <a:extLst>
              <a:ext uri="{FF2B5EF4-FFF2-40B4-BE49-F238E27FC236}">
                <a16:creationId xmlns:a16="http://schemas.microsoft.com/office/drawing/2014/main" id="{F088BD18-5B6A-3341-A261-217B108F3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>
            <a:extLst>
              <a:ext uri="{FF2B5EF4-FFF2-40B4-BE49-F238E27FC236}">
                <a16:creationId xmlns:a16="http://schemas.microsoft.com/office/drawing/2014/main" id="{448D681E-08B8-3D45-9A15-7BB9B46D9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D5A93D28-E99F-3146-94DE-CA100C9C6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166CC7-D783-AB44-A6D5-9D0F3F0624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82578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D528CE2C-1668-0949-8319-E1BFF4FDB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6BCD2A62-5622-6348-8B6E-6002B04B3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28961288-73F1-C245-BA38-62537D052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C3D57B-2E40-5A46-B87C-95988889A6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95266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88B8CC6C-1659-EA4D-B486-DF2C6720B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F20CED7C-0D69-A64B-B657-C77A919CC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D204F8FB-6DB2-E244-A250-3CEB4CCCD3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0B63737-34A9-644D-A415-6C30C9DA9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7042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25DD711-C128-504F-BB19-7AD6A5C55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1596C514-C535-934E-82D8-DE3153BB03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DBECFDD3-65E6-6741-9D3D-9401601B8E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E8D6ECF3-50B4-E549-91CB-C36303288F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01DCF2B1-9737-4B4A-99FC-4BE6E334BF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089BCCEC-FE71-5A4F-AB1E-A43E9D0330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EA7ADB69-8FAA-C745-BC8F-88B0A689D0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42B2D2B6-2748-8D4E-81AC-4E7A44F8FE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458DC443-651A-B047-A20F-F4EA95A277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D6F85CB0-8BAC-FD49-B8D8-EC61A43430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84C24BFE-3842-8346-A7F2-C24E7D5AD7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FA337184-44C1-2245-A712-B7821B18CC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E21DD23A-747A-0A41-8D5F-C64E761A92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514246B1-2C32-4B44-B260-4A170359B9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27F63630-6ABB-774E-997B-642D3F56E2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6B1536AB-2BA2-1543-90C1-AD4BDAE258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14596B51-A988-9D48-8E12-7FD92D5167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99D1B321-9868-4241-BF35-E5F186CF01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6656A4C2-6773-AC4E-A7DB-76DF36BB9A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80AFA09B-26CD-CB4C-B159-85051BD986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B9662CD4-F316-5841-A56F-ECBD7CFE8F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671D8316-4FFA-8645-9BA2-72BA3C6DBE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6534AEAE-E4B3-6D45-82BF-1B161E1CC2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472B9401-7499-8544-9F31-F7D6A7FE68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2393D929-A7E9-8B45-BD3A-991C7FA488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7A93A1F2-993C-A449-88D2-A1303A8C8A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FB415E7B-5B4E-9E43-9674-3B36B0E1F9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F4878394-253C-5142-8F40-D2A7D97DA3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22C20B82-0C47-8A40-B23F-BAFA51913D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6462D234-7F41-DF43-AD95-8F2035FF8D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EC7F5F8B-0C6F-F44D-8191-BE2E326B7D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F8D68DE4-583F-8D47-9157-4C407883AA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E67AF547-4812-0948-83F7-E8B0633917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3935239B-B8C9-2A43-9E45-729D4C1ECA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005F3C2B-D77C-9D45-ADA7-D12D215D96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51D6731B-0B73-9D4F-A3A0-04C1E2929A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EA918A54-7C06-EB44-B4C0-0841ADB448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ACCA27B-0E9B-FC42-A9D4-95EA3C0DB0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122C9833-4C56-054F-9E1F-4438DBA45C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9244E0A9-4937-9B46-B3A6-A577A7DE03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74927136-9DF1-1A40-A704-D3B293B2A6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A42C9689-4642-6244-BCE9-7D9646A645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3948464E-7841-DA47-A877-9C6FD8E83D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D9961F6A-C9C6-BB49-921F-0C329C13F1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210502C7-44AE-614D-93AE-C0530E7290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FC9EC9E0-FA99-1B4E-8A0F-985F80520E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CBF60E2C-946B-4E4C-BAD3-DCD2E23568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B4DDD6CA-B207-5144-93B0-7A46C0E1B9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A402AFB9-C346-1B42-9D10-C6AAEF6AF5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F536C584-7D03-4E44-B386-7EEDDFCE06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28402766-95FF-8246-B150-49E86DE8A4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A3011AEA-1034-1342-A0E8-F5FE24AEFB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F5EC62F1-673B-7545-91C9-56AC31E289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DE1A3FC5-E246-8941-BB6A-24F2C01422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7B12EFFB-095E-004F-BC26-352B8AA732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B5AE4DB0-C633-AD4B-98DF-5A4CD12359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E8CC285C-5A09-1A41-A048-9009BB9D16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D4564054-0F2E-4C40-A661-DDAAC6BD20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1427554A-6153-6845-81E0-DF08479E0C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848941D1-F1F6-FC47-936F-677318E046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DF11610D-0266-E746-8836-D24D38C5A1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EEEDA2A6-A9B2-6E42-B25F-F5FBF40CAD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5BF4CE34-96E8-A745-8E4A-4BE82A65093A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8F45AF63-7E92-8642-B613-10CCD8337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533400"/>
            <a:ext cx="81629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27259F48-046C-AA4A-A776-9FFB62CE1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9050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39" name="Rectangle 67">
            <a:extLst>
              <a:ext uri="{FF2B5EF4-FFF2-40B4-BE49-F238E27FC236}">
                <a16:creationId xmlns:a16="http://schemas.microsoft.com/office/drawing/2014/main" id="{E3582D36-BFA1-6342-8E5F-3C17FA8F4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40" name="Rectangle 68">
            <a:extLst>
              <a:ext uri="{FF2B5EF4-FFF2-40B4-BE49-F238E27FC236}">
                <a16:creationId xmlns:a16="http://schemas.microsoft.com/office/drawing/2014/main" id="{5C828FC1-E00C-3047-91CB-08D072C64C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87" r:id="rId2"/>
    <p:sldLayoutId id="2147483991" r:id="rId3"/>
    <p:sldLayoutId id="2147483992" r:id="rId4"/>
    <p:sldLayoutId id="2147483988" r:id="rId5"/>
    <p:sldLayoutId id="2147483989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ransition>
    <p:zo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recursive-backtracking/" TargetMode="External"/><Relationship Id="rId2" Type="http://schemas.openxmlformats.org/officeDocument/2006/relationships/hyperlink" Target="https://www.geeksforgeeks.org/backtracking-algorith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lmu.edu/~ray/notes/backtrack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FDADD2A-B18C-304B-AF77-AF7C52707C8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74700" y="5059363"/>
            <a:ext cx="7772400" cy="1143000"/>
          </a:xfrm>
        </p:spPr>
        <p:txBody>
          <a:bodyPr/>
          <a:lstStyle/>
          <a:p>
            <a:pPr algn="ctr" eaLnBrk="1" hangingPunct="1"/>
            <a:r>
              <a:rPr lang="nl-NL" altLang="en-US" dirty="0">
                <a:ea typeface="ＭＳ Ｐゴシック" panose="020B0600070205080204" pitchFamily="34" charset="-128"/>
              </a:rPr>
              <a:t>Beginselen </a:t>
            </a:r>
            <a:r>
              <a:rPr lang="nl-NL" altLang="en-US">
                <a:ea typeface="ＭＳ Ｐゴシック" panose="020B0600070205080204" pitchFamily="34" charset="-128"/>
              </a:rPr>
              <a:t>van Programmeren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Les 9: Backtracking</a:t>
            </a:r>
          </a:p>
        </p:txBody>
      </p:sp>
    </p:spTree>
  </p:cSld>
  <p:clrMapOvr>
    <a:masterClrMapping/>
  </p:clrMapOvr>
  <p:transition>
    <p:randomBa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333D7397-4510-D744-BF5B-811EF8D7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Python…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10622-3153-7941-A6DF-21B33E50B96F}"/>
              </a:ext>
            </a:extLst>
          </p:cNvPr>
          <p:cNvSpPr txBox="1">
            <a:spLocks/>
          </p:cNvSpPr>
          <p:nvPr/>
        </p:nvSpPr>
        <p:spPr bwMode="auto">
          <a:xfrm>
            <a:off x="517768" y="2224014"/>
            <a:ext cx="8110538" cy="4191000"/>
          </a:xfrm>
          <a:prstGeom prst="rect">
            <a:avLst/>
          </a:prstGeom>
          <a:solidFill>
            <a:schemeClr val="accent2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sz="2400" b="1" kern="0" dirty="0">
                <a:latin typeface="Courier" charset="0"/>
                <a:ea typeface="ＭＳ Ｐゴシック" charset="0"/>
                <a:cs typeface="ＭＳ Ｐゴシック" charset="0"/>
              </a:rPr>
              <a:t>def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solve(</a:t>
            </a:r>
            <a:r>
              <a:rPr lang="en-US" sz="2400" kern="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)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exam = </a:t>
            </a:r>
            <a:r>
              <a:rPr lang="en-US" sz="2400" u="sng" kern="0" dirty="0">
                <a:latin typeface="Courier" charset="0"/>
                <a:ea typeface="ＭＳ Ｐゴシック" charset="0"/>
                <a:cs typeface="ＭＳ Ｐゴシック" charset="0"/>
              </a:rPr>
              <a:t>examine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kern="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kern="0" dirty="0">
                <a:latin typeface="Courier" charset="0"/>
                <a:ea typeface="ＭＳ Ｐゴシック" charset="0"/>
                <a:cs typeface="ＭＳ Ｐゴシック" charset="0"/>
              </a:rPr>
              <a:t>if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exam == ACCEPT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   print(</a:t>
            </a:r>
            <a:r>
              <a:rPr lang="en-US" sz="2400" kern="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kern="0" dirty="0" err="1">
                <a:latin typeface="Courier" charset="0"/>
                <a:ea typeface="ＭＳ Ｐゴシック" charset="0"/>
                <a:cs typeface="ＭＳ Ｐゴシック" charset="0"/>
              </a:rPr>
              <a:t>elif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exam != ABANDON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b="1" kern="0" dirty="0">
                <a:latin typeface="Courier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p </a:t>
            </a:r>
            <a:r>
              <a:rPr lang="en-US" sz="2400" b="1" kern="0" dirty="0">
                <a:latin typeface="Courier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u="sng" kern="0" dirty="0">
                <a:latin typeface="Courier" charset="0"/>
                <a:ea typeface="ＭＳ Ｐゴシック" charset="0"/>
                <a:cs typeface="ＭＳ Ｐゴシック" charset="0"/>
              </a:rPr>
              <a:t>extend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kern="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)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kern="0" dirty="0">
                <a:latin typeface="Courier" charset="0"/>
                <a:ea typeface="ＭＳ Ｐゴシック" charset="0"/>
                <a:cs typeface="ＭＳ Ｐゴシック" charset="0"/>
              </a:rPr>
              <a:t>         solve(p)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Box 3">
            <a:extLst>
              <a:ext uri="{FF2B5EF4-FFF2-40B4-BE49-F238E27FC236}">
                <a16:creationId xmlns:a16="http://schemas.microsoft.com/office/drawing/2014/main" id="{FF5EE8E2-005E-7744-8833-EC71ECA97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715963"/>
            <a:ext cx="8408151" cy="57554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LEEG = 0</a:t>
            </a:r>
          </a:p>
          <a:p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altLang="en-US" sz="2400" dirty="0"/>
              <a:t> = 1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DOEL</a:t>
            </a:r>
            <a:r>
              <a:rPr lang="en-US" altLang="en-US" sz="2400" dirty="0"/>
              <a:t> = 2</a:t>
            </a:r>
          </a:p>
          <a:p>
            <a:r>
              <a:rPr lang="en-US" altLang="en-US" sz="2400" dirty="0"/>
              <a:t>BEZOCHT = 3</a:t>
            </a:r>
          </a:p>
          <a:p>
            <a:endParaRPr lang="en-US" altLang="en-US" sz="2400" dirty="0"/>
          </a:p>
          <a:p>
            <a:r>
              <a:rPr lang="en-US" altLang="en-US" sz="2400" b="1" dirty="0"/>
              <a:t>def </a:t>
            </a:r>
            <a:r>
              <a:rPr lang="en-US" altLang="en-US" sz="2400" dirty="0"/>
              <a:t>main ():</a:t>
            </a:r>
            <a:br>
              <a:rPr lang="en-US" altLang="en-US" sz="2400" dirty="0"/>
            </a:br>
            <a:r>
              <a:rPr lang="en-US" altLang="en-US" sz="2400" dirty="0"/>
              <a:t>    grid = </a:t>
            </a:r>
            <a:r>
              <a:rPr lang="en-US" sz="2400" dirty="0"/>
              <a:t>[ [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LEEG,  LEEG,  LEEG  ],</a:t>
            </a:r>
            <a:br>
              <a:rPr lang="en-US" sz="2400" dirty="0"/>
            </a:br>
            <a:r>
              <a:rPr lang="en-US" sz="2400" dirty="0"/>
              <a:t>                [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],</a:t>
            </a:r>
            <a:br>
              <a:rPr lang="en-US" sz="2400" dirty="0"/>
            </a:br>
            <a:r>
              <a:rPr lang="en-US" sz="2400" dirty="0"/>
              <a:t>                [ LEEG,  LEEG, 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LEEG  ],</a:t>
            </a:r>
            <a:br>
              <a:rPr lang="en-US" sz="2400" dirty="0"/>
            </a:br>
            <a:r>
              <a:rPr lang="en-US" sz="2400" dirty="0"/>
              <a:t>                [ LEEG, 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LEEG,  LEEG  ],</a:t>
            </a:r>
            <a:br>
              <a:rPr lang="en-US" sz="2400" dirty="0"/>
            </a:br>
            <a:r>
              <a:rPr lang="en-US" sz="2400" dirty="0"/>
              <a:t>                [ LEEG,  LEEG,  LEEG, 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  ],</a:t>
            </a:r>
            <a:br>
              <a:rPr lang="en-US" sz="2400" dirty="0"/>
            </a:br>
            <a:r>
              <a:rPr lang="en-US" sz="2400" dirty="0"/>
              <a:t>                [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MUUR</a:t>
            </a:r>
            <a:r>
              <a:rPr lang="en-US" sz="2400" dirty="0"/>
              <a:t>, LEEG,  </a:t>
            </a:r>
            <a:r>
              <a:rPr lang="en-US" sz="2400" b="1" dirty="0">
                <a:solidFill>
                  <a:srgbClr val="FF0000"/>
                </a:solidFill>
              </a:rPr>
              <a:t>DOEL</a:t>
            </a:r>
            <a:r>
              <a:rPr lang="en-US" sz="2400" dirty="0"/>
              <a:t> ] ]</a:t>
            </a:r>
          </a:p>
          <a:p>
            <a:br>
              <a:rPr lang="en-US" altLang="en-US" dirty="0"/>
            </a:br>
            <a:r>
              <a:rPr lang="en-US" altLang="en-US" sz="2400" dirty="0"/>
              <a:t>    solve(grid, 0, 0)</a:t>
            </a:r>
            <a:br>
              <a:rPr lang="en-US" altLang="en-US" sz="2400" dirty="0"/>
            </a:br>
            <a:br>
              <a:rPr lang="en-US" altLang="en-US" sz="1800" dirty="0"/>
            </a:br>
            <a:r>
              <a:rPr lang="en-US" altLang="en-US" sz="2400" dirty="0"/>
              <a:t>main()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9F108-0ED5-194B-9523-D45FABF3768A}"/>
              </a:ext>
            </a:extLst>
          </p:cNvPr>
          <p:cNvSpPr txBox="1"/>
          <p:nvPr/>
        </p:nvSpPr>
        <p:spPr>
          <a:xfrm>
            <a:off x="5303406" y="115798"/>
            <a:ext cx="3083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Data-</a:t>
            </a:r>
            <a:r>
              <a:rPr lang="en-US" sz="2400" dirty="0" err="1"/>
              <a:t>structuur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deel</a:t>
            </a:r>
            <a:r>
              <a:rPr lang="en-US" sz="2400" dirty="0">
                <a:solidFill>
                  <a:srgbClr val="7030A0"/>
                </a:solidFill>
              </a:rPr>
              <a:t>-)</a:t>
            </a:r>
            <a:r>
              <a:rPr lang="en-US" sz="2400" dirty="0" err="1">
                <a:solidFill>
                  <a:srgbClr val="7030A0"/>
                </a:solidFill>
              </a:rPr>
              <a:t>oplossing</a:t>
            </a:r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4" name="Picture 3" descr="maze.png">
            <a:extLst>
              <a:ext uri="{FF2B5EF4-FFF2-40B4-BE49-F238E27FC236}">
                <a16:creationId xmlns:a16="http://schemas.microsoft.com/office/drawing/2014/main" id="{B8999E28-2AD0-8D4B-A84D-54C9EE43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911" y="5740925"/>
            <a:ext cx="1120967" cy="111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F3461179-3BCA-824A-98B1-344665681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94075"/>
            <a:ext cx="6806978" cy="2645218"/>
          </a:xfrm>
          <a:prstGeom prst="ellipse">
            <a:avLst/>
          </a:prstGeom>
          <a:solidFill>
            <a:srgbClr val="E8FFF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4514" name="Rectangle 1">
            <a:extLst>
              <a:ext uri="{FF2B5EF4-FFF2-40B4-BE49-F238E27FC236}">
                <a16:creationId xmlns:a16="http://schemas.microsoft.com/office/drawing/2014/main" id="{795B6F75-87D9-4D49-976C-503BC8BA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06450" y="1330325"/>
            <a:ext cx="10906125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767BA-0A76-4341-B2CF-70F7B65C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566" y="1856875"/>
            <a:ext cx="1949450" cy="4905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420391-DF50-BD43-893A-940DB3F669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74079" y="1855288"/>
            <a:ext cx="22113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518CC9-F2E5-0A43-BD0F-2F10264F44AF}"/>
              </a:ext>
            </a:extLst>
          </p:cNvPr>
          <p:cNvSpPr txBox="1"/>
          <p:nvPr/>
        </p:nvSpPr>
        <p:spPr>
          <a:xfrm>
            <a:off x="5574366" y="1526675"/>
            <a:ext cx="3902075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al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bezocht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?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‘abandon’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5C96ED-8677-694C-892B-31C5E285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64" y="1236263"/>
            <a:ext cx="1949450" cy="4889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F5CEFA-E898-E946-A964-D4BA6D84D1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10577" y="1234675"/>
            <a:ext cx="2211387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CABC35-C3D5-8E4F-A2C6-4F782EFC03D2}"/>
              </a:ext>
            </a:extLst>
          </p:cNvPr>
          <p:cNvSpPr txBox="1"/>
          <p:nvPr/>
        </p:nvSpPr>
        <p:spPr>
          <a:xfrm>
            <a:off x="5571189" y="906063"/>
            <a:ext cx="3902075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muur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?	      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‘abandon’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9675DA-810C-304A-B002-0CCC7F6B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508" y="330200"/>
            <a:ext cx="1949450" cy="4905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F2BF29-5740-7449-A418-0AEA1EA5B2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3021" y="328613"/>
            <a:ext cx="2211387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AFF72C-7A57-FF40-8F66-E24441B8F586}"/>
              </a:ext>
            </a:extLst>
          </p:cNvPr>
          <p:cNvSpPr txBox="1"/>
          <p:nvPr/>
        </p:nvSpPr>
        <p:spPr>
          <a:xfrm>
            <a:off x="5287596" y="0"/>
            <a:ext cx="3902075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bestemming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bereikt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!?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  	</a:t>
            </a:r>
            <a:r>
              <a:rPr lang="en-US" sz="2400" dirty="0">
                <a:solidFill>
                  <a:srgbClr val="00B050"/>
                </a:solidFill>
                <a:latin typeface="Arial" charset="0"/>
                <a:ea typeface="ＭＳ Ｐゴシック" charset="0"/>
                <a:cs typeface="ＭＳ Ｐゴシック" charset="0"/>
              </a:rPr>
              <a:t>‘accept’</a:t>
            </a:r>
          </a:p>
        </p:txBody>
      </p:sp>
      <p:sp>
        <p:nvSpPr>
          <p:cNvPr id="64524" name="TextBox 3">
            <a:extLst>
              <a:ext uri="{FF2B5EF4-FFF2-40B4-BE49-F238E27FC236}">
                <a16:creationId xmlns:a16="http://schemas.microsoft.com/office/drawing/2014/main" id="{8CE364BF-ACAA-C646-A0EF-F6AA3C729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8575"/>
            <a:ext cx="7593012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def </a:t>
            </a:r>
            <a:r>
              <a:rPr lang="en-US" altLang="en-US" sz="2000" dirty="0"/>
              <a:t>solve(grid, x, y):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b="1" dirty="0"/>
              <a:t>if </a:t>
            </a:r>
            <a:r>
              <a:rPr lang="en-US" altLang="en-US" sz="2000" dirty="0"/>
              <a:t>grid[x][y] == DOEL:</a:t>
            </a:r>
            <a:br>
              <a:rPr lang="en-US" altLang="en-US" sz="2000" dirty="0"/>
            </a:br>
            <a:r>
              <a:rPr lang="en-US" altLang="en-US" sz="2000" dirty="0"/>
              <a:t>        print (</a:t>
            </a:r>
            <a:r>
              <a:rPr lang="en-US" altLang="en-US" sz="2000" b="1" dirty="0"/>
              <a:t>"</a:t>
            </a:r>
            <a:r>
              <a:rPr lang="en-US" altLang="en-US" sz="2000" b="1" dirty="0" err="1"/>
              <a:t>doel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bereikt</a:t>
            </a:r>
            <a:r>
              <a:rPr lang="en-US" altLang="en-US" sz="2000" b="1" dirty="0"/>
              <a:t>!!"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return True</a:t>
            </a:r>
            <a:br>
              <a:rPr lang="en-US" altLang="en-US" sz="2000" b="1" dirty="0"/>
            </a:br>
            <a:r>
              <a:rPr lang="en-US" altLang="en-US" sz="2000" b="1" dirty="0"/>
              <a:t>    </a:t>
            </a:r>
            <a:r>
              <a:rPr lang="en-US" altLang="en-US" sz="2000" b="1" dirty="0" err="1"/>
              <a:t>elif</a:t>
            </a:r>
            <a:r>
              <a:rPr lang="en-US" altLang="en-US" sz="2000" b="1" dirty="0"/>
              <a:t> </a:t>
            </a:r>
            <a:r>
              <a:rPr lang="en-US" altLang="en-US" sz="2000" dirty="0"/>
              <a:t>grid[x][y] == MUUR: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return False</a:t>
            </a:r>
            <a:br>
              <a:rPr lang="en-US" altLang="en-US" sz="2000" b="1" dirty="0"/>
            </a:br>
            <a:r>
              <a:rPr lang="en-US" altLang="en-US" sz="2000" b="1" dirty="0"/>
              <a:t>    </a:t>
            </a:r>
            <a:r>
              <a:rPr lang="en-US" altLang="en-US" sz="2000" b="1" dirty="0" err="1"/>
              <a:t>elif</a:t>
            </a:r>
            <a:r>
              <a:rPr lang="en-US" altLang="en-US" sz="2000" b="1" dirty="0"/>
              <a:t> </a:t>
            </a:r>
            <a:r>
              <a:rPr lang="en-US" altLang="en-US" sz="2000" dirty="0"/>
              <a:t>grid[x][y] == BEZOCHT:</a:t>
            </a: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b="1" dirty="0"/>
              <a:t>return False</a:t>
            </a:r>
            <a:br>
              <a:rPr lang="en-US" altLang="en-US" sz="2000" b="1" dirty="0"/>
            </a:br>
            <a:r>
              <a:rPr lang="en-US" altLang="en-US" sz="2000" b="1" dirty="0"/>
              <a:t>    else:</a:t>
            </a:r>
            <a:br>
              <a:rPr lang="en-US" altLang="en-US" sz="2000" b="1" dirty="0"/>
            </a:br>
            <a:r>
              <a:rPr lang="en-US" altLang="en-US" sz="2000" b="1" dirty="0"/>
              <a:t>       </a:t>
            </a:r>
            <a:r>
              <a:rPr lang="en-US" altLang="en-US" sz="2000" i="1" dirty="0"/>
              <a:t># mark as visited</a:t>
            </a:r>
            <a:br>
              <a:rPr lang="en-US" altLang="en-US" sz="2000" i="1" dirty="0"/>
            </a:br>
            <a:r>
              <a:rPr lang="en-US" altLang="en-US" sz="2000" i="1" dirty="0"/>
              <a:t>       </a:t>
            </a:r>
            <a:r>
              <a:rPr lang="en-US" altLang="en-US" sz="2000" dirty="0"/>
              <a:t>grid[x][y] = BEZOCHT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/>
              <a:t>       </a:t>
            </a:r>
            <a:r>
              <a:rPr lang="en-US" altLang="en-US" sz="2000" i="1" dirty="0"/>
              <a:t># explore neighbors clockwise starting by going up</a:t>
            </a:r>
            <a:br>
              <a:rPr lang="en-US" altLang="en-US" sz="2000" i="1" dirty="0"/>
            </a:br>
            <a:r>
              <a:rPr lang="en-US" altLang="en-US" sz="2000" i="1" dirty="0"/>
              <a:t>       </a:t>
            </a:r>
            <a:r>
              <a:rPr lang="en-US" altLang="en-US" sz="2000" b="1" dirty="0"/>
              <a:t>if      </a:t>
            </a:r>
            <a:r>
              <a:rPr lang="en-US" altLang="en-US" sz="2000" dirty="0"/>
              <a:t>((x &lt;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(grid)-1   </a:t>
            </a:r>
            <a:r>
              <a:rPr lang="en-US" altLang="en-US" sz="2000" b="1" dirty="0"/>
              <a:t>and   </a:t>
            </a:r>
            <a:r>
              <a:rPr lang="en-US" altLang="en-US" sz="2000" u="sng" dirty="0"/>
              <a:t>solve</a:t>
            </a:r>
            <a:r>
              <a:rPr lang="en-US" altLang="en-US" sz="2000" dirty="0"/>
              <a:t> (grid, x + 1, y))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or </a:t>
            </a:r>
            <a:r>
              <a:rPr lang="en-US" altLang="en-US" sz="2000" dirty="0"/>
              <a:t>(y &gt; 0                </a:t>
            </a:r>
            <a:r>
              <a:rPr lang="en-US" altLang="en-US" sz="2000" b="1" dirty="0"/>
              <a:t>and   </a:t>
            </a:r>
            <a:r>
              <a:rPr lang="en-US" altLang="en-US" sz="2000" u="sng" dirty="0"/>
              <a:t>solve</a:t>
            </a:r>
            <a:r>
              <a:rPr lang="en-US" altLang="en-US" sz="2000" dirty="0"/>
              <a:t> (grid, x, y-1))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or </a:t>
            </a:r>
            <a:r>
              <a:rPr lang="en-US" altLang="en-US" sz="2000" dirty="0"/>
              <a:t>(x &gt; 0                </a:t>
            </a:r>
            <a:r>
              <a:rPr lang="en-US" altLang="en-US" sz="2000" b="1" dirty="0"/>
              <a:t>and   </a:t>
            </a:r>
            <a:r>
              <a:rPr lang="en-US" altLang="en-US" sz="2000" u="sng" dirty="0"/>
              <a:t>solve</a:t>
            </a:r>
            <a:r>
              <a:rPr lang="en-US" altLang="en-US" sz="2000" dirty="0"/>
              <a:t> (grid, x-1, y))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or </a:t>
            </a:r>
            <a:r>
              <a:rPr lang="en-US" altLang="en-US" sz="2000" dirty="0"/>
              <a:t>(y &lt;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(grid)-1  </a:t>
            </a:r>
            <a:r>
              <a:rPr lang="en-US" altLang="en-US" sz="2000" b="1" dirty="0"/>
              <a:t>and  </a:t>
            </a:r>
            <a:r>
              <a:rPr lang="en-US" altLang="en-US" sz="1000" b="1" dirty="0"/>
              <a:t> </a:t>
            </a:r>
            <a:r>
              <a:rPr lang="en-US" altLang="en-US" sz="2000" u="sng" dirty="0"/>
              <a:t>solve</a:t>
            </a:r>
            <a:r>
              <a:rPr lang="en-US" altLang="en-US" sz="2000" dirty="0"/>
              <a:t> (grid, x, y+1))):</a:t>
            </a:r>
            <a:br>
              <a:rPr lang="en-US" altLang="en-US" sz="2000" dirty="0"/>
            </a:br>
            <a:r>
              <a:rPr lang="en-US" altLang="en-US" sz="2000" dirty="0"/>
              <a:t>           </a:t>
            </a:r>
            <a:r>
              <a:rPr lang="en-US" altLang="en-US" sz="2000" b="1" dirty="0"/>
              <a:t>return True</a:t>
            </a:r>
            <a:br>
              <a:rPr lang="en-US" altLang="en-US" sz="2000" b="1" dirty="0"/>
            </a:br>
            <a:br>
              <a:rPr lang="en-US" altLang="en-US" sz="2000" b="1" dirty="0"/>
            </a:br>
            <a:r>
              <a:rPr lang="en-US" altLang="en-US" sz="2000" b="1" dirty="0"/>
              <a:t>       else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r>
              <a:rPr lang="en-US" altLang="en-US" sz="2000" dirty="0"/>
              <a:t>            </a:t>
            </a:r>
            <a:r>
              <a:rPr lang="en-US" altLang="en-US" sz="2000" b="1" dirty="0"/>
              <a:t>return False</a:t>
            </a:r>
            <a:br>
              <a:rPr lang="en-US" altLang="en-US" sz="2000" b="1" dirty="0"/>
            </a:br>
            <a:endParaRPr lang="en-US" alt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3A6491-1209-CA44-975A-2FA21FCBD45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75467" y="2773363"/>
            <a:ext cx="993408" cy="51209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309866-CBD6-0947-8411-B0AFA5ED82C3}"/>
              </a:ext>
            </a:extLst>
          </p:cNvPr>
          <p:cNvSpPr txBox="1"/>
          <p:nvPr/>
        </p:nvSpPr>
        <p:spPr>
          <a:xfrm>
            <a:off x="5221288" y="2370138"/>
            <a:ext cx="3902075" cy="12001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rgbClr val="0A85FF"/>
                </a:solidFill>
              </a:rPr>
              <a:t>‘extend’ – 4 mogelijke uitbreidingen van de huidige partiële oplossing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2" grpId="0" animBg="1"/>
      <p:bldP spid="7" grpId="0" animBg="1"/>
      <p:bldP spid="9" grpId="0" animBg="1"/>
      <p:bldP spid="3" grpId="0" animBg="1"/>
      <p:bldP spid="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1DEA-23E7-4E43-B8CA-F059AABB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6DBA-CAAF-FB42-90AC-15473D20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.</a:t>
            </a:r>
            <a:r>
              <a:rPr lang="en-US" dirty="0" err="1"/>
              <a:t>py</a:t>
            </a:r>
            <a:r>
              <a:rPr lang="en-US" dirty="0"/>
              <a:t> –file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 die </a:t>
            </a:r>
            <a:r>
              <a:rPr lang="en-US" dirty="0" err="1"/>
              <a:t>ook</a:t>
            </a:r>
            <a:r>
              <a:rPr lang="en-US" dirty="0"/>
              <a:t> het pad </a:t>
            </a:r>
            <a:r>
              <a:rPr lang="en-US" dirty="0" err="1"/>
              <a:t>toont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geldig</a:t>
            </a:r>
            <a:r>
              <a:rPr lang="en-US" dirty="0"/>
              <a:t> pad </a:t>
            </a:r>
            <a:r>
              <a:rPr lang="en-US" dirty="0" err="1"/>
              <a:t>gevonden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942020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33D3CF33-41DA-8242-9BAE-BE150A89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UOVT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EBC67C5C-67BC-D640-ABF1-18979F19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87" y="2337847"/>
            <a:ext cx="8110537" cy="3673311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Pas het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programma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aan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zodat</a:t>
            </a:r>
            <a:r>
              <a:rPr lang="en-US" altLang="en-US" sz="2800" dirty="0">
                <a:ea typeface="ＭＳ Ｐゴシック" panose="020B0600070205080204" pitchFamily="34" charset="-128"/>
              </a:rPr>
              <a:t> het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gevonden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 pad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wordt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uitgeprint</a:t>
            </a:r>
            <a:r>
              <a:rPr lang="en-US" altLang="en-US" sz="2800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Pas het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programma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aan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zodat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niet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één</a:t>
            </a:r>
            <a:r>
              <a:rPr lang="en-US" altLang="en-US" sz="2800" dirty="0">
                <a:ea typeface="ＭＳ Ｐゴシック" panose="020B0600070205080204" pitchFamily="34" charset="-128"/>
              </a:rPr>
              <a:t>, maar </a:t>
            </a:r>
            <a:r>
              <a:rPr lang="en-US" altLang="en-US" sz="2800" b="1" u="sng" dirty="0" err="1">
                <a:ea typeface="ＭＳ Ｐゴシック" panose="020B0600070205080204" pitchFamily="34" charset="-128"/>
              </a:rPr>
              <a:t>alle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oplossingen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worden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gevonden</a:t>
            </a:r>
            <a:r>
              <a:rPr lang="en-US" altLang="en-US" sz="2800" dirty="0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2550470A-CD95-694C-8B25-5973F0A3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552450"/>
            <a:ext cx="7543800" cy="715963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Probleem: 8 koninginnen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2F4036CE-B04F-D340-BB40-58EF531F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905000"/>
            <a:ext cx="8893175" cy="4191000"/>
          </a:xfrm>
        </p:spPr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nl-NL" altLang="en-US" sz="24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Probleem: positioneer 8 koninginnen op een schaakbord zodat geen enkele van hen de andere aanvalt volgens de regels van het schaakspel</a:t>
            </a:r>
            <a:endParaRPr lang="nl-NL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spcBef>
                <a:spcPts val="1200"/>
              </a:spcBef>
              <a:buNone/>
            </a:pPr>
            <a:endParaRPr lang="nl-NL" altLang="en-US" sz="2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36538" indent="-236538">
              <a:spcBef>
                <a:spcPts val="1200"/>
              </a:spcBef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Een oplossing:</a:t>
            </a:r>
            <a:endParaRPr lang="nl-NL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6563" name="Picture 5">
            <a:extLst>
              <a:ext uri="{FF2B5EF4-FFF2-40B4-BE49-F238E27FC236}">
                <a16:creationId xmlns:a16="http://schemas.microsoft.com/office/drawing/2014/main" id="{33B52F12-F8FC-AC4A-A92D-1B091589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966" y="3227387"/>
            <a:ext cx="34226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C37411-9162-6947-B651-FA6ADDA2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16263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7F745FCA-861A-4547-93F0-CB2152D2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81013"/>
            <a:ext cx="7543800" cy="715962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Probleem: 8 koninginnen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16BD1231-D01D-C546-88AC-A79841B1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844675"/>
            <a:ext cx="8110538" cy="4191000"/>
          </a:xfrm>
        </p:spPr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‘</a:t>
            </a:r>
            <a:r>
              <a:rPr lang="nl-NL" altLang="en-US" sz="2800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examine</a:t>
            </a: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 - Gemakkelijk om een gedeeltelijke oplossing te onderzoeken:</a:t>
            </a:r>
          </a:p>
          <a:p>
            <a:pPr marL="1036638" lvl="2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Indien 2 koninginnen elkaar aanvallen, verwerp de gedeeltelijke oplossing</a:t>
            </a:r>
          </a:p>
          <a:p>
            <a:pPr marL="1036638" lvl="2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het andere geval:</a:t>
            </a:r>
          </a:p>
          <a:p>
            <a:pPr marL="1493838" lvl="3" indent="-236538">
              <a:spcBef>
                <a:spcPts val="1200"/>
              </a:spcBef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Indien oplossing voor 8 koninginnen, aanvaard de oplossing</a:t>
            </a:r>
          </a:p>
          <a:p>
            <a:pPr marL="1493838" lvl="3" indent="-236538">
              <a:spcBef>
                <a:spcPts val="1200"/>
              </a:spcBef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 het andere geval: ga verder</a:t>
            </a:r>
          </a:p>
          <a:p>
            <a:pPr marL="236538" indent="-236538">
              <a:spcBef>
                <a:spcPts val="1200"/>
              </a:spcBef>
              <a:buFont typeface="Wingdings" pitchFamily="2" charset="2"/>
              <a:buNone/>
            </a:pPr>
            <a:endParaRPr lang="nl-NL" altLang="en-US" sz="20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935427-09F1-7C46-8F2C-7BD2F00E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9509F3F0-7955-294A-9A5E-F5501083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Probleem: 8 koninginnen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9E391B0-962A-5E49-A14C-02DB85B5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nl-NL" altLang="en-US" sz="2800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extend</a:t>
            </a:r>
            <a:r>
              <a:rPr lang="nl-NL" altLang="en-US" sz="28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 - Eenvoudig om een gedeeltelijke oplossing uit te breiden:</a:t>
            </a:r>
          </a:p>
          <a:p>
            <a:pPr marL="1036638" lvl="2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Zet een koningin op een leeg vakje</a:t>
            </a:r>
          </a:p>
          <a:p>
            <a:pPr marL="1036638" lvl="2" indent="-236538">
              <a:spcBef>
                <a:spcPts val="1200"/>
              </a:spcBef>
            </a:pPr>
            <a:endParaRPr lang="nl-NL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636588" lvl="1" indent="-236538">
              <a:spcBef>
                <a:spcPts val="1200"/>
              </a:spcBef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Systematische extensies:</a:t>
            </a:r>
          </a:p>
          <a:p>
            <a:pPr marL="1493838" lvl="3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Zet de eerste koningin op rij 1</a:t>
            </a:r>
          </a:p>
          <a:p>
            <a:pPr marL="1493838" lvl="3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Zet de volgende op rij 2</a:t>
            </a:r>
          </a:p>
          <a:p>
            <a:pPr marL="1493838" lvl="3" indent="-236538">
              <a:spcBef>
                <a:spcPts val="1200"/>
              </a:spcBef>
            </a:pPr>
            <a:r>
              <a:rPr lang="nl-NL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Etc.</a:t>
            </a:r>
          </a:p>
          <a:p>
            <a:pPr marL="236538" indent="-236538"/>
            <a:endParaRPr lang="nl-NL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59DA4-8DEF-784F-9DF7-EF1A8EAD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8038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DC93AF-5A40-F444-8517-770916778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1C689F-D081-BC42-9C94-B91492C75724}"/>
              </a:ext>
            </a:extLst>
          </p:cNvPr>
          <p:cNvSpPr txBox="1">
            <a:spLocks/>
          </p:cNvSpPr>
          <p:nvPr/>
        </p:nvSpPr>
        <p:spPr>
          <a:xfrm>
            <a:off x="996950" y="427038"/>
            <a:ext cx="7543800" cy="7159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800" kern="0">
                <a:latin typeface="Arial" charset="0"/>
              </a:rPr>
              <a:t>Backtracking in het 4 koninginnenprobleem</a:t>
            </a:r>
            <a:endParaRPr lang="nl-NL" sz="2800" kern="0" dirty="0">
              <a:latin typeface="Arial" charset="0"/>
            </a:endParaRPr>
          </a:p>
        </p:txBody>
      </p:sp>
      <p:pic>
        <p:nvPicPr>
          <p:cNvPr id="69635" name="Picture 4" descr="U:\PC\publisher\2013 wiley slides\BM, 10-12\Chapter 11\Media\Illustrations\py_11_03_300dpi.jpg">
            <a:extLst>
              <a:ext uri="{FF2B5EF4-FFF2-40B4-BE49-F238E27FC236}">
                <a16:creationId xmlns:a16="http://schemas.microsoft.com/office/drawing/2014/main" id="{89590B3E-B8B4-7345-B0CF-7A7BF24D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35063"/>
            <a:ext cx="7519988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2A492D-AE19-0C42-95F8-D67DB590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0B7283-7DE5-7247-88A8-7704ABFFB4E3}"/>
              </a:ext>
            </a:extLst>
          </p:cNvPr>
          <p:cNvSpPr txBox="1">
            <a:spLocks/>
          </p:cNvSpPr>
          <p:nvPr/>
        </p:nvSpPr>
        <p:spPr>
          <a:xfrm>
            <a:off x="979488" y="633413"/>
            <a:ext cx="7543800" cy="7159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nl-NL" sz="2800" kern="0">
                <a:latin typeface="Arial" charset="0"/>
              </a:rPr>
              <a:t>Backtracking in het 4 koninginnenprobleem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2CBDBE9-4E6A-6241-BA0B-A3F989F00923}"/>
              </a:ext>
            </a:extLst>
          </p:cNvPr>
          <p:cNvSpPr txBox="1">
            <a:spLocks/>
          </p:cNvSpPr>
          <p:nvPr/>
        </p:nvSpPr>
        <p:spPr bwMode="auto">
          <a:xfrm>
            <a:off x="331788" y="1911350"/>
            <a:ext cx="89646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653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6588" indent="-236538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12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nl-NL" altLang="en-US" sz="2400"/>
              <a:t>Begin met een leeg bord; genereer vier partiële oplossingen met een koningin in rij 1 </a:t>
            </a:r>
            <a:endParaRPr lang="nl-NL" altLang="en-US" sz="2000"/>
          </a:p>
          <a:p>
            <a:pPr>
              <a:spcBef>
                <a:spcPts val="12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nl-NL" altLang="en-US" sz="2400"/>
              <a:t>Wanneer de koningin in rij 1 en in kolom 1 is geplaatst, zijn er vier partiële oplossingen met een koningin in rij 2</a:t>
            </a:r>
          </a:p>
          <a:p>
            <a:pPr lvl="1">
              <a:spcBef>
                <a:spcPts val="12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2400"/>
              <a:t>Twee ervan zullen nooit tot een goede oplossing leiden, dus worden verlaten</a:t>
            </a:r>
          </a:p>
          <a:p>
            <a:pPr lvl="1">
              <a:spcBef>
                <a:spcPts val="12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nl-NL" altLang="en-US" sz="2400"/>
              <a:t>De andere twee leiden tot partiële oplossingen met 3 koninginnen, maar met uitzondering van één oplossing worden verlaten</a:t>
            </a:r>
          </a:p>
          <a:p>
            <a:pPr>
              <a:spcBef>
                <a:spcPts val="12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nl-NL" altLang="en-US" sz="2400"/>
              <a:t>Eén partiële oplossing wordt uitgebreid tot een oplossing met 4 koninginnen, maar ook deze worden afgevoerd</a:t>
            </a:r>
          </a:p>
        </p:txBody>
      </p:sp>
      <p:pic>
        <p:nvPicPr>
          <p:cNvPr id="70660" name="Picture 5">
            <a:extLst>
              <a:ext uri="{FF2B5EF4-FFF2-40B4-BE49-F238E27FC236}">
                <a16:creationId xmlns:a16="http://schemas.microsoft.com/office/drawing/2014/main" id="{43C3F15C-7932-DC4F-9355-66D3F86D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2357438"/>
            <a:ext cx="327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6">
            <a:extLst>
              <a:ext uri="{FF2B5EF4-FFF2-40B4-BE49-F238E27FC236}">
                <a16:creationId xmlns:a16="http://schemas.microsoft.com/office/drawing/2014/main" id="{EC7E8AFE-BA5E-824B-86FB-93062EB1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33655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7">
            <a:extLst>
              <a:ext uri="{FF2B5EF4-FFF2-40B4-BE49-F238E27FC236}">
                <a16:creationId xmlns:a16="http://schemas.microsoft.com/office/drawing/2014/main" id="{05F35333-4EB1-D446-9A4A-CC78D674F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4157663"/>
            <a:ext cx="3587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8">
            <a:extLst>
              <a:ext uri="{FF2B5EF4-FFF2-40B4-BE49-F238E27FC236}">
                <a16:creationId xmlns:a16="http://schemas.microsoft.com/office/drawing/2014/main" id="{08BDF033-E1A8-EF4B-A14F-175EC91A0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8" y="4733925"/>
            <a:ext cx="3349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9">
            <a:extLst>
              <a:ext uri="{FF2B5EF4-FFF2-40B4-BE49-F238E27FC236}">
                <a16:creationId xmlns:a16="http://schemas.microsoft.com/office/drawing/2014/main" id="{D570F975-DE58-B946-845E-897D8328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6216650"/>
            <a:ext cx="3397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C693BDF1-C586-9A46-9BF2-93C89459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7508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Probleem: ‘path finding’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9E4C-A133-B34C-B367-8D841485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876425"/>
            <a:ext cx="5153025" cy="4191000"/>
          </a:xfrm>
        </p:spPr>
        <p:txBody>
          <a:bodyPr/>
          <a:lstStyle/>
          <a:p>
            <a:r>
              <a:rPr lang="en-US" altLang="en-US" sz="2800" dirty="0" err="1">
                <a:ea typeface="ＭＳ Ｐゴシック" panose="020B0600070205080204" pitchFamily="34" charset="-128"/>
              </a:rPr>
              <a:t>Gegeven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virtuele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wereld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‘robot’,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muren</a:t>
            </a:r>
            <a:r>
              <a:rPr lang="en-US" altLang="en-US" sz="2000" dirty="0">
                <a:ea typeface="ＭＳ Ｐゴシック" panose="020B0600070205080204" pitchFamily="34" charset="-128"/>
              </a:rPr>
              <a:t>,…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startpositie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,y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doelpositie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,y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Gevraagd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bestaat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een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pad van start-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naar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doel-positie</a:t>
            </a:r>
            <a:r>
              <a:rPr lang="en-US" altLang="en-US" sz="2400" dirty="0">
                <a:ea typeface="ＭＳ Ｐゴシック" panose="020B0600070205080204" pitchFamily="34" charset="-128"/>
              </a:rPr>
              <a:t>?</a:t>
            </a:r>
          </a:p>
          <a:p>
            <a:pPr lvl="1"/>
            <a:r>
              <a:rPr lang="en-US" altLang="en-US" sz="2400" dirty="0" err="1">
                <a:ea typeface="ＭＳ Ｐゴシック" panose="020B0600070205080204" pitchFamily="34" charset="-128"/>
              </a:rPr>
              <a:t>zoja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geef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zo’n</a:t>
            </a:r>
            <a:r>
              <a:rPr lang="en-US" altLang="en-US" sz="2400" dirty="0">
                <a:ea typeface="ＭＳ Ｐゴシック" panose="020B0600070205080204" pitchFamily="34" charset="-128"/>
              </a:rPr>
              <a:t> pad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maze.png">
            <a:extLst>
              <a:ext uri="{FF2B5EF4-FFF2-40B4-BE49-F238E27FC236}">
                <a16:creationId xmlns:a16="http://schemas.microsoft.com/office/drawing/2014/main" id="{41B23599-FCC9-A246-B1AD-FFEEBB002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23" y="2187575"/>
            <a:ext cx="3657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4">
            <a:extLst>
              <a:ext uri="{FF2B5EF4-FFF2-40B4-BE49-F238E27FC236}">
                <a16:creationId xmlns:a16="http://schemas.microsoft.com/office/drawing/2014/main" id="{43E12009-7ED6-9E46-A4B5-AC971181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6550025"/>
            <a:ext cx="7802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https://</a:t>
            </a:r>
            <a:r>
              <a:rPr lang="en-US" altLang="en-US" dirty="0" err="1"/>
              <a:t>www.laurentluce.com</a:t>
            </a:r>
            <a:r>
              <a:rPr lang="en-US" altLang="en-US" dirty="0"/>
              <a:t>/posts/solving-mazes-using-python-simple-</a:t>
            </a:r>
            <a:r>
              <a:rPr lang="en-US" altLang="en-US" dirty="0" err="1"/>
              <a:t>recursivity</a:t>
            </a:r>
            <a:r>
              <a:rPr lang="en-US" altLang="en-US" dirty="0"/>
              <a:t>-and-a-search/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37129-008F-DD46-A6D2-2BAEE1A9C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190" y="4779963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CB240-6719-514F-8622-5B9DA6BF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6715" y="22352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59361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Content Placeholder 2">
            <a:extLst>
              <a:ext uri="{FF2B5EF4-FFF2-40B4-BE49-F238E27FC236}">
                <a16:creationId xmlns:a16="http://schemas.microsoft.com/office/drawing/2014/main" id="{BFD9CC7A-DBD9-4448-AB43-54F1D749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5" y="2095500"/>
            <a:ext cx="8110538" cy="4191000"/>
          </a:xfrm>
          <a:solidFill>
            <a:schemeClr val="accent2">
              <a:lumMod val="95000"/>
            </a:schemeClr>
          </a:solidFill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400" b="1" dirty="0" err="1">
                <a:latin typeface="Courier" charset="0"/>
                <a:ea typeface="ＭＳ Ｐゴシック" charset="0"/>
                <a:cs typeface="ＭＳ Ｐゴシック" charset="0"/>
              </a:rPr>
              <a:t>def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solve(</a:t>
            </a:r>
            <a:r>
              <a:rPr lang="en-US" sz="240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)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exam = </a:t>
            </a:r>
            <a:r>
              <a:rPr lang="en-US" sz="2400" u="sng" dirty="0">
                <a:latin typeface="Courier" charset="0"/>
                <a:ea typeface="ＭＳ Ｐゴシック" charset="0"/>
                <a:cs typeface="ＭＳ Ｐゴシック" charset="0"/>
              </a:rPr>
              <a:t>examine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latin typeface="Courier" charset="0"/>
                <a:ea typeface="ＭＳ Ｐゴシック" charset="0"/>
                <a:cs typeface="ＭＳ Ｐゴシック" charset="0"/>
              </a:rPr>
              <a:t>if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exam == ACCEPT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   print(</a:t>
            </a:r>
            <a:r>
              <a:rPr lang="en-US" sz="240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 err="1">
                <a:latin typeface="Courier" charset="0"/>
                <a:ea typeface="ＭＳ Ｐゴシック" charset="0"/>
                <a:cs typeface="ＭＳ Ｐゴシック" charset="0"/>
              </a:rPr>
              <a:t>elif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exam != ABANDON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sz="2400" b="1" dirty="0">
                <a:latin typeface="Courier" charset="0"/>
                <a:ea typeface="ＭＳ Ｐゴシック" charset="0"/>
                <a:cs typeface="ＭＳ Ｐゴシック" charset="0"/>
              </a:rPr>
              <a:t>for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p </a:t>
            </a:r>
            <a:r>
              <a:rPr lang="en-US" sz="2400" b="1" dirty="0">
                <a:latin typeface="Courier" charset="0"/>
                <a:ea typeface="ＭＳ Ｐゴシック" charset="0"/>
                <a:cs typeface="ＭＳ Ｐゴシック" charset="0"/>
              </a:rPr>
              <a:t>in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u="sng" dirty="0">
                <a:latin typeface="Courier" charset="0"/>
                <a:ea typeface="ＭＳ Ｐゴシック" charset="0"/>
                <a:cs typeface="ＭＳ Ｐゴシック" charset="0"/>
              </a:rPr>
              <a:t>extend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Courier" charset="0"/>
                <a:ea typeface="ＭＳ Ｐゴシック" charset="0"/>
                <a:cs typeface="ＭＳ Ｐゴシック" charset="0"/>
              </a:rPr>
              <a:t>partialSolution</a:t>
            </a: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) 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sz="2400" dirty="0">
                <a:latin typeface="Courier" charset="0"/>
                <a:ea typeface="ＭＳ Ｐゴシック" charset="0"/>
                <a:cs typeface="ＭＳ Ｐゴシック" charset="0"/>
              </a:rPr>
              <a:t>         solve(p)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F1D9-0BBB-DA49-B98A-25B144BB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5999B3-7625-2F48-BD69-46979C5D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</a:t>
            </a:r>
            <a:r>
              <a:rPr lang="en-US" dirty="0" err="1"/>
              <a:t>koninginnen</a:t>
            </a:r>
            <a:r>
              <a:rPr lang="en-US" dirty="0"/>
              <a:t>: data-</a:t>
            </a:r>
            <a:r>
              <a:rPr lang="en-US" dirty="0" err="1"/>
              <a:t>structuur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477206-F9CC-D24E-9904-FDF237A4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Data-</a:t>
            </a:r>
            <a:r>
              <a:rPr lang="en-US" altLang="en-US" sz="2800" dirty="0" err="1"/>
              <a:t>structuur</a:t>
            </a:r>
            <a:r>
              <a:rPr lang="en-US" altLang="en-US" sz="2800" dirty="0"/>
              <a:t>?</a:t>
            </a:r>
          </a:p>
          <a:p>
            <a:pPr lvl="1"/>
            <a:r>
              <a:rPr lang="en-US" altLang="en-US" sz="2400" dirty="0" err="1"/>
              <a:t>Bord</a:t>
            </a:r>
            <a:endParaRPr lang="en-US" altLang="en-US" sz="2400" dirty="0"/>
          </a:p>
          <a:p>
            <a:pPr lvl="1"/>
            <a:r>
              <a:rPr lang="en-US" altLang="en-US" sz="2400" dirty="0"/>
              <a:t>(</a:t>
            </a:r>
            <a:r>
              <a:rPr lang="en-US" altLang="en-US" sz="2400" dirty="0" err="1"/>
              <a:t>Deel</a:t>
            </a:r>
            <a:r>
              <a:rPr lang="en-US" altLang="en-US" sz="2400" dirty="0"/>
              <a:t>-)</a:t>
            </a:r>
            <a:r>
              <a:rPr lang="en-US" altLang="en-US" sz="2400" dirty="0" err="1"/>
              <a:t>oplossing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r>
              <a:rPr lang="en-US" altLang="en-US" sz="2800" dirty="0" err="1"/>
              <a:t>Lijst</a:t>
            </a:r>
            <a:r>
              <a:rPr lang="en-US" altLang="en-US" sz="2800" dirty="0"/>
              <a:t> van </a:t>
            </a:r>
            <a:r>
              <a:rPr lang="en-US" altLang="en-US" sz="2800" dirty="0" err="1"/>
              <a:t>posities</a:t>
            </a:r>
            <a:r>
              <a:rPr lang="en-US" altLang="en-US" sz="2800" dirty="0"/>
              <a:t> van </a:t>
            </a:r>
            <a:r>
              <a:rPr lang="en-US" altLang="en-US" sz="2800" dirty="0" err="1"/>
              <a:t>koninginnen</a:t>
            </a:r>
            <a:endParaRPr lang="en-US" altLang="en-US" sz="2800" dirty="0"/>
          </a:p>
          <a:p>
            <a:pPr lvl="1"/>
            <a:r>
              <a:rPr lang="en-US" altLang="en-US" sz="2400" dirty="0"/>
              <a:t>Elke </a:t>
            </a:r>
            <a:r>
              <a:rPr lang="en-US" altLang="en-US" sz="2400" dirty="0" err="1"/>
              <a:t>positie</a:t>
            </a:r>
            <a:r>
              <a:rPr lang="en-US" altLang="en-US" sz="2400" dirty="0"/>
              <a:t> van </a:t>
            </a:r>
            <a:r>
              <a:rPr lang="en-US" altLang="en-US" sz="2400" dirty="0" err="1"/>
              <a:t>koningin</a:t>
            </a:r>
            <a:r>
              <a:rPr lang="en-US" altLang="en-US" sz="2400" dirty="0"/>
              <a:t>:  (</a:t>
            </a:r>
            <a:r>
              <a:rPr lang="en-US" altLang="en-US" sz="2400" i="1" dirty="0"/>
              <a:t>letter</a:t>
            </a:r>
            <a:r>
              <a:rPr lang="en-US" altLang="en-US" sz="2400" dirty="0"/>
              <a:t>, </a:t>
            </a:r>
            <a:r>
              <a:rPr lang="en-US" altLang="en-US" sz="2400" i="1" dirty="0" err="1"/>
              <a:t>cijfer</a:t>
            </a:r>
            <a:r>
              <a:rPr lang="en-US" altLang="en-US" sz="2400" dirty="0"/>
              <a:t>)</a:t>
            </a:r>
          </a:p>
          <a:p>
            <a:pPr lvl="2"/>
            <a:r>
              <a:rPr lang="en-US" altLang="en-US" sz="2000" i="1" dirty="0"/>
              <a:t>letter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kolom</a:t>
            </a:r>
            <a:endParaRPr lang="en-US" altLang="en-US" sz="2000" dirty="0"/>
          </a:p>
          <a:p>
            <a:pPr lvl="2"/>
            <a:r>
              <a:rPr lang="en-US" altLang="en-US" sz="2000" i="1" dirty="0" err="1"/>
              <a:t>cijfer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rij</a:t>
            </a:r>
            <a:endParaRPr lang="en-US" altLang="en-US" sz="2000" dirty="0"/>
          </a:p>
          <a:p>
            <a:pPr lvl="1"/>
            <a:r>
              <a:rPr lang="en-US" altLang="en-US" sz="2400" dirty="0" err="1"/>
              <a:t>Alle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vakjes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waar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koningin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staat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zijn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leeg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Voorbeeld</a:t>
            </a:r>
            <a:r>
              <a:rPr lang="en-US" altLang="en-US" sz="2400" dirty="0"/>
              <a:t>:	[</a:t>
            </a:r>
            <a:r>
              <a:rPr lang="ja-JP" altLang="en-US" sz="2400"/>
              <a:t>“</a:t>
            </a:r>
            <a:r>
              <a:rPr lang="en-US" altLang="ja-JP" sz="2400" dirty="0"/>
              <a:t>a1</a:t>
            </a:r>
            <a:r>
              <a:rPr lang="ja-JP" altLang="en-US" sz="2400"/>
              <a:t>”</a:t>
            </a:r>
            <a:r>
              <a:rPr lang="en-US" altLang="ja-JP" sz="2400" dirty="0"/>
              <a:t>, </a:t>
            </a:r>
            <a:r>
              <a:rPr lang="ja-JP" altLang="en-US" sz="2400"/>
              <a:t>“</a:t>
            </a:r>
            <a:r>
              <a:rPr lang="en-US" altLang="ja-JP" sz="2400" dirty="0"/>
              <a:t>e2</a:t>
            </a:r>
            <a:r>
              <a:rPr lang="ja-JP" altLang="en-US" sz="2400"/>
              <a:t>”</a:t>
            </a:r>
            <a:r>
              <a:rPr lang="en-US" altLang="ja-JP" sz="2400" dirty="0"/>
              <a:t>, </a:t>
            </a:r>
            <a:r>
              <a:rPr lang="ja-JP" altLang="en-US" sz="2400"/>
              <a:t>“</a:t>
            </a:r>
            <a:r>
              <a:rPr lang="en-US" altLang="ja-JP" sz="2400" dirty="0"/>
              <a:t>h3</a:t>
            </a:r>
            <a:r>
              <a:rPr lang="ja-JP" altLang="en-US" sz="2400"/>
              <a:t>”</a:t>
            </a:r>
            <a:r>
              <a:rPr lang="en-US" altLang="ja-JP" sz="2400" dirty="0"/>
              <a:t>, </a:t>
            </a:r>
            <a:r>
              <a:rPr lang="ja-JP" altLang="en-US" sz="2400"/>
              <a:t>“</a:t>
            </a:r>
            <a:r>
              <a:rPr lang="en-US" altLang="ja-JP" sz="2400" dirty="0"/>
              <a:t>f4</a:t>
            </a:r>
            <a:r>
              <a:rPr lang="ja-JP" altLang="en-US" sz="2400"/>
              <a:t>”</a:t>
            </a:r>
            <a:r>
              <a:rPr lang="en-US" altLang="ja-JP" sz="2400" dirty="0"/>
              <a:t>]</a:t>
            </a:r>
            <a:endParaRPr lang="en-US" alt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2F1D9-0BBB-DA49-B98A-25B144BB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2530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B66DA293-DA21-9642-9343-BD508574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52450"/>
            <a:ext cx="7543800" cy="715963"/>
          </a:xfrm>
        </p:spPr>
        <p:txBody>
          <a:bodyPr/>
          <a:lstStyle/>
          <a:p>
            <a:r>
              <a:rPr lang="en-US" altLang="en-US" sz="36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Examine()</a:t>
            </a:r>
            <a:endParaRPr lang="en-US" altLang="en-US" sz="36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227B1-82EF-8549-9D73-99723426BB57}"/>
              </a:ext>
            </a:extLst>
          </p:cNvPr>
          <p:cNvSpPr/>
          <p:nvPr/>
        </p:nvSpPr>
        <p:spPr>
          <a:xfrm>
            <a:off x="0" y="2366372"/>
            <a:ext cx="9467850" cy="3503612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u="sng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examine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partialSolution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(0, len(partialSolution))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j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range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(i + 1, len(partialSolution))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attacks(partialSolution[i], 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partialSolution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[j])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ABANDON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len(partialSolution) == NQUEENS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ACCEPT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CONTINUE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83BBBF-3417-2F40-8320-FE914D33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5541" name="TextBox 2">
            <a:extLst>
              <a:ext uri="{FF2B5EF4-FFF2-40B4-BE49-F238E27FC236}">
                <a16:creationId xmlns:a16="http://schemas.microsoft.com/office/drawing/2014/main" id="{E8913531-4CA9-DC41-9673-1BF22519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404813"/>
            <a:ext cx="2970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[</a:t>
            </a:r>
            <a:r>
              <a:rPr lang="ja-JP" altLang="en-US" sz="2400"/>
              <a:t>“</a:t>
            </a:r>
            <a:r>
              <a:rPr lang="en-US" altLang="ja-JP" sz="2400"/>
              <a:t>a1</a:t>
            </a:r>
            <a:r>
              <a:rPr lang="ja-JP" altLang="en-US" sz="2400"/>
              <a:t>”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/>
              <a:t>e2</a:t>
            </a:r>
            <a:r>
              <a:rPr lang="ja-JP" altLang="en-US" sz="2400"/>
              <a:t>”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/>
              <a:t>h3</a:t>
            </a:r>
            <a:r>
              <a:rPr lang="ja-JP" altLang="en-US" sz="2400"/>
              <a:t>”</a:t>
            </a:r>
            <a:r>
              <a:rPr lang="en-US" altLang="ja-JP" sz="2400"/>
              <a:t>, </a:t>
            </a:r>
            <a:r>
              <a:rPr lang="ja-JP" altLang="en-US" sz="2400"/>
              <a:t>“</a:t>
            </a:r>
            <a:r>
              <a:rPr lang="en-US" altLang="ja-JP" sz="2400"/>
              <a:t>f4</a:t>
            </a:r>
            <a:r>
              <a:rPr lang="ja-JP" altLang="en-US" sz="2400"/>
              <a:t>”</a:t>
            </a:r>
            <a:r>
              <a:rPr lang="en-US" altLang="ja-JP" sz="2400"/>
              <a:t>]</a:t>
            </a:r>
            <a:endParaRPr lang="en-US" altLang="en-US" sz="240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55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561CC0D1-5119-D047-A323-4D5DFAD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81013"/>
            <a:ext cx="7543800" cy="715962"/>
          </a:xfrm>
        </p:spPr>
        <p:txBody>
          <a:bodyPr/>
          <a:lstStyle/>
          <a:p>
            <a:r>
              <a:rPr lang="en-US" altLang="en-US" sz="4000">
                <a:solidFill>
                  <a:srgbClr val="0000FF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Extend()</a:t>
            </a:r>
            <a:endParaRPr lang="en-US" altLang="en-US" sz="4000">
              <a:solidFill>
                <a:srgbClr val="0000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DCCDE-7EE5-5341-8E4D-7B12CE16CCAE}"/>
              </a:ext>
            </a:extLst>
          </p:cNvPr>
          <p:cNvSpPr/>
          <p:nvPr/>
        </p:nvSpPr>
        <p:spPr>
          <a:xfrm>
            <a:off x="755650" y="2473841"/>
            <a:ext cx="7533610" cy="3023191"/>
          </a:xfrm>
          <a:prstGeom prst="rect">
            <a:avLst/>
          </a:prstGeom>
          <a:solidFill>
            <a:schemeClr val="accen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extend(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partialSolution</a:t>
            </a:r>
            <a:r>
              <a:rPr lang="en-US" sz="20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results = []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row =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(partialSolution) + 1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column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"abcdefgh" :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newSolution =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(partialSolution)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newSolution.append(column + str(row))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results.append(newSolution)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results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99A68C-44A2-C346-A36A-4C7F869F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49CD4BA9-B4C2-6640-A42C-C0B7919D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Om vast te stellen dat twee koninginnen elkaar diagonaal aanvallen:</a:t>
            </a:r>
          </a:p>
          <a:p>
            <a:pPr marL="636588" lvl="1" indent="-236538">
              <a:spcBef>
                <a:spcPts val="1200"/>
              </a:spcBef>
            </a:pPr>
            <a:r>
              <a:rPr lang="nl-NL" altLang="en-US" sz="2400">
                <a:latin typeface="Arial" panose="020B0604020202020204" pitchFamily="34" charset="0"/>
                <a:ea typeface="ＭＳ Ｐゴシック" panose="020B0600070205080204" pitchFamily="34" charset="-128"/>
              </a:rPr>
              <a:t>Ga na of de helling ±1 is</a:t>
            </a:r>
          </a:p>
          <a:p>
            <a:pPr marL="636588" lvl="1" indent="-236538">
              <a:spcBef>
                <a:spcPts val="1200"/>
              </a:spcBef>
              <a:buFont typeface="Wingdings" pitchFamily="2" charset="2"/>
              <a:buNone/>
            </a:pPr>
            <a:endParaRPr lang="nl-NL" altLang="en-US" sz="24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636588" lvl="1" indent="-236538">
              <a:spcBef>
                <a:spcPts val="1200"/>
              </a:spcBef>
              <a:buFont typeface="Wingdings" pitchFamily="2" charset="2"/>
              <a:buNone/>
            </a:pP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)/(column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 = ±1</a:t>
            </a:r>
          </a:p>
          <a:p>
            <a:pPr marL="636588" lvl="1" indent="-236538">
              <a:spcBef>
                <a:spcPts val="1200"/>
              </a:spcBef>
              <a:buFont typeface="Wingdings" pitchFamily="2" charset="2"/>
              <a:buNone/>
            </a:pP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         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= ±(column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636588" lvl="1" indent="-236538">
              <a:spcBef>
                <a:spcPts val="1200"/>
              </a:spcBef>
              <a:buFont typeface="Wingdings" pitchFamily="2" charset="2"/>
              <a:buNone/>
            </a:pP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                  |row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row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| = |column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2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– column</a:t>
            </a:r>
            <a:r>
              <a:rPr lang="nl-NL" altLang="en-US" sz="2000" baseline="-25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1</a:t>
            </a:r>
            <a:r>
              <a:rPr lang="nl-NL" altLang="en-US" sz="2000">
                <a:solidFill>
                  <a:srgbClr val="6E7069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|  </a:t>
            </a:r>
          </a:p>
          <a:p>
            <a:pPr marL="636588" lvl="1" indent="-236538">
              <a:spcBef>
                <a:spcPts val="1200"/>
              </a:spcBef>
              <a:buFont typeface="Wingdings" pitchFamily="2" charset="2"/>
              <a:buNone/>
            </a:pPr>
            <a:endParaRPr lang="nl-NL" altLang="en-US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C367FD-5624-D045-B7BE-DB9330A1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Content Placeholder 4">
            <a:extLst>
              <a:ext uri="{FF2B5EF4-FFF2-40B4-BE49-F238E27FC236}">
                <a16:creationId xmlns:a16="http://schemas.microsoft.com/office/drawing/2014/main" id="{1F2D01BA-F37D-9146-8482-AE7F7FE9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905000"/>
            <a:ext cx="9377916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##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#  This program solves the 8 queens problem using backtracking.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#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b="1" dirty="0">
                <a:latin typeface="Courier" pitchFamily="2" charset="0"/>
                <a:ea typeface="ＭＳ Ｐゴシック" panose="020B0600070205080204" pitchFamily="34" charset="-128"/>
              </a:rPr>
              <a:t>def</a:t>
            </a: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 main()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   solve([])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8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COLUMNS = "</a:t>
            </a:r>
            <a:r>
              <a:rPr lang="en-US" altLang="en-US" sz="1800" dirty="0" err="1">
                <a:latin typeface="Courier" pitchFamily="2" charset="0"/>
                <a:ea typeface="ＭＳ Ｐゴシック" panose="020B0600070205080204" pitchFamily="34" charset="-128"/>
              </a:rPr>
              <a:t>abcdefgh</a:t>
            </a: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NQUEENS = </a:t>
            </a:r>
            <a:r>
              <a:rPr lang="en-US" altLang="en-US" sz="1800" dirty="0" err="1">
                <a:latin typeface="Courier" pitchFamily="2" charset="0"/>
                <a:ea typeface="ＭＳ Ｐゴシック" panose="020B0600070205080204" pitchFamily="34" charset="-128"/>
              </a:rPr>
              <a:t>len</a:t>
            </a: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(COLUMNS)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ACCEPT =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CONTINUE = 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1800" dirty="0">
                <a:latin typeface="Courier" pitchFamily="2" charset="0"/>
                <a:ea typeface="ＭＳ Ｐゴシック" panose="020B0600070205080204" pitchFamily="34" charset="-128"/>
              </a:rPr>
              <a:t>ABANDON =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8145BC-E46A-7B4B-9AE6-04A2E3C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5779" name="TextBox 5">
            <a:extLst>
              <a:ext uri="{FF2B5EF4-FFF2-40B4-BE49-F238E27FC236}">
                <a16:creationId xmlns:a16="http://schemas.microsoft.com/office/drawing/2014/main" id="{45DA1535-C014-F94F-8409-0E15AE413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08050"/>
            <a:ext cx="198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/>
              <a:t>queens.py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Content Placeholder 2">
            <a:extLst>
              <a:ext uri="{FF2B5EF4-FFF2-40B4-BE49-F238E27FC236}">
                <a16:creationId xmlns:a16="http://schemas.microsoft.com/office/drawing/2014/main" id="{FD3FF8E6-66F0-A94F-BA39-FB409493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1438" y="1905000"/>
            <a:ext cx="9683751" cy="4191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examine(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: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(0,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j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range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+ 1,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attacks(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[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],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[j]):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   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ABANDON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if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== NQUEENS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ACCEPT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else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84E97-6740-FD48-BEDD-83E38966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6976F1E-FCF0-0C44-BD85-72C3D7648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836613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[</a:t>
            </a:r>
            <a:r>
              <a:rPr lang="ja-JP" altLang="en-US"/>
              <a:t>“</a:t>
            </a:r>
            <a:r>
              <a:rPr lang="en-US" altLang="ja-JP"/>
              <a:t>a1</a:t>
            </a:r>
            <a:r>
              <a:rPr lang="ja-JP" altLang="en-US"/>
              <a:t>”</a:t>
            </a:r>
            <a:r>
              <a:rPr lang="en-US" altLang="ja-JP"/>
              <a:t>, </a:t>
            </a:r>
            <a:r>
              <a:rPr lang="ja-JP" altLang="en-US"/>
              <a:t>“</a:t>
            </a:r>
            <a:r>
              <a:rPr lang="en-US" altLang="ja-JP"/>
              <a:t>e2</a:t>
            </a:r>
            <a:r>
              <a:rPr lang="ja-JP" altLang="en-US"/>
              <a:t>”</a:t>
            </a:r>
            <a:r>
              <a:rPr lang="en-US" altLang="ja-JP"/>
              <a:t>, </a:t>
            </a:r>
            <a:r>
              <a:rPr lang="ja-JP" altLang="en-US"/>
              <a:t>“</a:t>
            </a:r>
            <a:r>
              <a:rPr lang="en-US" altLang="ja-JP"/>
              <a:t>h3</a:t>
            </a:r>
            <a:r>
              <a:rPr lang="ja-JP" altLang="en-US"/>
              <a:t>”</a:t>
            </a:r>
            <a:r>
              <a:rPr lang="en-US" altLang="ja-JP"/>
              <a:t>, </a:t>
            </a:r>
            <a:r>
              <a:rPr lang="ja-JP" altLang="en-US"/>
              <a:t>“</a:t>
            </a:r>
            <a:r>
              <a:rPr lang="en-US" altLang="ja-JP"/>
              <a:t>f4</a:t>
            </a:r>
            <a:r>
              <a:rPr lang="ja-JP" altLang="en-US"/>
              <a:t>”</a:t>
            </a:r>
            <a:r>
              <a:rPr lang="en-US" altLang="ja-JP"/>
              <a:t>]</a:t>
            </a:r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2">
            <a:extLst>
              <a:ext uri="{FF2B5EF4-FFF2-40B4-BE49-F238E27FC236}">
                <a16:creationId xmlns:a16="http://schemas.microsoft.com/office/drawing/2014/main" id="{B9C4CDD0-222C-9C46-A2E7-79727475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2286000"/>
            <a:ext cx="8234816" cy="3298371"/>
          </a:xfrm>
          <a:solidFill>
            <a:schemeClr val="accent2">
              <a:lumMod val="95000"/>
            </a:schemeClr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attacks(p1, p2)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column1 =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COLUMNS.index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(p1[0])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row1 = </a:t>
            </a:r>
            <a:r>
              <a:rPr lang="en-US" altLang="en-US" sz="2000" b="1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(p1[1])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column2 =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COLUMNS.index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(p2[0])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row2 = </a:t>
            </a:r>
            <a:r>
              <a:rPr lang="en-US" altLang="en-US" sz="2000" b="1" dirty="0" err="1">
                <a:latin typeface="Courier" pitchFamily="2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(p2[1])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2000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(row1 == row2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or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column1 == column2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or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abs(row1 - row2) == abs(column1 - column2))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F61F2-B70F-3E4F-AD74-48E56E91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8851" name="TextBox 4">
            <a:extLst>
              <a:ext uri="{FF2B5EF4-FFF2-40B4-BE49-F238E27FC236}">
                <a16:creationId xmlns:a16="http://schemas.microsoft.com/office/drawing/2014/main" id="{32426591-201C-0F4C-816D-2B7C82463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836613"/>
            <a:ext cx="1296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/>
              <a:t>a1     e2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Content Placeholder 2">
            <a:extLst>
              <a:ext uri="{FF2B5EF4-FFF2-40B4-BE49-F238E27FC236}">
                <a16:creationId xmlns:a16="http://schemas.microsoft.com/office/drawing/2014/main" id="{D33F3AD6-E6EB-A944-BECF-47497589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86" y="2198914"/>
            <a:ext cx="7284130" cy="3907971"/>
          </a:xfrm>
          <a:solidFill>
            <a:schemeClr val="accent1">
              <a:lumMod val="95000"/>
            </a:schemeClr>
          </a:solidFill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extend(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results = []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row = </a:t>
            </a:r>
            <a:r>
              <a:rPr lang="en-US" altLang="en-US" sz="2000" b="1" dirty="0" err="1">
                <a:latin typeface="Courier" pitchFamily="2" charset="0"/>
                <a:ea typeface="ＭＳ Ｐゴシック" panose="020B0600070205080204" pitchFamily="34" charset="-128"/>
              </a:rPr>
              <a:t>len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 + 1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for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column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in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COLUMNS :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newSolution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list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newSolution.append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(column + </a:t>
            </a:r>
            <a:r>
              <a:rPr lang="en-US" altLang="en-US" sz="2000" b="1" dirty="0" err="1">
                <a:latin typeface="Courier" pitchFamily="2" charset="0"/>
                <a:ea typeface="ＭＳ Ｐゴシック" panose="020B0600070205080204" pitchFamily="34" charset="-128"/>
              </a:rPr>
              <a:t>str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(row))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results.append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latin typeface="Courier" pitchFamily="2" charset="0"/>
                <a:ea typeface="ＭＳ Ｐゴシック" panose="020B0600070205080204" pitchFamily="34" charset="-128"/>
              </a:rPr>
              <a:t>newSolution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results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en-US" sz="2000" dirty="0">
                <a:latin typeface="Courier" pitchFamily="2" charset="0"/>
                <a:ea typeface="ＭＳ Ｐゴシック" panose="020B0600070205080204" pitchFamily="34" charset="-128"/>
              </a:rPr>
              <a:t>main()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CEC31C-C56A-754A-BEAF-329F353F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5AC4FFC4-5213-EE44-B113-A660F3465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6FB90E27-F936-0E41-9635-96A79346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188D0842-23AD-9941-96CD-FB16B6E5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60419" name="Picture 6" descr="maze.png">
            <a:extLst>
              <a:ext uri="{FF2B5EF4-FFF2-40B4-BE49-F238E27FC236}">
                <a16:creationId xmlns:a16="http://schemas.microsoft.com/office/drawing/2014/main" id="{6454E228-2823-254C-B1F4-F8EE4A0A5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460597"/>
            <a:ext cx="3657600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maze_rec_1a.png">
            <a:extLst>
              <a:ext uri="{FF2B5EF4-FFF2-40B4-BE49-F238E27FC236}">
                <a16:creationId xmlns:a16="http://schemas.microsoft.com/office/drawing/2014/main" id="{2E73F8AF-81BC-9E4A-BBE4-FD26A8DC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479647"/>
            <a:ext cx="30734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aze_rec_1b.png">
            <a:extLst>
              <a:ext uri="{FF2B5EF4-FFF2-40B4-BE49-F238E27FC236}">
                <a16:creationId xmlns:a16="http://schemas.microsoft.com/office/drawing/2014/main" id="{8FF777F7-9B80-C84B-AC01-7D5D5FB47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2465359"/>
            <a:ext cx="30734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7818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4D6-12B3-574F-AE1D-3D8BC7E1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7AE2-A8E4-8348-B51C-B2CAD5376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6" y="5285785"/>
            <a:ext cx="8151812" cy="65012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https://www.geeksforgeeks.org/backtracking-algorithms/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0574E-ED2F-8B44-949A-012E22853BC3}"/>
              </a:ext>
            </a:extLst>
          </p:cNvPr>
          <p:cNvSpPr txBox="1"/>
          <p:nvPr/>
        </p:nvSpPr>
        <p:spPr>
          <a:xfrm>
            <a:off x="871538" y="4849587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Boggle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40CD9-8428-B844-AC9B-E8FD537EE9A8}"/>
              </a:ext>
            </a:extLst>
          </p:cNvPr>
          <p:cNvSpPr txBox="1"/>
          <p:nvPr/>
        </p:nvSpPr>
        <p:spPr>
          <a:xfrm>
            <a:off x="871536" y="2502770"/>
            <a:ext cx="646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https://brilliant.org/wiki/recursive-backtracking/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530A3-4361-8C43-9C70-585E1A9734CE}"/>
              </a:ext>
            </a:extLst>
          </p:cNvPr>
          <p:cNvSpPr txBox="1"/>
          <p:nvPr/>
        </p:nvSpPr>
        <p:spPr>
          <a:xfrm>
            <a:off x="871536" y="207254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Mini-sudoku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29215-5954-F641-88F6-4A94461E6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03" y="3025348"/>
            <a:ext cx="3615871" cy="18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0976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ED87-CA5A-B640-B31F-1E60275C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sessie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DE75-0699-9F41-8CB3-8C92E211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Zoek</a:t>
            </a:r>
            <a:r>
              <a:rPr lang="en-US" dirty="0"/>
              <a:t> het </a:t>
            </a:r>
            <a:r>
              <a:rPr lang="en-US" i="1" dirty="0" err="1"/>
              <a:t>kortste</a:t>
            </a:r>
            <a:r>
              <a:rPr lang="en-US" dirty="0"/>
              <a:t> pad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doolhof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Torens</a:t>
            </a:r>
            <a:r>
              <a:rPr lang="en-US" dirty="0"/>
              <a:t> van Hanoi</a:t>
            </a:r>
          </a:p>
        </p:txBody>
      </p:sp>
    </p:spTree>
    <p:extLst>
      <p:ext uri="{BB962C8B-B14F-4D97-AF65-F5344CB8AC3E}">
        <p14:creationId xmlns:p14="http://schemas.microsoft.com/office/powerpoint/2010/main" val="3064517007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689CB-D72A-744F-87D8-F1295261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575432EF-00AD-3443-BD3E-77035B97E7AE}"/>
              </a:ext>
            </a:extLst>
          </p:cNvPr>
          <p:cNvSpPr txBox="1">
            <a:spLocks/>
          </p:cNvSpPr>
          <p:nvPr/>
        </p:nvSpPr>
        <p:spPr bwMode="auto">
          <a:xfrm>
            <a:off x="1065213" y="2057400"/>
            <a:ext cx="81105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800" dirty="0">
                <a:latin typeface="Helvetica" pitchFamily="2" charset="0"/>
              </a:rPr>
              <a:t>Cay </a:t>
            </a:r>
            <a:r>
              <a:rPr lang="en-US" altLang="en-US" sz="2800" dirty="0" err="1">
                <a:latin typeface="Helvetica" pitchFamily="2" charset="0"/>
              </a:rPr>
              <a:t>Horstmann</a:t>
            </a:r>
            <a:r>
              <a:rPr lang="en-US" altLang="en-US" sz="2800" dirty="0">
                <a:latin typeface="Helvetica" pitchFamily="2" charset="0"/>
              </a:rPr>
              <a:t> &amp; </a:t>
            </a:r>
            <a:r>
              <a:rPr lang="en-US" altLang="en-US" sz="2800" dirty="0" err="1">
                <a:latin typeface="Helvetica" pitchFamily="2" charset="0"/>
              </a:rPr>
              <a:t>Rance</a:t>
            </a:r>
            <a:r>
              <a:rPr lang="en-US" altLang="en-US" sz="2800" dirty="0">
                <a:latin typeface="Helvetica" pitchFamily="2" charset="0"/>
              </a:rPr>
              <a:t> D. </a:t>
            </a:r>
            <a:r>
              <a:rPr lang="en-US" altLang="en-US" sz="2800" dirty="0" err="1">
                <a:latin typeface="Helvetica" pitchFamily="2" charset="0"/>
              </a:rPr>
              <a:t>Necaise</a:t>
            </a:r>
            <a:r>
              <a:rPr lang="en-US" altLang="en-US" sz="2800" dirty="0">
                <a:latin typeface="Helvetica" pitchFamily="2" charset="0"/>
              </a:rPr>
              <a:t> (2014). </a:t>
            </a:r>
            <a:r>
              <a:rPr lang="en-US" altLang="en-US" sz="2800" i="1" dirty="0">
                <a:latin typeface="Helvetica" pitchFamily="2" charset="0"/>
              </a:rPr>
              <a:t>Python for Everyone</a:t>
            </a:r>
            <a:r>
              <a:rPr lang="en-US" altLang="en-US" sz="2800" dirty="0">
                <a:latin typeface="Helvetica" pitchFamily="2" charset="0"/>
              </a:rPr>
              <a:t>. Wiley.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800" dirty="0">
                <a:latin typeface="Helvetica" pitchFamily="2" charset="0"/>
              </a:rPr>
              <a:t>Chapter 11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2800" dirty="0">
              <a:latin typeface="Helvetica" pitchFamily="2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altLang="en-US" sz="2800" dirty="0" err="1">
                <a:latin typeface="Helvetica" pitchFamily="2" charset="0"/>
              </a:rPr>
              <a:t>Zelfstudie</a:t>
            </a:r>
            <a:r>
              <a:rPr lang="en-US" altLang="en-US" sz="2800" dirty="0">
                <a:latin typeface="Helvetica" pitchFamily="2" charset="0"/>
              </a:rPr>
              <a:t>: </a:t>
            </a:r>
            <a:r>
              <a:rPr lang="en-US" altLang="en-US" sz="2800" dirty="0" err="1">
                <a:latin typeface="Helvetica" pitchFamily="2" charset="0"/>
              </a:rPr>
              <a:t>lezen</a:t>
            </a:r>
            <a:r>
              <a:rPr lang="en-US" altLang="en-US" sz="2800" dirty="0">
                <a:latin typeface="Helvetica" pitchFamily="2" charset="0"/>
              </a:rPr>
              <a:t> Chapter 11 + </a:t>
            </a:r>
            <a:r>
              <a:rPr lang="en-US" altLang="en-US" sz="2800" dirty="0" err="1">
                <a:latin typeface="Helvetica" pitchFamily="2" charset="0"/>
              </a:rPr>
              <a:t>oefening</a:t>
            </a:r>
            <a:r>
              <a:rPr lang="en-US" altLang="en-US" sz="2800" dirty="0">
                <a:latin typeface="Helvetica" pitchFamily="2" charset="0"/>
              </a:rPr>
              <a:t> </a:t>
            </a:r>
            <a:r>
              <a:rPr lang="en-US" altLang="en-US" sz="2800" dirty="0" err="1">
                <a:latin typeface="Helvetica" pitchFamily="2" charset="0"/>
              </a:rPr>
              <a:t>torens</a:t>
            </a:r>
            <a:r>
              <a:rPr lang="en-US" altLang="en-US" sz="2800" dirty="0">
                <a:latin typeface="Helvetica" pitchFamily="2" charset="0"/>
              </a:rPr>
              <a:t> van Hanoi (</a:t>
            </a:r>
            <a:r>
              <a:rPr lang="en-US" altLang="en-US" sz="2800" dirty="0" err="1">
                <a:latin typeface="Helvetica" pitchFamily="2" charset="0"/>
              </a:rPr>
              <a:t>recursie</a:t>
            </a:r>
            <a:r>
              <a:rPr lang="en-US" altLang="en-US" sz="2800" dirty="0">
                <a:latin typeface="Helvetica" pitchFamily="2" charset="0"/>
              </a:rPr>
              <a:t>)</a:t>
            </a: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628BF04E-D34B-104C-BD45-1363CF06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Torens van Hanoi</a:t>
            </a:r>
          </a:p>
        </p:txBody>
      </p:sp>
      <p:pic>
        <p:nvPicPr>
          <p:cNvPr id="81922" name="Picture 5" descr="Screen shot 2013-11-20 at 14.49.24.png">
            <a:extLst>
              <a:ext uri="{FF2B5EF4-FFF2-40B4-BE49-F238E27FC236}">
                <a16:creationId xmlns:a16="http://schemas.microsoft.com/office/drawing/2014/main" id="{10D4E724-A5C2-6645-AF88-84BB1DDFC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89225"/>
            <a:ext cx="6578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16319-046E-174A-BF43-7AE347E5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88267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E3749-D4CA-DC4C-866D-3058E07D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03F96825-9CF4-1B4A-AD16-E0DB3709C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1295400"/>
            <a:ext cx="88963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altLang="en-US" sz="3200">
              <a:latin typeface="Helvetica" pitchFamily="2" charset="0"/>
            </a:endParaRPr>
          </a:p>
        </p:txBody>
      </p:sp>
      <p:sp>
        <p:nvSpPr>
          <p:cNvPr id="82947" name="Line 4">
            <a:extLst>
              <a:ext uri="{FF2B5EF4-FFF2-40B4-BE49-F238E27FC236}">
                <a16:creationId xmlns:a16="http://schemas.microsoft.com/office/drawing/2014/main" id="{5F2871B1-0ECD-5F40-9E06-28BDD61FF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276600"/>
            <a:ext cx="5867400" cy="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948" name="Line 5">
            <a:extLst>
              <a:ext uri="{FF2B5EF4-FFF2-40B4-BE49-F238E27FC236}">
                <a16:creationId xmlns:a16="http://schemas.microsoft.com/office/drawing/2014/main" id="{826946E1-8C09-6D4E-A84B-F4DB997F42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1981200"/>
            <a:ext cx="0" cy="12954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949" name="Line 6">
            <a:extLst>
              <a:ext uri="{FF2B5EF4-FFF2-40B4-BE49-F238E27FC236}">
                <a16:creationId xmlns:a16="http://schemas.microsoft.com/office/drawing/2014/main" id="{9A852851-0094-CC4C-8E6B-78241CAC2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1981200"/>
            <a:ext cx="0" cy="12954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950" name="Line 7">
            <a:extLst>
              <a:ext uri="{FF2B5EF4-FFF2-40B4-BE49-F238E27FC236}">
                <a16:creationId xmlns:a16="http://schemas.microsoft.com/office/drawing/2014/main" id="{3E87CC43-1CB0-8F4E-A5B4-98C189499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981200"/>
            <a:ext cx="0" cy="1295400"/>
          </a:xfrm>
          <a:prstGeom prst="line">
            <a:avLst/>
          </a:prstGeom>
          <a:noFill/>
          <a:ln w="762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2F8CBC84-3301-D84A-B185-A08D2895E0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286000"/>
            <a:ext cx="1219200" cy="838200"/>
            <a:chOff x="1440" y="1584"/>
            <a:chExt cx="768" cy="528"/>
          </a:xfrm>
        </p:grpSpPr>
        <p:sp>
          <p:nvSpPr>
            <p:cNvPr id="82969" name="Rectangle 9">
              <a:extLst>
                <a:ext uri="{FF2B5EF4-FFF2-40B4-BE49-F238E27FC236}">
                  <a16:creationId xmlns:a16="http://schemas.microsoft.com/office/drawing/2014/main" id="{A22792B5-E89C-5646-8512-37095AC6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768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70" name="Rectangle 10">
              <a:extLst>
                <a:ext uri="{FF2B5EF4-FFF2-40B4-BE49-F238E27FC236}">
                  <a16:creationId xmlns:a16="http://schemas.microsoft.com/office/drawing/2014/main" id="{69243EF3-5D88-2A4F-9F4A-75A678E6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71" name="Rectangle 11">
              <a:extLst>
                <a:ext uri="{FF2B5EF4-FFF2-40B4-BE49-F238E27FC236}">
                  <a16:creationId xmlns:a16="http://schemas.microsoft.com/office/drawing/2014/main" id="{F20EC8C5-0732-B54C-B2A9-BC6E043A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28"/>
              <a:ext cx="38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72" name="Rectangle 12">
              <a:extLst>
                <a:ext uri="{FF2B5EF4-FFF2-40B4-BE49-F238E27FC236}">
                  <a16:creationId xmlns:a16="http://schemas.microsoft.com/office/drawing/2014/main" id="{03481038-617E-9243-B2E5-CEAF4D5A2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7" name="AutoShape 13">
            <a:extLst>
              <a:ext uri="{FF2B5EF4-FFF2-40B4-BE49-F238E27FC236}">
                <a16:creationId xmlns:a16="http://schemas.microsoft.com/office/drawing/2014/main" id="{96220897-5057-324D-851E-E48D1EDD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76600"/>
            <a:ext cx="304800" cy="1295400"/>
          </a:xfrm>
          <a:prstGeom prst="curvedRightArrow">
            <a:avLst>
              <a:gd name="adj1" fmla="val 85000"/>
              <a:gd name="adj2" fmla="val 170000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2953" name="Text Box 14">
            <a:extLst>
              <a:ext uri="{FF2B5EF4-FFF2-40B4-BE49-F238E27FC236}">
                <a16:creationId xmlns:a16="http://schemas.microsoft.com/office/drawing/2014/main" id="{8843BEC4-8BD9-7449-82D6-10FF717E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41312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2954" name="Text Box 15">
            <a:extLst>
              <a:ext uri="{FF2B5EF4-FFF2-40B4-BE49-F238E27FC236}">
                <a16:creationId xmlns:a16="http://schemas.microsoft.com/office/drawing/2014/main" id="{95C7AD8A-D845-3347-A437-6DE96BB1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0" y="3429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955" name="Text Box 16">
            <a:extLst>
              <a:ext uri="{FF2B5EF4-FFF2-40B4-BE49-F238E27FC236}">
                <a16:creationId xmlns:a16="http://schemas.microsoft.com/office/drawing/2014/main" id="{3181FD04-E0D3-E84D-87BD-7C1B7D8A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3429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FBEE8C3A-4EA5-594F-810E-F53CF7C8DCA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19600"/>
            <a:ext cx="5867400" cy="1784350"/>
            <a:chOff x="1152" y="2784"/>
            <a:chExt cx="3696" cy="1124"/>
          </a:xfrm>
        </p:grpSpPr>
        <p:sp>
          <p:nvSpPr>
            <p:cNvPr id="82962" name="Line 18">
              <a:extLst>
                <a:ext uri="{FF2B5EF4-FFF2-40B4-BE49-F238E27FC236}">
                  <a16:creationId xmlns:a16="http://schemas.microsoft.com/office/drawing/2014/main" id="{3E2774B9-B7FF-3340-8516-1FB9DFF82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600"/>
              <a:ext cx="369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963" name="Line 19">
              <a:extLst>
                <a:ext uri="{FF2B5EF4-FFF2-40B4-BE49-F238E27FC236}">
                  <a16:creationId xmlns:a16="http://schemas.microsoft.com/office/drawing/2014/main" id="{660DCC35-ECA1-E045-A33C-69BDD515C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78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964" name="Line 20">
              <a:extLst>
                <a:ext uri="{FF2B5EF4-FFF2-40B4-BE49-F238E27FC236}">
                  <a16:creationId xmlns:a16="http://schemas.microsoft.com/office/drawing/2014/main" id="{7855E96A-C98B-6749-B1BB-14E309D43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78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965" name="Line 21">
              <a:extLst>
                <a:ext uri="{FF2B5EF4-FFF2-40B4-BE49-F238E27FC236}">
                  <a16:creationId xmlns:a16="http://schemas.microsoft.com/office/drawing/2014/main" id="{20274FF1-1883-3E41-8B8C-327B1BA27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2966" name="Text Box 22">
              <a:extLst>
                <a:ext uri="{FF2B5EF4-FFF2-40B4-BE49-F238E27FC236}">
                  <a16:creationId xmlns:a16="http://schemas.microsoft.com/office/drawing/2014/main" id="{B5549695-5A01-B84E-868E-2504DDBD7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368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967" name="Text Box 23">
              <a:extLst>
                <a:ext uri="{FF2B5EF4-FFF2-40B4-BE49-F238E27FC236}">
                  <a16:creationId xmlns:a16="http://schemas.microsoft.com/office/drawing/2014/main" id="{2066938B-1C2A-8D4C-BD3A-AA3683BB9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6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2968" name="Text Box 24">
              <a:extLst>
                <a:ext uri="{FF2B5EF4-FFF2-40B4-BE49-F238E27FC236}">
                  <a16:creationId xmlns:a16="http://schemas.microsoft.com/office/drawing/2014/main" id="{3D965470-B6FA-7246-8541-CC41AF5FF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6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id="{C39E7A51-74C6-644D-BA45-EE3ECE32F90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724400"/>
            <a:ext cx="1219200" cy="838200"/>
            <a:chOff x="1440" y="1584"/>
            <a:chExt cx="768" cy="528"/>
          </a:xfrm>
        </p:grpSpPr>
        <p:sp>
          <p:nvSpPr>
            <p:cNvPr id="82958" name="Rectangle 26">
              <a:extLst>
                <a:ext uri="{FF2B5EF4-FFF2-40B4-BE49-F238E27FC236}">
                  <a16:creationId xmlns:a16="http://schemas.microsoft.com/office/drawing/2014/main" id="{DA086C4C-24D2-8548-ABBB-BB067FE0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768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59" name="Rectangle 27">
              <a:extLst>
                <a:ext uri="{FF2B5EF4-FFF2-40B4-BE49-F238E27FC236}">
                  <a16:creationId xmlns:a16="http://schemas.microsoft.com/office/drawing/2014/main" id="{6D53B7FC-4094-9F42-83B2-22CE617E5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0" name="Rectangle 28">
              <a:extLst>
                <a:ext uri="{FF2B5EF4-FFF2-40B4-BE49-F238E27FC236}">
                  <a16:creationId xmlns:a16="http://schemas.microsoft.com/office/drawing/2014/main" id="{FCE38C98-F129-DA48-BCEF-A8FBAACFB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28"/>
              <a:ext cx="384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2961" name="Rectangle 29">
              <a:extLst>
                <a:ext uri="{FF2B5EF4-FFF2-40B4-BE49-F238E27FC236}">
                  <a16:creationId xmlns:a16="http://schemas.microsoft.com/office/drawing/2014/main" id="{E009801E-8780-1248-9E59-753EDE0D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192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4380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50071-C1D3-334D-AA82-C034ABD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grpSp>
        <p:nvGrpSpPr>
          <p:cNvPr id="83970" name="Group 2">
            <a:extLst>
              <a:ext uri="{FF2B5EF4-FFF2-40B4-BE49-F238E27FC236}">
                <a16:creationId xmlns:a16="http://schemas.microsoft.com/office/drawing/2014/main" id="{AE4B6B4D-3146-7B4E-AF9B-8D39FE4D7AE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52400"/>
            <a:ext cx="5867400" cy="1295400"/>
            <a:chOff x="1152" y="96"/>
            <a:chExt cx="3696" cy="816"/>
          </a:xfrm>
        </p:grpSpPr>
        <p:sp>
          <p:nvSpPr>
            <p:cNvPr id="84008" name="Line 3">
              <a:extLst>
                <a:ext uri="{FF2B5EF4-FFF2-40B4-BE49-F238E27FC236}">
                  <a16:creationId xmlns:a16="http://schemas.microsoft.com/office/drawing/2014/main" id="{D9CA75A9-CD00-FA49-911B-CA5E69898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912"/>
              <a:ext cx="369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09" name="Line 4">
              <a:extLst>
                <a:ext uri="{FF2B5EF4-FFF2-40B4-BE49-F238E27FC236}">
                  <a16:creationId xmlns:a16="http://schemas.microsoft.com/office/drawing/2014/main" id="{597DCA62-0233-E04E-9F38-EF16B8E3E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96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10" name="Line 5">
              <a:extLst>
                <a:ext uri="{FF2B5EF4-FFF2-40B4-BE49-F238E27FC236}">
                  <a16:creationId xmlns:a16="http://schemas.microsoft.com/office/drawing/2014/main" id="{9D8A24A1-112F-204D-96CB-9101693BA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96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11" name="Line 6">
              <a:extLst>
                <a:ext uri="{FF2B5EF4-FFF2-40B4-BE49-F238E27FC236}">
                  <a16:creationId xmlns:a16="http://schemas.microsoft.com/office/drawing/2014/main" id="{82EDE3C4-2596-C341-8EEB-FC75404BF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96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4012" name="Group 7">
              <a:extLst>
                <a:ext uri="{FF2B5EF4-FFF2-40B4-BE49-F238E27FC236}">
                  <a16:creationId xmlns:a16="http://schemas.microsoft.com/office/drawing/2014/main" id="{C4FF09FE-E61F-7241-8668-76B4CD4E6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88"/>
              <a:ext cx="768" cy="528"/>
              <a:chOff x="1440" y="1584"/>
              <a:chExt cx="768" cy="528"/>
            </a:xfrm>
          </p:grpSpPr>
          <p:sp>
            <p:nvSpPr>
              <p:cNvPr id="84013" name="Rectangle 8">
                <a:extLst>
                  <a:ext uri="{FF2B5EF4-FFF2-40B4-BE49-F238E27FC236}">
                    <a16:creationId xmlns:a16="http://schemas.microsoft.com/office/drawing/2014/main" id="{460B40E0-54B1-FB4A-A13E-10974ED9B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16"/>
                <a:ext cx="768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014" name="Rectangle 9">
                <a:extLst>
                  <a:ext uri="{FF2B5EF4-FFF2-40B4-BE49-F238E27FC236}">
                    <a16:creationId xmlns:a16="http://schemas.microsoft.com/office/drawing/2014/main" id="{E8FEDC9A-55C7-B744-A940-AE5F4969D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872"/>
                <a:ext cx="576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015" name="Rectangle 10">
                <a:extLst>
                  <a:ext uri="{FF2B5EF4-FFF2-40B4-BE49-F238E27FC236}">
                    <a16:creationId xmlns:a16="http://schemas.microsoft.com/office/drawing/2014/main" id="{3AC832B0-7454-514F-893F-2A93BB0DF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728"/>
                <a:ext cx="384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016" name="Rectangle 11">
                <a:extLst>
                  <a:ext uri="{FF2B5EF4-FFF2-40B4-BE49-F238E27FC236}">
                    <a16:creationId xmlns:a16="http://schemas.microsoft.com/office/drawing/2014/main" id="{05637A96-D2BF-2E41-BDD6-CFE2D8316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584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1B54C40D-78FE-6943-8C85-9C178374B8E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5867400" cy="1295400"/>
            <a:chOff x="1152" y="1104"/>
            <a:chExt cx="3696" cy="816"/>
          </a:xfrm>
        </p:grpSpPr>
        <p:sp>
          <p:nvSpPr>
            <p:cNvPr id="83999" name="Line 13">
              <a:extLst>
                <a:ext uri="{FF2B5EF4-FFF2-40B4-BE49-F238E27FC236}">
                  <a16:creationId xmlns:a16="http://schemas.microsoft.com/office/drawing/2014/main" id="{04444B2A-D7C2-0845-B645-5617DDA9C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20"/>
              <a:ext cx="369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00" name="Line 14">
              <a:extLst>
                <a:ext uri="{FF2B5EF4-FFF2-40B4-BE49-F238E27FC236}">
                  <a16:creationId xmlns:a16="http://schemas.microsoft.com/office/drawing/2014/main" id="{80729220-4EEC-AE43-AA63-DEC0C69DA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10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01" name="Line 15">
              <a:extLst>
                <a:ext uri="{FF2B5EF4-FFF2-40B4-BE49-F238E27FC236}">
                  <a16:creationId xmlns:a16="http://schemas.microsoft.com/office/drawing/2014/main" id="{42713592-A657-DB49-BA9B-FA98AE795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02" name="Line 16">
              <a:extLst>
                <a:ext uri="{FF2B5EF4-FFF2-40B4-BE49-F238E27FC236}">
                  <a16:creationId xmlns:a16="http://schemas.microsoft.com/office/drawing/2014/main" id="{19C360C7-EF7A-4246-9721-15630F28D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0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4003" name="Rectangle 17">
              <a:extLst>
                <a:ext uri="{FF2B5EF4-FFF2-40B4-BE49-F238E27FC236}">
                  <a16:creationId xmlns:a16="http://schemas.microsoft.com/office/drawing/2014/main" id="{25B9B59A-DC1E-CC4D-9BCC-8B2D7449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28"/>
              <a:ext cx="768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4004" name="Group 18">
              <a:extLst>
                <a:ext uri="{FF2B5EF4-FFF2-40B4-BE49-F238E27FC236}">
                  <a16:creationId xmlns:a16="http://schemas.microsoft.com/office/drawing/2014/main" id="{9651ED41-BDC5-8547-90BC-7B7692A85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440"/>
              <a:ext cx="576" cy="384"/>
              <a:chOff x="2592" y="2160"/>
              <a:chExt cx="576" cy="384"/>
            </a:xfrm>
          </p:grpSpPr>
          <p:sp>
            <p:nvSpPr>
              <p:cNvPr id="84005" name="Rectangle 19">
                <a:extLst>
                  <a:ext uri="{FF2B5EF4-FFF2-40B4-BE49-F238E27FC236}">
                    <a16:creationId xmlns:a16="http://schemas.microsoft.com/office/drawing/2014/main" id="{B4B8AE9D-CCC4-9C42-8278-1BF62245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576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006" name="Rectangle 20">
                <a:extLst>
                  <a:ext uri="{FF2B5EF4-FFF2-40B4-BE49-F238E27FC236}">
                    <a16:creationId xmlns:a16="http://schemas.microsoft.com/office/drawing/2014/main" id="{5B42F7EA-E6C1-E548-BF65-018CD5275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84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007" name="Rectangle 21">
                <a:extLst>
                  <a:ext uri="{FF2B5EF4-FFF2-40B4-BE49-F238E27FC236}">
                    <a16:creationId xmlns:a16="http://schemas.microsoft.com/office/drawing/2014/main" id="{EAE861D7-A950-6341-8B7B-A43F8FC85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A47E5825-5447-CE46-80B3-7FD1E560708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76600"/>
            <a:ext cx="5867400" cy="1295400"/>
            <a:chOff x="1152" y="2064"/>
            <a:chExt cx="3696" cy="816"/>
          </a:xfrm>
        </p:grpSpPr>
        <p:sp>
          <p:nvSpPr>
            <p:cNvPr id="83990" name="Line 23">
              <a:extLst>
                <a:ext uri="{FF2B5EF4-FFF2-40B4-BE49-F238E27FC236}">
                  <a16:creationId xmlns:a16="http://schemas.microsoft.com/office/drawing/2014/main" id="{FF53D70D-A844-824A-8E1C-B2DF94EB8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369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91" name="Line 24">
              <a:extLst>
                <a:ext uri="{FF2B5EF4-FFF2-40B4-BE49-F238E27FC236}">
                  <a16:creationId xmlns:a16="http://schemas.microsoft.com/office/drawing/2014/main" id="{7DCE16AB-68A9-CF47-A9DC-DA23C8B6B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06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92" name="Line 25">
              <a:extLst>
                <a:ext uri="{FF2B5EF4-FFF2-40B4-BE49-F238E27FC236}">
                  <a16:creationId xmlns:a16="http://schemas.microsoft.com/office/drawing/2014/main" id="{138E3AF4-7AA1-4643-B771-15D16F127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06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93" name="Line 26">
              <a:extLst>
                <a:ext uri="{FF2B5EF4-FFF2-40B4-BE49-F238E27FC236}">
                  <a16:creationId xmlns:a16="http://schemas.microsoft.com/office/drawing/2014/main" id="{0E3B13D3-78A2-BD40-A98C-AF248AA06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064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94" name="Rectangle 27">
              <a:extLst>
                <a:ext uri="{FF2B5EF4-FFF2-40B4-BE49-F238E27FC236}">
                  <a16:creationId xmlns:a16="http://schemas.microsoft.com/office/drawing/2014/main" id="{45EC688B-EC22-654C-BDD7-9D700734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688"/>
              <a:ext cx="768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3995" name="Group 28">
              <a:extLst>
                <a:ext uri="{FF2B5EF4-FFF2-40B4-BE49-F238E27FC236}">
                  <a16:creationId xmlns:a16="http://schemas.microsoft.com/office/drawing/2014/main" id="{ED7C1044-F0F8-0D46-A64B-4474A9BBA5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00"/>
              <a:ext cx="576" cy="384"/>
              <a:chOff x="2592" y="2160"/>
              <a:chExt cx="576" cy="384"/>
            </a:xfrm>
          </p:grpSpPr>
          <p:sp>
            <p:nvSpPr>
              <p:cNvPr id="83996" name="Rectangle 29">
                <a:extLst>
                  <a:ext uri="{FF2B5EF4-FFF2-40B4-BE49-F238E27FC236}">
                    <a16:creationId xmlns:a16="http://schemas.microsoft.com/office/drawing/2014/main" id="{C8F703F5-6237-AB42-98B1-457F5FD7D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576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997" name="Rectangle 30">
                <a:extLst>
                  <a:ext uri="{FF2B5EF4-FFF2-40B4-BE49-F238E27FC236}">
                    <a16:creationId xmlns:a16="http://schemas.microsoft.com/office/drawing/2014/main" id="{79A59E65-600B-774F-BED6-913D82F2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84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998" name="Rectangle 31">
                <a:extLst>
                  <a:ext uri="{FF2B5EF4-FFF2-40B4-BE49-F238E27FC236}">
                    <a16:creationId xmlns:a16="http://schemas.microsoft.com/office/drawing/2014/main" id="{B3293029-ACB3-734D-A3A5-C5A2381BA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36" name="Group 32">
            <a:extLst>
              <a:ext uri="{FF2B5EF4-FFF2-40B4-BE49-F238E27FC236}">
                <a16:creationId xmlns:a16="http://schemas.microsoft.com/office/drawing/2014/main" id="{F94B15FA-24B9-E843-9ACA-F140DB78CFB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876800"/>
            <a:ext cx="5867400" cy="1295400"/>
            <a:chOff x="1152" y="3072"/>
            <a:chExt cx="3696" cy="816"/>
          </a:xfrm>
        </p:grpSpPr>
        <p:sp>
          <p:nvSpPr>
            <p:cNvPr id="83981" name="Line 33">
              <a:extLst>
                <a:ext uri="{FF2B5EF4-FFF2-40B4-BE49-F238E27FC236}">
                  <a16:creationId xmlns:a16="http://schemas.microsoft.com/office/drawing/2014/main" id="{75AD88A1-9AF9-B346-BD97-B7B13B273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88"/>
              <a:ext cx="3696" cy="0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82" name="Line 34">
              <a:extLst>
                <a:ext uri="{FF2B5EF4-FFF2-40B4-BE49-F238E27FC236}">
                  <a16:creationId xmlns:a16="http://schemas.microsoft.com/office/drawing/2014/main" id="{F8A6E6A9-EED8-0A45-95F5-DA7564037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83" name="Line 35">
              <a:extLst>
                <a:ext uri="{FF2B5EF4-FFF2-40B4-BE49-F238E27FC236}">
                  <a16:creationId xmlns:a16="http://schemas.microsoft.com/office/drawing/2014/main" id="{EA3BFCB1-D88B-2647-A87E-117059C0F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072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84" name="Line 36">
              <a:extLst>
                <a:ext uri="{FF2B5EF4-FFF2-40B4-BE49-F238E27FC236}">
                  <a16:creationId xmlns:a16="http://schemas.microsoft.com/office/drawing/2014/main" id="{763129C2-8137-8646-9A37-6265FD67A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3072"/>
              <a:ext cx="0" cy="816"/>
            </a:xfrm>
            <a:prstGeom prst="line">
              <a:avLst/>
            </a:prstGeom>
            <a:noFill/>
            <a:ln w="762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3985" name="Rectangle 37">
              <a:extLst>
                <a:ext uri="{FF2B5EF4-FFF2-40B4-BE49-F238E27FC236}">
                  <a16:creationId xmlns:a16="http://schemas.microsoft.com/office/drawing/2014/main" id="{F911E499-4ED6-9548-A74C-865B6A0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696"/>
              <a:ext cx="768" cy="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3986" name="Group 38">
              <a:extLst>
                <a:ext uri="{FF2B5EF4-FFF2-40B4-BE49-F238E27FC236}">
                  <a16:creationId xmlns:a16="http://schemas.microsoft.com/office/drawing/2014/main" id="{C61954DB-1473-BA46-8F23-8A736D932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64"/>
              <a:ext cx="576" cy="384"/>
              <a:chOff x="2592" y="2160"/>
              <a:chExt cx="576" cy="384"/>
            </a:xfrm>
          </p:grpSpPr>
          <p:sp>
            <p:nvSpPr>
              <p:cNvPr id="83987" name="Rectangle 39">
                <a:extLst>
                  <a:ext uri="{FF2B5EF4-FFF2-40B4-BE49-F238E27FC236}">
                    <a16:creationId xmlns:a16="http://schemas.microsoft.com/office/drawing/2014/main" id="{74667784-FAF2-0B4F-AC48-8C482818F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576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988" name="Rectangle 40">
                <a:extLst>
                  <a:ext uri="{FF2B5EF4-FFF2-40B4-BE49-F238E27FC236}">
                    <a16:creationId xmlns:a16="http://schemas.microsoft.com/office/drawing/2014/main" id="{367CE143-A0C5-9A47-A693-6978288C0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84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989" name="Rectangle 41">
                <a:extLst>
                  <a:ext uri="{FF2B5EF4-FFF2-40B4-BE49-F238E27FC236}">
                    <a16:creationId xmlns:a16="http://schemas.microsoft.com/office/drawing/2014/main" id="{0A9F6198-7069-DF42-A3C1-4C180F6D2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92" cy="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46" name="Group 42">
            <a:extLst>
              <a:ext uri="{FF2B5EF4-FFF2-40B4-BE49-F238E27FC236}">
                <a16:creationId xmlns:a16="http://schemas.microsoft.com/office/drawing/2014/main" id="{BDA2FD5D-B2F5-8B4A-B3B3-95608BDC779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762000" cy="1295400"/>
            <a:chOff x="576" y="2544"/>
            <a:chExt cx="480" cy="816"/>
          </a:xfrm>
        </p:grpSpPr>
        <p:sp>
          <p:nvSpPr>
            <p:cNvPr id="83979" name="AutoShape 43">
              <a:extLst>
                <a:ext uri="{FF2B5EF4-FFF2-40B4-BE49-F238E27FC236}">
                  <a16:creationId xmlns:a16="http://schemas.microsoft.com/office/drawing/2014/main" id="{FF265C83-9931-354F-883D-A63D55E3D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192" cy="816"/>
            </a:xfrm>
            <a:prstGeom prst="curvedRightArrow">
              <a:avLst>
                <a:gd name="adj1" fmla="val 85000"/>
                <a:gd name="adj2" fmla="val 170000"/>
                <a:gd name="adj3" fmla="val 33333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80" name="Text Box 44">
              <a:extLst>
                <a:ext uri="{FF2B5EF4-FFF2-40B4-BE49-F238E27FC236}">
                  <a16:creationId xmlns:a16="http://schemas.microsoft.com/office/drawing/2014/main" id="{B1184EB0-9461-7C47-B47B-05EC05137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6969">
              <a:off x="343" y="2777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recursief</a:t>
              </a:r>
            </a:p>
          </p:txBody>
        </p:sp>
      </p:grpSp>
      <p:grpSp>
        <p:nvGrpSpPr>
          <p:cNvPr id="49" name="Group 45">
            <a:extLst>
              <a:ext uri="{FF2B5EF4-FFF2-40B4-BE49-F238E27FC236}">
                <a16:creationId xmlns:a16="http://schemas.microsoft.com/office/drawing/2014/main" id="{6143AA1B-BC96-054E-9713-AD230ED89A0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990600"/>
            <a:ext cx="762000" cy="1295400"/>
            <a:chOff x="528" y="624"/>
            <a:chExt cx="480" cy="816"/>
          </a:xfrm>
        </p:grpSpPr>
        <p:sp>
          <p:nvSpPr>
            <p:cNvPr id="83977" name="AutoShape 46">
              <a:extLst>
                <a:ext uri="{FF2B5EF4-FFF2-40B4-BE49-F238E27FC236}">
                  <a16:creationId xmlns:a16="http://schemas.microsoft.com/office/drawing/2014/main" id="{8FB12DD8-BA07-B545-B495-496CE1AE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24"/>
              <a:ext cx="192" cy="816"/>
            </a:xfrm>
            <a:prstGeom prst="curvedRightArrow">
              <a:avLst>
                <a:gd name="adj1" fmla="val 85000"/>
                <a:gd name="adj2" fmla="val 170000"/>
                <a:gd name="adj3" fmla="val 33333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3978" name="Text Box 47">
              <a:extLst>
                <a:ext uri="{FF2B5EF4-FFF2-40B4-BE49-F238E27FC236}">
                  <a16:creationId xmlns:a16="http://schemas.microsoft.com/office/drawing/2014/main" id="{7E4D6319-C1E5-A447-8520-F0678716A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6969">
              <a:off x="295" y="905"/>
              <a:ext cx="6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recursief</a:t>
              </a:r>
            </a:p>
          </p:txBody>
        </p:sp>
      </p:grpSp>
      <p:sp>
        <p:nvSpPr>
          <p:cNvPr id="83976" name="Rectangle 1">
            <a:extLst>
              <a:ext uri="{FF2B5EF4-FFF2-40B4-BE49-F238E27FC236}">
                <a16:creationId xmlns:a16="http://schemas.microsoft.com/office/drawing/2014/main" id="{ED12A02C-2109-AD4D-ABD4-C9F03D44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6208713"/>
            <a:ext cx="4572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https://www.cs.cmu.edu/~cburch/survey/recurse/hanoiex.html</a:t>
            </a:r>
          </a:p>
        </p:txBody>
      </p:sp>
    </p:spTree>
    <p:extLst>
      <p:ext uri="{BB962C8B-B14F-4D97-AF65-F5344CB8AC3E}">
        <p14:creationId xmlns:p14="http://schemas.microsoft.com/office/powerpoint/2010/main" val="33515057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ABB74B96-88D5-C847-ADA4-89CAD008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552450"/>
            <a:ext cx="7543800" cy="715963"/>
          </a:xfrm>
        </p:spPr>
        <p:txBody>
          <a:bodyPr/>
          <a:lstStyle/>
          <a:p>
            <a:r>
              <a:rPr lang="nl-NL" altLang="en-US">
                <a:ea typeface="ＭＳ Ｐゴシック" panose="020B0600070205080204" pitchFamily="34" charset="-128"/>
              </a:rPr>
              <a:t>Backtracking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DB122C9B-F690-6345-8C5D-A714E2DF6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38" indent="-236538">
              <a:spcBef>
                <a:spcPts val="1200"/>
              </a:spcBef>
            </a:pP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Backtracking onderzoekt mogelijke partiële oplossingen en negeert ongeschikte</a:t>
            </a:r>
          </a:p>
          <a:p>
            <a:pPr marL="236538" indent="-236538">
              <a:spcBef>
                <a:spcPts val="1200"/>
              </a:spcBef>
            </a:pPr>
            <a:r>
              <a:rPr lang="nl-NL" altLang="en-US" sz="2800">
                <a:latin typeface="Arial" panose="020B0604020202020204" pitchFamily="34" charset="0"/>
                <a:ea typeface="ＭＳ Ｐゴシック" panose="020B0600070205080204" pitchFamily="34" charset="-128"/>
              </a:rPr>
              <a:t>Wordt gebruikt om:</a:t>
            </a:r>
          </a:p>
          <a:p>
            <a:pPr marL="636588" lvl="1" indent="-236538">
              <a:spcBef>
                <a:spcPts val="1200"/>
              </a:spcBef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Automatisch problemen oplossen</a:t>
            </a:r>
          </a:p>
          <a:p>
            <a:pPr marL="636588" lvl="1" indent="-236538">
              <a:spcBef>
                <a:spcPts val="1200"/>
              </a:spcBef>
            </a:pPr>
            <a:r>
              <a:rPr lang="nl-NL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Om oplossingen te vinden voor systemen met randvoorwaarden</a:t>
            </a:r>
          </a:p>
        </p:txBody>
      </p:sp>
      <p:pic>
        <p:nvPicPr>
          <p:cNvPr id="56323" name="Picture 1" descr="Screen Shot 2014-10-11 at 14.27.39.png">
            <a:extLst>
              <a:ext uri="{FF2B5EF4-FFF2-40B4-BE49-F238E27FC236}">
                <a16:creationId xmlns:a16="http://schemas.microsoft.com/office/drawing/2014/main" id="{D539F6F8-698A-134B-AC8D-DE93C2203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44450"/>
            <a:ext cx="24669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F2BD83-8708-5E45-AB7E-4D230B6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D09B-11C1-0B41-B404-F7D518E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Enkele</a:t>
            </a:r>
            <a:r>
              <a:rPr lang="en-US" dirty="0"/>
              <a:t> </a:t>
            </a:r>
            <a:r>
              <a:rPr lang="en-US" dirty="0" err="1"/>
              <a:t>voorbeelden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633F-F525-3D4E-B036-D03A2F99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https://cs.lmu.edu/~ray/notes/backtracking/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6864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488C-9071-C14C-9A63-E94299C0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- </a:t>
            </a:r>
            <a:r>
              <a:rPr lang="en-US" dirty="0" err="1"/>
              <a:t>varianten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6F20-2917-A643-A329-653711BC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41" y="2179674"/>
            <a:ext cx="9188117" cy="42636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Bestaat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oplossing</a:t>
            </a:r>
            <a:r>
              <a:rPr lang="en-US" sz="2800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Als</a:t>
            </a:r>
            <a:r>
              <a:rPr lang="en-US" sz="2800" dirty="0"/>
              <a:t> </a:t>
            </a:r>
            <a:r>
              <a:rPr lang="en-US" sz="2800" dirty="0" err="1"/>
              <a:t>er</a:t>
            </a:r>
            <a:r>
              <a:rPr lang="en-US" sz="2800" dirty="0"/>
              <a:t> </a:t>
            </a:r>
            <a:r>
              <a:rPr lang="en-US" sz="2800" dirty="0" err="1"/>
              <a:t>een</a:t>
            </a:r>
            <a:r>
              <a:rPr lang="en-US" sz="2800" dirty="0"/>
              <a:t> </a:t>
            </a:r>
            <a:r>
              <a:rPr lang="en-US" sz="2800" dirty="0" err="1"/>
              <a:t>oplossing</a:t>
            </a:r>
            <a:r>
              <a:rPr lang="en-US" sz="2800" dirty="0"/>
              <a:t> </a:t>
            </a:r>
            <a:r>
              <a:rPr lang="en-US" sz="2800" dirty="0" err="1"/>
              <a:t>bestaat</a:t>
            </a:r>
            <a:r>
              <a:rPr lang="en-US" sz="2800" dirty="0"/>
              <a:t>, </a:t>
            </a:r>
            <a:r>
              <a:rPr lang="en-US" sz="2800" dirty="0" err="1"/>
              <a:t>geef</a:t>
            </a:r>
            <a:r>
              <a:rPr lang="en-US" sz="2800" dirty="0"/>
              <a:t> de </a:t>
            </a:r>
            <a:r>
              <a:rPr lang="en-US" sz="2800" dirty="0" err="1"/>
              <a:t>oplossing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Geef</a:t>
            </a:r>
            <a:r>
              <a:rPr lang="en-US" sz="2800" dirty="0"/>
              <a:t> </a:t>
            </a:r>
            <a:r>
              <a:rPr lang="en-US" sz="2800" dirty="0" err="1"/>
              <a:t>alle</a:t>
            </a:r>
            <a:r>
              <a:rPr lang="en-US" sz="2800" dirty="0"/>
              <a:t> </a:t>
            </a:r>
            <a:r>
              <a:rPr lang="en-US" sz="2800" dirty="0" err="1"/>
              <a:t>oplossingen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Geef</a:t>
            </a:r>
            <a:r>
              <a:rPr lang="en-US" sz="2800" dirty="0"/>
              <a:t> de </a:t>
            </a:r>
            <a:r>
              <a:rPr lang="en-US" sz="2800" dirty="0" err="1"/>
              <a:t>oplossing</a:t>
            </a:r>
            <a:r>
              <a:rPr lang="en-US" sz="2800" dirty="0"/>
              <a:t> die </a:t>
            </a:r>
            <a:r>
              <a:rPr lang="en-US" sz="2800" dirty="0" err="1"/>
              <a:t>aan</a:t>
            </a:r>
            <a:r>
              <a:rPr lang="en-US" sz="2800" dirty="0"/>
              <a:t> </a:t>
            </a:r>
            <a:r>
              <a:rPr lang="en-US" sz="2800" dirty="0" err="1"/>
              <a:t>voorwaarde</a:t>
            </a:r>
            <a:r>
              <a:rPr lang="en-US" sz="2800" dirty="0"/>
              <a:t> </a:t>
            </a:r>
            <a:r>
              <a:rPr lang="en-US" sz="2800" dirty="0" err="1"/>
              <a:t>voldoet</a:t>
            </a:r>
            <a:r>
              <a:rPr lang="en-US" sz="2800" dirty="0"/>
              <a:t>…</a:t>
            </a:r>
          </a:p>
          <a:p>
            <a:pPr lvl="2"/>
            <a:r>
              <a:rPr lang="en-US" sz="2000" dirty="0" err="1"/>
              <a:t>Bvb</a:t>
            </a:r>
            <a:r>
              <a:rPr lang="en-US" sz="2000" dirty="0"/>
              <a:t>. </a:t>
            </a:r>
            <a:r>
              <a:rPr lang="en-US" sz="2000" dirty="0" err="1"/>
              <a:t>kortste</a:t>
            </a:r>
            <a:r>
              <a:rPr lang="en-US" sz="2000" dirty="0"/>
              <a:t>, </a:t>
            </a:r>
            <a:r>
              <a:rPr lang="en-US" sz="2000" dirty="0" err="1"/>
              <a:t>langste</a:t>
            </a:r>
            <a:r>
              <a:rPr lang="en-US" sz="2000" dirty="0"/>
              <a:t>, </a:t>
            </a:r>
            <a:r>
              <a:rPr lang="en-US" sz="2000" dirty="0" err="1"/>
              <a:t>efficiëntste</a:t>
            </a:r>
            <a:r>
              <a:rPr lang="en-US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68492953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16ABFE72-9EAB-3F4F-B7FE-13437FE2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768350"/>
            <a:ext cx="7543800" cy="715963"/>
          </a:xfrm>
        </p:spPr>
        <p:txBody>
          <a:bodyPr/>
          <a:lstStyle/>
          <a:p>
            <a:r>
              <a:rPr lang="nl-NL" altLang="en-US" dirty="0">
                <a:ea typeface="ＭＳ Ｐゴシック" panose="020B0600070205080204" pitchFamily="34" charset="-128"/>
              </a:rPr>
              <a:t>Backtracking: </a:t>
            </a:r>
            <a:br>
              <a:rPr lang="nl-NL" altLang="en-US" dirty="0">
                <a:ea typeface="ＭＳ Ｐゴシック" panose="020B0600070205080204" pitchFamily="34" charset="-128"/>
              </a:rPr>
            </a:br>
            <a:r>
              <a:rPr lang="nl-NL" altLang="en-US" dirty="0">
                <a:ea typeface="ＭＳ Ｐゴシック" panose="020B0600070205080204" pitchFamily="34" charset="-128"/>
              </a:rPr>
              <a:t>2 ‘delen’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1D1A9EAD-0E33-EC46-8EFF-0CE849B4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2046288"/>
            <a:ext cx="8110538" cy="41910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nl-NL" altLang="en-US" sz="2400" b="1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examine</a:t>
            </a: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 - Een deel waarbij een partiële oplossing wordt onderzocht om te bepalen of:</a:t>
            </a:r>
          </a:p>
          <a:p>
            <a:pPr marL="857250" lvl="1" indent="-457200">
              <a:spcBef>
                <a:spcPts val="1200"/>
              </a:spcBef>
              <a:buSzPct val="60000"/>
              <a:buFont typeface="Wingdings" pitchFamily="2" charset="2"/>
              <a:buChar char="q"/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 oplossing aanvaardbaar is als actuele oplossing</a:t>
            </a:r>
          </a:p>
          <a:p>
            <a:pPr marL="857250" lvl="1" indent="-457200">
              <a:spcBef>
                <a:spcPts val="1200"/>
              </a:spcBef>
              <a:buSzPct val="60000"/>
              <a:buFont typeface="Wingdings" pitchFamily="2" charset="2"/>
              <a:buChar char="q"/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De oplossing verlaten wordt omdat het een regel(s) schendt of omdat het nooit tot een valabele oplossing kan leiden</a:t>
            </a:r>
          </a:p>
          <a:p>
            <a:pPr marL="457200" indent="-457200">
              <a:spcBef>
                <a:spcPts val="1200"/>
              </a:spcBef>
              <a:buSzPct val="100000"/>
              <a:buFont typeface="Arial" panose="020B0604020202020204" pitchFamily="34" charset="0"/>
              <a:buAutoNum type="arabicPeriod"/>
            </a:pP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nl-NL" altLang="en-US" sz="2400" b="1" u="sng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extend</a:t>
            </a:r>
            <a:r>
              <a:rPr lang="nl-NL" altLang="en-US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 - Een deel dat een partiële oplossing uitbreidt door één of meerdere oplossingen te genereren die dichter bij de doeloplossing komen</a:t>
            </a:r>
          </a:p>
        </p:txBody>
      </p:sp>
      <p:pic>
        <p:nvPicPr>
          <p:cNvPr id="57347" name="Picture 5" descr="Screen Shot 2014-10-11 at 14.27.39.png">
            <a:extLst>
              <a:ext uri="{FF2B5EF4-FFF2-40B4-BE49-F238E27FC236}">
                <a16:creationId xmlns:a16="http://schemas.microsoft.com/office/drawing/2014/main" id="{A7522125-0FFA-5E4D-82C3-7C225771F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8" y="44450"/>
            <a:ext cx="24669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0499F4-0FFD-544A-A7CC-2F5BC4BA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6600" y="62865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nl-NL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26B6DD12-3B2B-8D4A-98E6-28C3288D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43" y="575281"/>
            <a:ext cx="7543800" cy="715962"/>
          </a:xfrm>
        </p:spPr>
        <p:txBody>
          <a:bodyPr/>
          <a:lstStyle/>
          <a:p>
            <a:r>
              <a:rPr lang="en-US" altLang="en-US" sz="3600" dirty="0" err="1">
                <a:ea typeface="ＭＳ Ｐゴシック" panose="020B0600070205080204" pitchFamily="34" charset="-128"/>
              </a:rPr>
              <a:t>Recursie</a:t>
            </a:r>
            <a:r>
              <a:rPr lang="en-US" altLang="en-US" sz="3600" dirty="0">
                <a:ea typeface="ＭＳ Ｐゴシック" panose="020B0600070205080204" pitchFamily="34" charset="-128"/>
              </a:rPr>
              <a:t> in backtracking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r>
              <a:rPr lang="en-US" altLang="en-US" sz="2400" dirty="0" err="1">
                <a:ea typeface="ＭＳ Ｐゴシック" panose="020B0600070205080204" pitchFamily="34" charset="-128"/>
              </a:rPr>
              <a:t>algoritme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‘variant 3’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geef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alle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oplossingen</a:t>
            </a:r>
            <a:r>
              <a:rPr lang="en-US" altLang="en-US" sz="2400" dirty="0">
                <a:ea typeface="ＭＳ Ｐゴシック" panose="020B0600070205080204" pitchFamily="34" charset="-128"/>
              </a:rPr>
              <a:t>)</a:t>
            </a:r>
            <a:endParaRPr lang="en-US" altLang="en-US" sz="3600" dirty="0">
              <a:ea typeface="ＭＳ Ｐゴシック" panose="020B0600070205080204" pitchFamily="34" charset="-128"/>
            </a:endParaRP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5DE21DFA-B0CC-FA4A-B08D-BDC391AF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b="1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solve(</a:t>
            </a:r>
            <a:r>
              <a:rPr lang="en-US" altLang="en-US" sz="2400" b="1" u="sng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b="1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4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examine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if accepted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add 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to the list of solutions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else if not abandoned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for each p in </a:t>
            </a:r>
            <a:r>
              <a:rPr lang="en-US" altLang="en-US" sz="24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extend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    solve(p)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9E187-515F-8C40-BA60-16C97D64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8491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6">
            <a:extLst>
              <a:ext uri="{FF2B5EF4-FFF2-40B4-BE49-F238E27FC236}">
                <a16:creationId xmlns:a16="http://schemas.microsoft.com/office/drawing/2014/main" id="{4E830999-C238-0849-AFB6-813906DF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5438" y="1387475"/>
            <a:ext cx="9672638" cy="784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A86807-9E79-854B-950C-9CB02034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2392363"/>
            <a:ext cx="2973388" cy="571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2C277-7B6F-9648-8717-193C5BDE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2940050"/>
            <a:ext cx="1949450" cy="4889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3BF3F9-28F0-6940-9C10-5134639E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3962400"/>
            <a:ext cx="1949450" cy="490538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42B145-75E8-654B-93B0-3BEAB3E9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4500563"/>
            <a:ext cx="1951038" cy="4889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EECC29-60F5-AE41-8038-6EA86E31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1882775"/>
            <a:ext cx="2225675" cy="5715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/>
          </a:p>
        </p:txBody>
      </p:sp>
      <p:sp>
        <p:nvSpPr>
          <p:cNvPr id="61447" name="Title 1">
            <a:extLst>
              <a:ext uri="{FF2B5EF4-FFF2-40B4-BE49-F238E27FC236}">
                <a16:creationId xmlns:a16="http://schemas.microsoft.com/office/drawing/2014/main" id="{448522BF-8AF6-F249-8161-564A7E09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7000"/>
            <a:ext cx="7543800" cy="715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Recursie in backtracking</a:t>
            </a:r>
          </a:p>
        </p:txBody>
      </p:sp>
      <p:sp>
        <p:nvSpPr>
          <p:cNvPr id="61448" name="Content Placeholder 2">
            <a:extLst>
              <a:ext uri="{FF2B5EF4-FFF2-40B4-BE49-F238E27FC236}">
                <a16:creationId xmlns:a16="http://schemas.microsoft.com/office/drawing/2014/main" id="{95A913CF-E800-B24B-927D-D530CF1A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63" y="1905000"/>
            <a:ext cx="8110537" cy="4191000"/>
          </a:xfrm>
        </p:spPr>
        <p:txBody>
          <a:bodyPr/>
          <a:lstStyle/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b="1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solve (</a:t>
            </a:r>
            <a:r>
              <a:rPr lang="en-US" altLang="en-US" sz="2400" b="1" u="sng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b="1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4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examine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if accepted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add 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to the list of solutions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else if not abandoned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for each p in </a:t>
            </a:r>
            <a:r>
              <a:rPr lang="en-US" altLang="en-US" sz="2400" u="sng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extend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latin typeface="Comic Sans MS" panose="030F0902030302020204" pitchFamily="66" charset="0"/>
                <a:ea typeface="ＭＳ Ｐゴシック" panose="020B0600070205080204" pitchFamily="34" charset="-128"/>
              </a:rPr>
              <a:t>partialSolution</a:t>
            </a: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SzPct val="100000"/>
              <a:buFont typeface="Wingdings" pitchFamily="2" charset="2"/>
              <a:buNone/>
            </a:pPr>
            <a:r>
              <a:rPr lang="en-US" altLang="en-US" sz="2400" dirty="0">
                <a:latin typeface="Comic Sans MS" panose="030F0902030302020204" pitchFamily="66" charset="0"/>
                <a:ea typeface="ＭＳ Ｐゴシック" panose="020B0600070205080204" pitchFamily="34" charset="-128"/>
              </a:rPr>
              <a:t>              solve(p)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0CA7F-4C45-2347-B49A-DA7C0914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3025" y="6284913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ABA22F-2E99-4045-980F-5A9287C526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0888" y="1655763"/>
            <a:ext cx="1741487" cy="369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1F0665-DE2E-A24A-9893-2EF04B439950}"/>
              </a:ext>
            </a:extLst>
          </p:cNvPr>
          <p:cNvSpPr txBox="1"/>
          <p:nvPr/>
        </p:nvSpPr>
        <p:spPr>
          <a:xfrm>
            <a:off x="5197475" y="1304925"/>
            <a:ext cx="3902075" cy="83185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huidige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positie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x,y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) in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deels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doorlopen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doolhof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380D33-7FFB-5844-A015-ACEA045037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7188" y="2938463"/>
            <a:ext cx="2211387" cy="214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A8F9D8-BCF1-0249-A049-6A870F8127A6}"/>
              </a:ext>
            </a:extLst>
          </p:cNvPr>
          <p:cNvSpPr txBox="1"/>
          <p:nvPr/>
        </p:nvSpPr>
        <p:spPr>
          <a:xfrm>
            <a:off x="5211763" y="2609850"/>
            <a:ext cx="3902075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bestemming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bereikt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!?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9F8AE0-9A68-494D-A5A5-F18C856635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43325" y="4251325"/>
            <a:ext cx="3049588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E4CDE8-F084-0249-8434-3C2184BB5384}"/>
              </a:ext>
            </a:extLst>
          </p:cNvPr>
          <p:cNvSpPr txBox="1"/>
          <p:nvPr/>
        </p:nvSpPr>
        <p:spPr>
          <a:xfrm>
            <a:off x="6900863" y="3987800"/>
            <a:ext cx="2786062" cy="8302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verderstappen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mogelijk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3" grpId="0" animBg="1"/>
      <p:bldP spid="10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Bold Strip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E7E7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TemplateBVP.ppt</Template>
  <TotalTime>12588</TotalTime>
  <Pages>45</Pages>
  <Words>1342</Words>
  <Application>Microsoft Macintosh PowerPoint</Application>
  <PresentationFormat>On-screen Show (4:3)</PresentationFormat>
  <Paragraphs>242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ＭＳ Ｐゴシック</vt:lpstr>
      <vt:lpstr>Arial</vt:lpstr>
      <vt:lpstr>Comic Sans MS</vt:lpstr>
      <vt:lpstr>Consolas</vt:lpstr>
      <vt:lpstr>Courier</vt:lpstr>
      <vt:lpstr>Helvetica</vt:lpstr>
      <vt:lpstr>Times New Roman</vt:lpstr>
      <vt:lpstr>Wingdings</vt:lpstr>
      <vt:lpstr>Bold Stripes</vt:lpstr>
      <vt:lpstr>Beginselen van Programmeren  Les 9: Backtracking</vt:lpstr>
      <vt:lpstr>Probleem: ‘path finding’</vt:lpstr>
      <vt:lpstr>PowerPoint Presentation</vt:lpstr>
      <vt:lpstr>Backtracking</vt:lpstr>
      <vt:lpstr>Enkele voorbeelden…</vt:lpstr>
      <vt:lpstr>Backtracking - varianten</vt:lpstr>
      <vt:lpstr>Backtracking:  2 ‘delen’</vt:lpstr>
      <vt:lpstr>Recursie in backtracking algoritme voor ‘variant 3’ (geef alle oplossingen)</vt:lpstr>
      <vt:lpstr>Recursie in backtracking</vt:lpstr>
      <vt:lpstr>In Python…</vt:lpstr>
      <vt:lpstr>PowerPoint Presentation</vt:lpstr>
      <vt:lpstr>PowerPoint Presentation</vt:lpstr>
      <vt:lpstr>PowerPoint Presentation</vt:lpstr>
      <vt:lpstr>UOVT</vt:lpstr>
      <vt:lpstr>Probleem: 8 koninginnen</vt:lpstr>
      <vt:lpstr>Probleem: 8 koninginnen</vt:lpstr>
      <vt:lpstr>Probleem: 8 koninginnen</vt:lpstr>
      <vt:lpstr>PowerPoint Presentation</vt:lpstr>
      <vt:lpstr>PowerPoint Presentation</vt:lpstr>
      <vt:lpstr>PowerPoint Presentation</vt:lpstr>
      <vt:lpstr>8 koninginnen: data-structuur?</vt:lpstr>
      <vt:lpstr>Examine()</vt:lpstr>
      <vt:lpstr>Extend()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it yourself….</vt:lpstr>
      <vt:lpstr>Extra sessie…</vt:lpstr>
      <vt:lpstr>PowerPoint Presentation</vt:lpstr>
      <vt:lpstr>Torens van Hanoi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Katholieke Universiteit Leuven</dc:title>
  <dc:subject>corporate presentatie</dc:subject>
  <dc:creator>A.I.V. (K.U.Leuven)</dc:creator>
  <cp:keywords/>
  <dc:description/>
  <cp:lastModifiedBy>Microsoft Office User</cp:lastModifiedBy>
  <cp:revision>400</cp:revision>
  <cp:lastPrinted>2001-09-20T06:59:45Z</cp:lastPrinted>
  <dcterms:created xsi:type="dcterms:W3CDTF">2013-09-26T06:34:29Z</dcterms:created>
  <dcterms:modified xsi:type="dcterms:W3CDTF">2019-12-05T11:19:48Z</dcterms:modified>
</cp:coreProperties>
</file>