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301" r:id="rId2"/>
    <p:sldId id="439" r:id="rId3"/>
    <p:sldId id="409" r:id="rId4"/>
    <p:sldId id="393" r:id="rId5"/>
    <p:sldId id="440" r:id="rId6"/>
    <p:sldId id="395" r:id="rId7"/>
    <p:sldId id="403" r:id="rId8"/>
    <p:sldId id="396" r:id="rId9"/>
    <p:sldId id="464" r:id="rId10"/>
    <p:sldId id="398" r:id="rId11"/>
    <p:sldId id="401" r:id="rId12"/>
    <p:sldId id="413" r:id="rId13"/>
    <p:sldId id="466" r:id="rId14"/>
    <p:sldId id="416" r:id="rId15"/>
    <p:sldId id="411" r:id="rId16"/>
    <p:sldId id="418" r:id="rId17"/>
    <p:sldId id="419" r:id="rId18"/>
    <p:sldId id="420" r:id="rId19"/>
    <p:sldId id="421" r:id="rId20"/>
    <p:sldId id="422" r:id="rId21"/>
    <p:sldId id="448" r:id="rId22"/>
    <p:sldId id="449" r:id="rId23"/>
    <p:sldId id="424" r:id="rId24"/>
    <p:sldId id="423" r:id="rId25"/>
    <p:sldId id="425" r:id="rId26"/>
    <p:sldId id="429" r:id="rId27"/>
    <p:sldId id="426" r:id="rId28"/>
    <p:sldId id="467" r:id="rId29"/>
    <p:sldId id="468" r:id="rId30"/>
    <p:sldId id="430" r:id="rId31"/>
    <p:sldId id="479" r:id="rId32"/>
    <p:sldId id="480" r:id="rId33"/>
    <p:sldId id="481" r:id="rId34"/>
    <p:sldId id="482" r:id="rId35"/>
    <p:sldId id="483" r:id="rId36"/>
    <p:sldId id="436" r:id="rId37"/>
    <p:sldId id="437" r:id="rId38"/>
    <p:sldId id="442" r:id="rId39"/>
    <p:sldId id="427" r:id="rId40"/>
    <p:sldId id="443" r:id="rId41"/>
    <p:sldId id="445" r:id="rId42"/>
    <p:sldId id="405" r:id="rId43"/>
    <p:sldId id="406" r:id="rId44"/>
    <p:sldId id="469" r:id="rId45"/>
    <p:sldId id="456" r:id="rId46"/>
    <p:sldId id="470" r:id="rId47"/>
    <p:sldId id="455" r:id="rId48"/>
    <p:sldId id="458" r:id="rId49"/>
    <p:sldId id="459" r:id="rId50"/>
    <p:sldId id="460" r:id="rId51"/>
    <p:sldId id="473" r:id="rId52"/>
    <p:sldId id="461" r:id="rId53"/>
    <p:sldId id="474" r:id="rId54"/>
    <p:sldId id="475" r:id="rId55"/>
    <p:sldId id="476" r:id="rId56"/>
    <p:sldId id="478" r:id="rId57"/>
    <p:sldId id="450" r:id="rId58"/>
    <p:sldId id="484" r:id="rId59"/>
    <p:sldId id="463" r:id="rId60"/>
    <p:sldId id="390" r:id="rId61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1"/>
    <p:restoredTop sz="94512"/>
  </p:normalViewPr>
  <p:slideViewPr>
    <p:cSldViewPr snapToGrid="0">
      <p:cViewPr varScale="1">
        <p:scale>
          <a:sx n="78" d="100"/>
          <a:sy n="78" d="100"/>
        </p:scale>
        <p:origin x="1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270F3F-A8D5-9247-B88B-D0716D0B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04BDF6C3-461F-1A43-A714-6D2DF5DF26E2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4E2973-F421-5749-9223-9BE0E2D49C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BEF87C3-C20F-594A-9DDA-DDC9F876C8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4E3F4A5-4F40-204D-AC36-7B68176D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003F82F-4967-024A-95D4-3BB138AEA2F7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9A172EA-3F05-524E-8624-52DF37237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94D1683-8FA7-7941-88A3-AB932E28A20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BB7C271F-A30E-DE4A-AEE4-76AF6D61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B599AA6-7E0D-8242-AC23-299C2E57C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D1510BAF-4619-A24B-96F6-22F19BB54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179E074-5022-6B46-9582-D7CE4B7DC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F6EC57B1-C488-5F46-A589-F41DC289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2CDA3733-1DB0-B94B-BCF1-617DAB52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863D165-5208-0446-959D-956BAD7C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E9289985-35C9-D44B-9956-ACA26081E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3AF10ED2-0DFF-EA47-B129-31D2A88B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BB0D6B81-8937-A342-8C53-4420F743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7CCA3B44-B2A2-A643-ACC1-775E1AF3C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CD1164B0-73E4-3E45-83D9-1DA52B1C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96C764E9-7C29-9746-A94B-F018609E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F5D69A3C-4B89-0C45-9CF2-2AAAF1212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94089FD8-F580-174C-9E6D-F73BDE386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C65B3152-120D-3B40-9B86-EBDF67D0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AEFEFA5C-F737-5341-A2E3-65B78D8CF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99AF99F8-97E5-5246-B819-A9A3C286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ECBB7723-87A9-844D-8A39-47308F0AE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D062BF02-B37A-7E4E-8727-888489C7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046B47C-BE7B-B347-A4F0-63B231311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6D86991E-02CE-284F-8172-FE1AF250C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F40DCFE6-6FCB-A946-8A55-E8D63B57F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63C1CF09-531B-774E-B936-E9B09505D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7F1B0441-BBB7-1444-B6BF-A778F3E7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04DA1EB0-A4A5-8640-8384-B6278D988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9DAF362-D92F-F045-8B69-0E48F34B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5A4F2B56-8C7C-B144-8801-6C7FB3303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8D57B6EE-7D3E-CF49-BB49-C7B8349DE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E843BAED-AF02-8E44-BD58-77ACFB63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7A4A9D1B-6971-A84E-AF82-A2E3A2A21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9CB1F458-1333-D74A-9B53-57FB68A83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97ACE644-109D-4B41-A27C-4E6A14E7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7F8DB498-A8D3-2A48-B1BF-707B99302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5410CA2E-F853-8F45-A6DC-C8D552929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2B5EEC92-5546-5B48-BC19-F52B0EB1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5B739E4E-27C4-6A4B-8717-0A8589E5E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9B0821F4-4C18-0A4C-9058-434620659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2A874267-E064-D644-A8EA-705CFE3B7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53F90B61-7BDB-0E41-81A2-C84E52CE7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699F0F44-A48F-B14A-AE1C-46E442AD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07A94332-F5D5-E240-9CE7-F79A10DC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30ABDA4-69B2-5248-BE71-F2E40E056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5DE8A3D1-C2AA-F74D-B729-4DC69CDA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8DD25572-83DC-B543-985F-32A0580B7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ACF762F0-2487-7743-A470-5B54E906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EE87407A-F689-B643-AA90-5408FC73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B41DE5FD-D3BC-7D4F-9057-49EF3547E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E20A72AF-E229-DB4B-91B9-5287A308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85AEFA24-B310-9942-8EA3-086D4A1B3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E0E78AB8-BD63-7641-B859-9CD7D5E2C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6FD1FDA0-7824-6B41-AA38-8403E395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C527255E-EA23-B446-941B-CC910B1E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ECC195AB-D08D-6C40-8F7C-150CA0DA8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3DA29CF7-6664-9B4C-8163-B42FDD526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00B0CE9-A124-AA4D-8761-066D0CCE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572E7F30-4546-EB40-8F09-209E5D18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C27B1D07-F3FA-4444-8AD3-FBD459DB1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0247018C-8A35-2746-8B10-04E0D0DD2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3C78CA08-B4E4-6048-A0F2-A7EA022B0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C67BF6EB-1CFC-1A4A-B06A-A1836FCB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04D007BB-8665-FC49-8D32-FBE32E29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2A94E8D-C9CE-B349-A158-5F16A9CF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2D1CE0BE-AAB5-0A4A-A1AC-E1CFE0EAFA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E5162E77-2EFC-9147-B14C-EEE5BCABA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C4281D3E-035F-5D4B-AADE-A62E3942C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047483-1021-D041-B2C7-32D1DE1AB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8426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DC3B239-B735-3749-AC58-4CB6D7711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6904C1C9-DA18-0B41-85E6-E733D4394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09758195-1BE1-DE4A-BE0D-117B92DD6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DD8AC-4BD3-4243-BC93-F7DCAE5A5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08008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9AF9DC80-A121-DA48-845B-15ECC22E6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7BE4459-F427-894D-BC07-0C5998ADF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CB86BE5-8A44-C648-80CA-49F04C437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D563A-26A5-A54A-9378-0A8DC46E1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451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A864E69A-8AEB-D644-964B-D2EFA6413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8556CAB-C59C-CB48-8342-5CA7CD7A9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C772164-156F-3E4A-80F0-42DEDE756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6F784-4E92-F144-931A-CCBF8E11F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95471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BC8D0E0-752F-3949-BCB6-1E224806F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3A99B9E-B842-6744-94DF-280605897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AC955E75-2AB0-F14C-B932-FD75279D9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7093D-73E7-974A-8E2D-24796DD8E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29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D394D2E-BCBA-B649-AB00-C7F99A2E4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F65D39A-19F3-AC4F-95AB-A36EFD37F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ECF018E1-77C4-224C-8B84-B82F1745F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F31CC-5CA2-EB44-89E5-D60C5CBD3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53219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13161055-FDBD-904B-BB6E-6FDE1DB24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577DD059-B984-4A4F-85E2-1ADA8296D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B3BAAFCE-3E97-2049-97AE-16BB58FD6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12459-8349-5F46-971D-0761827EF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9633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2F692E4E-D5E1-864D-BB37-3E773CC3A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D7B1B439-79E3-D444-B2FC-83C5CE74F7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77DF03C-6499-174F-865D-B66666DF9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E6CCB-95AF-4648-B9EB-2A5F9B4A5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8264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887607D4-15BF-1F4A-A629-A3C8D31A3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766ED33B-9869-D649-ADF6-9834320B9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986F47C-182D-EB4B-B129-EB17BF352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5E0B3-AC00-D946-AC0E-B54AFD417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94039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F3589450-E471-4344-BCF8-3861A7AB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0A8B460A-E42B-B246-956A-28893BC9C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8A73B9D-B4B4-DD4D-B4C0-CD21EACB3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0462F-693F-6746-8B65-9F2003CF6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2040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007ADEA5-F43E-EF45-95F2-06FAA353B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5216A0B7-1254-5747-B73B-80C261A9F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A37CBFB-0226-0E41-B74C-4AE80C103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A354D-F419-2647-9B50-E6901E054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1822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627C7BD-62B3-8340-8102-5BF90349D5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E9C807EF-81D2-D941-82A7-07F480487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7C60DA50-CE00-9744-B151-92D00ABE01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7456772E-1DE4-D446-9916-C117E9159A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CDEE9F06-454F-5C48-96A7-D9416C347E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5A5495D8-30E6-A84F-95A1-DA9D6E92F8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216282A2-6F9A-7049-8BB4-5234625188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BF792F4D-D399-B94E-AE29-9296D3A968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298327F8-027E-4A45-B2DC-FEFF5125F7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60DB23C9-D330-EA49-984D-5F790277DD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14935C34-3593-2749-B3C9-9F877423F5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81E059FB-5FB6-A747-B6F3-099CDA53B0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7A2BB3BF-0B91-8E41-8A4D-F283269F38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6FE7B2FE-68F3-AA4F-B824-133027C167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717175D1-41D2-2642-BAE5-D2276DA847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CC7E1812-9367-B742-A253-001DA4C419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7B92187C-E12B-AA44-8DEB-B4C43B23EA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48626A18-2164-D047-838F-43DB2DB5EE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C7864DD9-AF8E-A84C-B4A1-6BB36E6B25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134A97C5-852D-474E-9D2E-6C3DF2D856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075DA70A-5DFF-6E4A-9FA2-08ADAEC64C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ACD5A5F9-A2A3-D247-A6EE-92CCFC4FFB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B71BCA30-B5CB-F645-AF94-D2129F7602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CBC975CC-B6DF-DF42-8A9C-3753B900B1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898322AE-1BD6-6440-8074-14B152412A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46FC57A6-634B-9740-ABA9-60D31570AD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B2F7078F-7E28-6C49-995D-3AD14A4078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EF522D15-0FB8-8043-B555-4149809302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F422CA51-2DA0-4F4B-8015-76ECA6AE61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E385B679-B3D7-984E-9780-BCE474C35D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F472F0A7-CBE0-C14C-8E9D-26E9FBAB54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0132253B-27ED-0245-A753-4367FFCD95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BE59F1FB-F433-744D-B3EF-8C1CDA1ADD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F0337D62-BABF-604A-A95C-C79F097AA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CB09F1B7-7CD5-5549-82A7-5FC7CAE1AC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E1EEB473-A18C-AD46-A553-8E32868417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CFE481E8-15DF-6D4E-BA63-5601A00FA1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313B8E66-8BDD-AA47-B703-813862B1F3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07EB5E24-6A1E-264E-BB0E-BD75F29A6C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0D4823FE-CA7C-4640-832D-344DFCCE02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E516D311-4372-6448-8DDC-E787B7E849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032A6008-ECF4-2440-AE11-C0CA265AA6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60C9362C-B655-414C-94F1-D3C92E45C2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B642973D-47D7-6F49-A6BA-EC37F8F8F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CC2D3580-BB15-EA42-9A28-20F2588CC6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57B2E40B-3FDC-0B47-B750-B2AD1F951F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CBC35F5D-F21A-3145-920E-51212994FF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A11C9F18-D275-D74D-9A77-91CE139A1B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28024A0A-6954-A744-BA00-B841349291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952159A9-7359-7640-A23B-3A3A240EFE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AA4132CC-E218-C745-8260-C36B7850E5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8197B42C-0B5C-354F-9E89-A79A6F7ED4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2264D74E-9269-6348-8D99-652EFF8BF6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6D1E0774-9AE5-AB46-AB24-7475412B18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F8BFF7E1-368E-4040-A7CF-3C2B5F5F1A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03BB30A6-0514-2A41-9867-74D145690E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8D2DBE71-0958-0D48-A6A5-6ACD7BF7BB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7A07EE69-0F51-FD42-B89F-7210A2A32E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02C2AD17-D61F-7549-A62F-A3E0BDC0C7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0686B516-239B-1B4B-B02C-254B83FBCD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F92BCE42-5D58-264C-9E56-A02EC29642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2755A675-BE09-7044-8EA1-C987A2C42F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7D81E2F3-91F6-E546-81CA-1FAAA17C5A4B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CC81E818-F2DD-8C45-B011-281F1FFF0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2EBA0977-7273-B040-B5B5-C96F9C18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42F42713-1B16-C645-8027-9682B3D28A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8585E283-269A-ED4D-B2FC-83BE9757C6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74DBBCF2-AFDA-B24C-9452-0441D149B6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18E574CD-FFFF-CE4E-A39B-52BE830200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E80EB45-DAF7-4547-BCC4-19FCC5F333F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4521946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4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Correctheidsbewijzen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123319C-7FA1-AB4C-8300-30472F1A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Stap 2: Postconditie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6C29A26-0FFB-3946-9F55-CCF7C846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Resultaat van het algoritme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voorwaarde die door het algoritme moet ‘</a:t>
            </a:r>
            <a:r>
              <a:rPr lang="en-US" altLang="ja-JP">
                <a:ea typeface="ＭＳ Ｐゴシック" panose="020B0600070205080204" pitchFamily="34" charset="-128"/>
              </a:rPr>
              <a:t>waargemaakt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worden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beschrijft het </a:t>
            </a:r>
            <a:r>
              <a:rPr lang="en-US" altLang="en-US" b="1" u="sng">
                <a:ea typeface="ＭＳ Ｐゴシック" panose="020B0600070205080204" pitchFamily="34" charset="-128"/>
              </a:rPr>
              <a:t>resultaat</a:t>
            </a:r>
            <a:r>
              <a:rPr lang="en-US" altLang="en-US">
                <a:ea typeface="ＭＳ Ｐゴシック" panose="020B0600070205080204" pitchFamily="34" charset="-128"/>
              </a:rPr>
              <a:t> van het algoritme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C6BB8B4-10F6-B045-8CFB-B17332C2C50F}"/>
              </a:ext>
            </a:extLst>
          </p:cNvPr>
          <p:cNvSpPr txBox="1">
            <a:spLocks/>
          </p:cNvSpPr>
          <p:nvPr/>
        </p:nvSpPr>
        <p:spPr bwMode="auto">
          <a:xfrm>
            <a:off x="3416460" y="4554538"/>
            <a:ext cx="46053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...</a:t>
            </a:r>
            <a:endParaRPr lang="en-US" altLang="en-US" sz="70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&lt;</a:t>
            </a:r>
            <a:r>
              <a:rPr lang="en-US" altLang="en-US" sz="2000">
                <a:solidFill>
                  <a:srgbClr val="3366FF"/>
                </a:solidFill>
                <a:latin typeface="Consolas" panose="020B0609020204030204" pitchFamily="49" charset="0"/>
              </a:rPr>
              <a:t>initialisatie</a:t>
            </a:r>
            <a:r>
              <a:rPr lang="en-US" altLang="en-US" sz="20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while &lt;</a:t>
            </a:r>
            <a:r>
              <a:rPr lang="en-US" altLang="en-US" sz="2000">
                <a:solidFill>
                  <a:srgbClr val="3366FF"/>
                </a:solidFill>
                <a:latin typeface="Consolas" panose="020B0609020204030204" pitchFamily="49" charset="0"/>
              </a:rPr>
              <a:t>lus-voorwaarde</a:t>
            </a:r>
            <a:r>
              <a:rPr lang="en-US" altLang="en-US" sz="2000">
                <a:latin typeface="Consolas" panose="020B0609020204030204" pitchFamily="49" charset="0"/>
              </a:rPr>
              <a:t>&gt;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	&lt;</a:t>
            </a:r>
            <a:r>
              <a:rPr lang="en-US" altLang="en-US" sz="2000">
                <a:solidFill>
                  <a:srgbClr val="3366FF"/>
                </a:solidFill>
                <a:latin typeface="Consolas" panose="020B0609020204030204" pitchFamily="49" charset="0"/>
              </a:rPr>
              <a:t>lus-opdrachten</a:t>
            </a:r>
            <a:r>
              <a:rPr lang="en-US" altLang="en-US" sz="20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9700" name="Chevron 4">
            <a:extLst>
              <a:ext uri="{FF2B5EF4-FFF2-40B4-BE49-F238E27FC236}">
                <a16:creationId xmlns:a16="http://schemas.microsoft.com/office/drawing/2014/main" id="{223163B8-393A-0346-ABA8-8E14E342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323" y="6553200"/>
            <a:ext cx="898525" cy="236538"/>
          </a:xfrm>
          <a:prstGeom prst="chevron">
            <a:avLst>
              <a:gd name="adj" fmla="val 50174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FCF8248E-5F61-F04C-B92A-7460966F6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2</a:t>
            </a: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5A6BDB36-7CE2-CB44-8C9C-0C3C58A505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2323" y="4710896"/>
            <a:ext cx="0" cy="2078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7402929-3A7E-2B42-B97D-30964726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Postconditie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7E8B4E63-EA49-384E-BFCB-E1EB5BF7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???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30723" name="Straight Connector 4">
            <a:extLst>
              <a:ext uri="{FF2B5EF4-FFF2-40B4-BE49-F238E27FC236}">
                <a16:creationId xmlns:a16="http://schemas.microsoft.com/office/drawing/2014/main" id="{05D931D0-1A9F-B443-9063-1F8372D4F8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4" name="TextBox 5">
            <a:extLst>
              <a:ext uri="{FF2B5EF4-FFF2-40B4-BE49-F238E27FC236}">
                <a16:creationId xmlns:a16="http://schemas.microsoft.com/office/drawing/2014/main" id="{63A080AC-044F-D043-B191-60304210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2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D32153C-F5E5-4549-A7D2-FD68AD7F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4318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Postconditie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489144FF-7454-4645-ABEE-6D2EE1F8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(som = 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31747" name="Straight Connector 4">
            <a:extLst>
              <a:ext uri="{FF2B5EF4-FFF2-40B4-BE49-F238E27FC236}">
                <a16:creationId xmlns:a16="http://schemas.microsoft.com/office/drawing/2014/main" id="{2B0FAD5B-B4FF-0E42-A40B-5DADB3B46E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0145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Chevron 5">
            <a:extLst>
              <a:ext uri="{FF2B5EF4-FFF2-40B4-BE49-F238E27FC236}">
                <a16:creationId xmlns:a16="http://schemas.microsoft.com/office/drawing/2014/main" id="{687564A6-7C9B-D545-98A3-E39F879C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621338"/>
            <a:ext cx="896938" cy="238125"/>
          </a:xfrm>
          <a:prstGeom prst="chevron">
            <a:avLst>
              <a:gd name="adj" fmla="val 49751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DB5B5E2-307F-4F49-8C62-8CF9E41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Correctheid bewijzen…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6295-FF34-A943-A6AC-E81F44ED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88" y="1904999"/>
            <a:ext cx="8110537" cy="4785167"/>
          </a:xfrm>
        </p:spPr>
        <p:txBody>
          <a:bodyPr/>
          <a:lstStyle/>
          <a:p>
            <a:r>
              <a:rPr lang="en-US" altLang="en-US" u="sng" dirty="0" err="1">
                <a:ea typeface="ＭＳ Ｐゴシック" panose="020B0600070205080204" pitchFamily="34" charset="-128"/>
              </a:rPr>
              <a:t>Gegeven</a:t>
            </a:r>
            <a:endParaRPr lang="en-US" altLang="en-US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Algortime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Pre-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beginstoestand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eindtoestand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u="sng" dirty="0" err="1">
                <a:ea typeface="ＭＳ Ｐゴシック" panose="020B0600070205080204" pitchFamily="34" charset="-128"/>
              </a:rPr>
              <a:t>Te</a:t>
            </a:r>
            <a:r>
              <a:rPr lang="en-US" altLang="en-US" u="sng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dirty="0">
                <a:ea typeface="ＭＳ Ｐゴシック" panose="020B0600070205080204" pitchFamily="34" charset="-128"/>
              </a:rPr>
              <a:t> is correct, </a:t>
            </a:r>
            <a:r>
              <a:rPr lang="en-US" altLang="en-US" dirty="0" err="1">
                <a:ea typeface="ＭＳ Ｐゴシック" panose="020B0600070205080204" pitchFamily="34" charset="-128"/>
              </a:rPr>
              <a:t>d.w.z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Vertrekkende</a:t>
            </a:r>
            <a:r>
              <a:rPr lang="en-US" altLang="en-US" dirty="0">
                <a:ea typeface="ＭＳ Ｐゴシック" panose="020B0600070205080204" pitchFamily="34" charset="-128"/>
              </a:rPr>
              <a:t> van de		</a:t>
            </a:r>
            <a:r>
              <a:rPr lang="en-US" altLang="en-US" dirty="0" err="1">
                <a:ea typeface="ＭＳ Ｐゴシック" panose="020B0600070205080204" pitchFamily="34" charset="-128"/>
              </a:rPr>
              <a:t>preconditie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zal</a:t>
            </a:r>
            <a:r>
              <a:rPr lang="en-US" altLang="en-US" dirty="0">
                <a:ea typeface="ＭＳ Ｐゴシック" panose="020B0600070205080204" pitchFamily="34" charset="-128"/>
              </a:rPr>
              <a:t>, door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van de	</a:t>
            </a:r>
            <a:r>
              <a:rPr lang="en-US" altLang="en-US" b="1" u="sng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b="1" u="sng" dirty="0">
                <a:ea typeface="ＭＳ Ｐゴシック" panose="020B0600070205080204" pitchFamily="34" charset="-128"/>
              </a:rPr>
              <a:t>-invariant</a:t>
            </a: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gegarandeerd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waar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zijn</a:t>
            </a:r>
            <a:r>
              <a:rPr lang="en-US" altLang="en-US" dirty="0">
                <a:ea typeface="ＭＳ Ｐゴシック" panose="020B0600070205080204" pitchFamily="34" charset="-128"/>
              </a:rPr>
              <a:t>:		</a:t>
            </a:r>
            <a:r>
              <a:rPr lang="en-US" altLang="en-US" dirty="0" err="1">
                <a:ea typeface="ＭＳ Ｐゴシック" panose="020B0600070205080204" pitchFamily="34" charset="-128"/>
              </a:rPr>
              <a:t>postconditie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Tx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91C961-B3CE-AA44-8D1B-06F2FAB40EE7}"/>
              </a:ext>
            </a:extLst>
          </p:cNvPr>
          <p:cNvGrpSpPr>
            <a:grpSpLocks/>
          </p:cNvGrpSpPr>
          <p:nvPr/>
        </p:nvGrpSpPr>
        <p:grpSpPr bwMode="auto">
          <a:xfrm>
            <a:off x="0" y="1895475"/>
            <a:ext cx="1058863" cy="4371375"/>
            <a:chOff x="0" y="1895475"/>
            <a:chExt cx="1058863" cy="4371375"/>
          </a:xfrm>
        </p:grpSpPr>
        <p:sp>
          <p:nvSpPr>
            <p:cNvPr id="24580" name="TextBox 3">
              <a:extLst>
                <a:ext uri="{FF2B5EF4-FFF2-40B4-BE49-F238E27FC236}">
                  <a16:creationId xmlns:a16="http://schemas.microsoft.com/office/drawing/2014/main" id="{8AF41ACC-3392-8E4B-ABD3-B393CD996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4005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1</a:t>
              </a:r>
            </a:p>
          </p:txBody>
        </p:sp>
        <p:sp>
          <p:nvSpPr>
            <p:cNvPr id="24581" name="TextBox 4">
              <a:extLst>
                <a:ext uri="{FF2B5EF4-FFF2-40B4-BE49-F238E27FC236}">
                  <a16:creationId xmlns:a16="http://schemas.microsoft.com/office/drawing/2014/main" id="{01FAD623-04EE-8845-BE21-DC8B2CA9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5188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2</a:t>
              </a:r>
            </a:p>
          </p:txBody>
        </p:sp>
        <p:sp>
          <p:nvSpPr>
            <p:cNvPr id="24582" name="TextBox 5">
              <a:extLst>
                <a:ext uri="{FF2B5EF4-FFF2-40B4-BE49-F238E27FC236}">
                  <a16:creationId xmlns:a16="http://schemas.microsoft.com/office/drawing/2014/main" id="{7A3281A0-38B9-4C45-8CC6-48CC7F700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79925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3</a:t>
              </a:r>
            </a:p>
          </p:txBody>
        </p:sp>
        <p:sp>
          <p:nvSpPr>
            <p:cNvPr id="24583" name="TextBox 6">
              <a:extLst>
                <a:ext uri="{FF2B5EF4-FFF2-40B4-BE49-F238E27FC236}">
                  <a16:creationId xmlns:a16="http://schemas.microsoft.com/office/drawing/2014/main" id="{FA4EABEE-38A7-C64A-A708-48628229F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86680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</a:rPr>
                <a:t>STAP 4</a:t>
              </a:r>
            </a:p>
          </p:txBody>
        </p:sp>
        <p:sp>
          <p:nvSpPr>
            <p:cNvPr id="24585" name="Down Arrow 8">
              <a:extLst>
                <a:ext uri="{FF2B5EF4-FFF2-40B4-BE49-F238E27FC236}">
                  <a16:creationId xmlns:a16="http://schemas.microsoft.com/office/drawing/2014/main" id="{F7BBEBE0-7134-C64B-923E-5D17CA4E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" y="1895475"/>
              <a:ext cx="417513" cy="887413"/>
            </a:xfrm>
            <a:prstGeom prst="downArrow">
              <a:avLst>
                <a:gd name="adj1" fmla="val 50000"/>
                <a:gd name="adj2" fmla="val 500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1454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Dus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Stap</a:t>
            </a:r>
            <a:r>
              <a:rPr lang="en-US" dirty="0"/>
              <a:t> 3: </a:t>
            </a:r>
            <a:r>
              <a:rPr lang="en-US" dirty="0" err="1"/>
              <a:t>partiële</a:t>
            </a:r>
            <a:r>
              <a:rPr lang="en-US" dirty="0"/>
              <a:t> </a:t>
            </a:r>
            <a:r>
              <a:rPr lang="en-US" dirty="0" err="1"/>
              <a:t>correctheid</a:t>
            </a:r>
            <a:r>
              <a:rPr lang="en-US" dirty="0"/>
              <a:t> </a:t>
            </a:r>
            <a:r>
              <a:rPr lang="en-US" dirty="0" err="1"/>
              <a:t>ahv</a:t>
            </a:r>
            <a:r>
              <a:rPr lang="en-US" dirty="0"/>
              <a:t> </a:t>
            </a:r>
            <a:r>
              <a:rPr lang="en-US" dirty="0" err="1"/>
              <a:t>lus</a:t>
            </a:r>
            <a:r>
              <a:rPr lang="en-US" dirty="0"/>
              <a:t>-invariant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3.1: </a:t>
            </a:r>
            <a:r>
              <a:rPr lang="en-US" dirty="0" err="1"/>
              <a:t>specificatie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3.2: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geldigheid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initialisatie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3.3: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behoud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3.4: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invariant + stop-</a:t>
            </a:r>
            <a:r>
              <a:rPr lang="en-US" dirty="0" err="1"/>
              <a:t>conditie</a:t>
            </a:r>
            <a:r>
              <a:rPr lang="en-US" dirty="0"/>
              <a:t> van</a:t>
            </a:r>
          </a:p>
          <a:p>
            <a:pPr marL="800100" lvl="2" indent="0">
              <a:buFontTx/>
              <a:buNone/>
              <a:defRPr/>
            </a:pPr>
            <a:r>
              <a:rPr lang="en-US" dirty="0"/>
              <a:t> 			de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leiden</a:t>
            </a:r>
            <a:r>
              <a:rPr lang="en-US" dirty="0"/>
              <a:t> tot post-</a:t>
            </a:r>
            <a:r>
              <a:rPr lang="en-US" dirty="0" err="1"/>
              <a:t>conditie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Stap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4: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volledige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correctheid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eindigheid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344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3, 4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1475DF59-F37B-6E47-8BC8-9FB13AE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Stap 3: Lus-invariant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AB8686AE-C0F4-9643-A2CC-1D7CD461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voorwaarde die geldt elke keer dat de lus-opdrachten zijn uitgevoerd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vaak afhankelijk van lus-variabelen – variabelen gebruikt in de lus-voorwaarde en/of in de lus-opdrachten</a:t>
            </a:r>
          </a:p>
        </p:txBody>
      </p:sp>
      <p:sp>
        <p:nvSpPr>
          <p:cNvPr id="34819" name="TextBox 3">
            <a:extLst>
              <a:ext uri="{FF2B5EF4-FFF2-40B4-BE49-F238E27FC236}">
                <a16:creationId xmlns:a16="http://schemas.microsoft.com/office/drawing/2014/main" id="{1086CC52-5C5B-C042-ABDD-856831D80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B6161165-9369-EA41-926E-37CBEDB6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431800"/>
            <a:ext cx="8872417" cy="1090613"/>
          </a:xfrm>
        </p:spPr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3.1: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4000" dirty="0">
                <a:ea typeface="ＭＳ Ｐゴシック" panose="020B0600070205080204" pitchFamily="34" charset="-128"/>
              </a:rPr>
              <a:t>-invariant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specificatie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E728F3F-B0E6-C54D-814A-04D47EF1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35843" name="Straight Connector 4">
            <a:extLst>
              <a:ext uri="{FF2B5EF4-FFF2-40B4-BE49-F238E27FC236}">
                <a16:creationId xmlns:a16="http://schemas.microsoft.com/office/drawing/2014/main" id="{09D6EF5D-0ECA-EC4E-A899-80F591E3EE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0145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Chevron 7">
            <a:extLst>
              <a:ext uri="{FF2B5EF4-FFF2-40B4-BE49-F238E27FC236}">
                <a16:creationId xmlns:a16="http://schemas.microsoft.com/office/drawing/2014/main" id="{35EAC26A-BEF2-8242-9D4B-31E66B97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265738"/>
            <a:ext cx="898525" cy="236537"/>
          </a:xfrm>
          <a:prstGeom prst="chevron">
            <a:avLst>
              <a:gd name="adj" fmla="val 50174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35845" name="TextBox 8">
            <a:extLst>
              <a:ext uri="{FF2B5EF4-FFF2-40B4-BE49-F238E27FC236}">
                <a16:creationId xmlns:a16="http://schemas.microsoft.com/office/drawing/2014/main" id="{E5B74DCA-435E-D142-BEB2-1DA20AA5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3.1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ACE8B253-8CDB-9A41-A796-2316BAA0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36867" name="Straight Connector 4">
            <a:extLst>
              <a:ext uri="{FF2B5EF4-FFF2-40B4-BE49-F238E27FC236}">
                <a16:creationId xmlns:a16="http://schemas.microsoft.com/office/drawing/2014/main" id="{79C9A49C-FE36-2247-AC9A-EED6438742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525" y="2014538"/>
            <a:ext cx="17463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56DB5F-A53A-724E-848E-1AA9394FDABE}"/>
              </a:ext>
            </a:extLst>
          </p:cNvPr>
          <p:cNvSpPr txBox="1"/>
          <p:nvPr/>
        </p:nvSpPr>
        <p:spPr>
          <a:xfrm>
            <a:off x="5091113" y="4210050"/>
            <a:ext cx="3957637" cy="12001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</a:t>
            </a:r>
            <a:r>
              <a:rPr lang="en-US" altLang="en-US" sz="2400" b="1" u="sng">
                <a:solidFill>
                  <a:srgbClr val="FF0000"/>
                </a:solidFill>
              </a:rPr>
              <a:t>INVARIANT</a:t>
            </a:r>
            <a:r>
              <a:rPr lang="en-US" altLang="en-US" sz="240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   som bevat 1+2+…+teller,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    teller &lt;= n</a:t>
            </a:r>
          </a:p>
        </p:txBody>
      </p:sp>
      <p:sp>
        <p:nvSpPr>
          <p:cNvPr id="36869" name="TextBox 8">
            <a:extLst>
              <a:ext uri="{FF2B5EF4-FFF2-40B4-BE49-F238E27FC236}">
                <a16:creationId xmlns:a16="http://schemas.microsoft.com/office/drawing/2014/main" id="{D181A8DF-4CBF-6443-AC0C-43E1A5F0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770ACF-5141-2C4F-B250-42F11D5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431800"/>
            <a:ext cx="8872417" cy="1090613"/>
          </a:xfrm>
        </p:spPr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3.1: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4000" dirty="0">
                <a:ea typeface="ＭＳ Ｐゴシック" panose="020B0600070205080204" pitchFamily="34" charset="-128"/>
              </a:rPr>
              <a:t>-invariant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specificatie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DC176157-D4E0-7E4F-8D81-3F373A1C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82600"/>
            <a:ext cx="8932863" cy="1090613"/>
          </a:xfrm>
        </p:spPr>
        <p:txBody>
          <a:bodyPr/>
          <a:lstStyle/>
          <a:p>
            <a:pPr marL="342900" indent="-342900"/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3.2: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4000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 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bewijs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geldigheid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na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initialisatie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2BA76A7A-D621-AE47-884D-32C501C8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Lus-invariant moet gelden bij het begin van de lus…</a:t>
            </a:r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0F7BC5E9-22C1-AD45-8DD8-CE2C7DA0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3.2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CCCE7E2-5CDE-7948-9601-E6E5E6E2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38915" name="Straight Connector 4">
            <a:extLst>
              <a:ext uri="{FF2B5EF4-FFF2-40B4-BE49-F238E27FC236}">
                <a16:creationId xmlns:a16="http://schemas.microsoft.com/office/drawing/2014/main" id="{DB45EE2E-78AD-C74C-A45E-69D253074A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950" y="2014538"/>
            <a:ext cx="17463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4AE4-B6AA-4146-B004-88D90F6E21D1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360738"/>
            <a:ext cx="6743700" cy="1200150"/>
            <a:chOff x="2467744" y="3309679"/>
            <a:chExt cx="6742480" cy="1200328"/>
          </a:xfrm>
        </p:grpSpPr>
        <p:sp>
          <p:nvSpPr>
            <p:cNvPr id="38920" name="TextBox 3">
              <a:extLst>
                <a:ext uri="{FF2B5EF4-FFF2-40B4-BE49-F238E27FC236}">
                  <a16:creationId xmlns:a16="http://schemas.microsoft.com/office/drawing/2014/main" id="{3A65FBD6-6AC9-8041-883E-C39A1D0D1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191" y="3309679"/>
              <a:ext cx="3957033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</a:rPr>
                <a:t># </a:t>
              </a:r>
              <a:r>
                <a:rPr lang="en-US" altLang="en-US" sz="2400" b="1" u="sng">
                  <a:solidFill>
                    <a:srgbClr val="FF0000"/>
                  </a:solidFill>
                </a:rPr>
                <a:t>INVARIANT</a:t>
              </a:r>
              <a:r>
                <a:rPr lang="en-US" altLang="en-US" sz="2400">
                  <a:solidFill>
                    <a:srgbClr val="FF0000"/>
                  </a:solidFill>
                </a:rPr>
                <a:t>:</a:t>
              </a:r>
            </a:p>
            <a:p>
              <a:r>
                <a:rPr lang="en-US" altLang="en-US" sz="2400">
                  <a:solidFill>
                    <a:srgbClr val="FF0000"/>
                  </a:solidFill>
                </a:rPr>
                <a:t>    som bevat 1+2+…+teller,</a:t>
              </a:r>
              <a:br>
                <a:rPr lang="en-US" altLang="en-US" sz="2400">
                  <a:solidFill>
                    <a:srgbClr val="FF0000"/>
                  </a:solidFill>
                </a:rPr>
              </a:br>
              <a:r>
                <a:rPr lang="en-US" altLang="en-US" sz="2400">
                  <a:solidFill>
                    <a:srgbClr val="FF0000"/>
                  </a:solidFill>
                </a:rPr>
                <a:t>    teller &lt;= n</a:t>
              </a:r>
            </a:p>
          </p:txBody>
        </p:sp>
        <p:sp>
          <p:nvSpPr>
            <p:cNvPr id="38921" name="Notched Right Arrow 5">
              <a:extLst>
                <a:ext uri="{FF2B5EF4-FFF2-40B4-BE49-F238E27FC236}">
                  <a16:creationId xmlns:a16="http://schemas.microsoft.com/office/drawing/2014/main" id="{D1B07411-9020-7E41-90E0-13E72BF86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70125">
              <a:off x="2467744" y="3626610"/>
              <a:ext cx="2519532" cy="285721"/>
            </a:xfrm>
            <a:prstGeom prst="notchedRightArrow">
              <a:avLst>
                <a:gd name="adj1" fmla="val 50000"/>
                <a:gd name="adj2" fmla="val 50010"/>
              </a:avLst>
            </a:prstGeom>
            <a:solidFill>
              <a:srgbClr val="00B64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A23618-A6A8-8A43-9B71-94786655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32512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008000"/>
                </a:solidFill>
              </a:rPr>
              <a:t>OK!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9E5E3-AA4A-D044-A47B-80A051AC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0988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008000"/>
                </a:solidFill>
              </a:rPr>
              <a:t>?</a:t>
            </a:r>
          </a:p>
        </p:txBody>
      </p:sp>
      <p:sp>
        <p:nvSpPr>
          <p:cNvPr id="38919" name="TextBox 11">
            <a:extLst>
              <a:ext uri="{FF2B5EF4-FFF2-40B4-BE49-F238E27FC236}">
                <a16:creationId xmlns:a16="http://schemas.microsoft.com/office/drawing/2014/main" id="{01BFFCBA-FCFA-BB44-928B-FBE265BF0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97DD512-8F2B-CD49-B380-5859E94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82600"/>
            <a:ext cx="8932863" cy="1090613"/>
          </a:xfrm>
        </p:spPr>
        <p:txBody>
          <a:bodyPr/>
          <a:lstStyle/>
          <a:p>
            <a:pPr marL="342900" indent="-342900"/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3.2: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4000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 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bewijs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geldigheid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na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initialisatie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516E1-F888-1C4E-9BEE-92B9CD853D1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946400"/>
            <a:ext cx="6861175" cy="1270000"/>
            <a:chOff x="2201333" y="2946400"/>
            <a:chExt cx="6862141" cy="1270001"/>
          </a:xfrm>
        </p:grpSpPr>
        <p:sp>
          <p:nvSpPr>
            <p:cNvPr id="21517" name="Oval 13">
              <a:extLst>
                <a:ext uri="{FF2B5EF4-FFF2-40B4-BE49-F238E27FC236}">
                  <a16:creationId xmlns:a16="http://schemas.microsoft.com/office/drawing/2014/main" id="{6767F9D5-A116-1749-A753-00BA1D50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333" y="3606801"/>
              <a:ext cx="2235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21518" name="TextBox 7">
              <a:extLst>
                <a:ext uri="{FF2B5EF4-FFF2-40B4-BE49-F238E27FC236}">
                  <a16:creationId xmlns:a16="http://schemas.microsoft.com/office/drawing/2014/main" id="{FF2B9BA0-F0E7-5544-8D0B-1034272DE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3997" y="2946400"/>
              <a:ext cx="24594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solidFill>
                    <a:srgbClr val="3366FF"/>
                  </a:solidFill>
                </a:rPr>
                <a:t>lus-voorwaarde</a:t>
              </a:r>
            </a:p>
          </p:txBody>
        </p:sp>
        <p:cxnSp>
          <p:nvCxnSpPr>
            <p:cNvPr id="21519" name="Straight Arrow Connector 14">
              <a:extLst>
                <a:ext uri="{FF2B5EF4-FFF2-40B4-BE49-F238E27FC236}">
                  <a16:creationId xmlns:a16="http://schemas.microsoft.com/office/drawing/2014/main" id="{9510400C-14F9-454E-8BAD-5D8A716AD1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85734" y="3234267"/>
              <a:ext cx="1964266" cy="457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6" name="Title 1">
            <a:extLst>
              <a:ext uri="{FF2B5EF4-FFF2-40B4-BE49-F238E27FC236}">
                <a16:creationId xmlns:a16="http://schemas.microsoft.com/office/drawing/2014/main" id="{8AD8297C-FD0C-EC44-AF67-A9613A99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Voorbeeld</a:t>
            </a:r>
            <a:r>
              <a:rPr lang="en-US" altLang="en-US" dirty="0">
                <a:ea typeface="ＭＳ Ｐゴシック" panose="020B0600070205080204" pitchFamily="34" charset="-128"/>
              </a:rPr>
              <a:t> -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22AB7B7-6BE6-6744-AE33-A4CB2245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n =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(input(”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Geef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getal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 ”))</a:t>
            </a: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u="sng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while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21508" name="Straight Connector 4">
            <a:extLst>
              <a:ext uri="{FF2B5EF4-FFF2-40B4-BE49-F238E27FC236}">
                <a16:creationId xmlns:a16="http://schemas.microsoft.com/office/drawing/2014/main" id="{09896C4A-69B5-6A47-A390-7850CB66AB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367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9353DD-D53C-AD4F-9801-B21244BB1F69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1981200"/>
            <a:ext cx="5754688" cy="1473200"/>
            <a:chOff x="3302000" y="1981201"/>
            <a:chExt cx="5754725" cy="1473200"/>
          </a:xfrm>
        </p:grpSpPr>
        <p:sp>
          <p:nvSpPr>
            <p:cNvPr id="21514" name="TextBox 6">
              <a:extLst>
                <a:ext uri="{FF2B5EF4-FFF2-40B4-BE49-F238E27FC236}">
                  <a16:creationId xmlns:a16="http://schemas.microsoft.com/office/drawing/2014/main" id="{DD21E8BC-4A56-B84C-AA8F-9D4D45C2F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329" y="1981201"/>
              <a:ext cx="17753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solidFill>
                    <a:srgbClr val="3366FF"/>
                  </a:solidFill>
                </a:rPr>
                <a:t>initialisatie</a:t>
              </a:r>
            </a:p>
          </p:txBody>
        </p:sp>
        <p:cxnSp>
          <p:nvCxnSpPr>
            <p:cNvPr id="21515" name="Straight Connector 10">
              <a:extLst>
                <a:ext uri="{FF2B5EF4-FFF2-40B4-BE49-F238E27FC236}">
                  <a16:creationId xmlns:a16="http://schemas.microsoft.com/office/drawing/2014/main" id="{B311D852-E06E-8B45-8592-49393F1C28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02000" y="2692401"/>
              <a:ext cx="16934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Straight Arrow Connector 12">
              <a:extLst>
                <a:ext uri="{FF2B5EF4-FFF2-40B4-BE49-F238E27FC236}">
                  <a16:creationId xmlns:a16="http://schemas.microsoft.com/office/drawing/2014/main" id="{57B006CD-839A-D945-96FD-0740BBFD1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18933" y="2387600"/>
              <a:ext cx="3572934" cy="71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4D818A-21FD-9044-B65E-1E7D06BC1D4B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3827463"/>
            <a:ext cx="3490912" cy="1133475"/>
            <a:chOff x="5604933" y="3826933"/>
            <a:chExt cx="3491361" cy="1134534"/>
          </a:xfrm>
        </p:grpSpPr>
        <p:sp>
          <p:nvSpPr>
            <p:cNvPr id="21511" name="TextBox 8">
              <a:extLst>
                <a:ext uri="{FF2B5EF4-FFF2-40B4-BE49-F238E27FC236}">
                  <a16:creationId xmlns:a16="http://schemas.microsoft.com/office/drawing/2014/main" id="{C3C6BE66-A895-074C-87BC-1F7552CFD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8664" y="3826933"/>
              <a:ext cx="24076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>
                  <a:solidFill>
                    <a:srgbClr val="3366FF"/>
                  </a:solidFill>
                </a:rPr>
                <a:t>lus-opdrachten</a:t>
              </a:r>
            </a:p>
          </p:txBody>
        </p:sp>
        <p:cxnSp>
          <p:nvCxnSpPr>
            <p:cNvPr id="21512" name="Straight Connector 17">
              <a:extLst>
                <a:ext uri="{FF2B5EF4-FFF2-40B4-BE49-F238E27FC236}">
                  <a16:creationId xmlns:a16="http://schemas.microsoft.com/office/drawing/2014/main" id="{69BA4D12-7E20-DE45-8E1D-6749C47AD7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04933" y="4199467"/>
              <a:ext cx="16934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Straight Arrow Connector 18">
              <a:extLst>
                <a:ext uri="{FF2B5EF4-FFF2-40B4-BE49-F238E27FC236}">
                  <a16:creationId xmlns:a16="http://schemas.microsoft.com/office/drawing/2014/main" id="{9BE215ED-1F17-964C-8B20-9A0FA73551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04933" y="4301067"/>
              <a:ext cx="914400" cy="355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9ED4451F-EDEB-2D47-8609-58FB5EAE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82600"/>
            <a:ext cx="8932863" cy="1090613"/>
          </a:xfrm>
        </p:spPr>
        <p:txBody>
          <a:bodyPr/>
          <a:lstStyle/>
          <a:p>
            <a:pPr marL="342900" indent="-342900"/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3.3: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30D7C12A-B177-A547-A79F-F975B397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lus-invariant geldt bij het begin van elke iteratie…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na elke iteratie moet de lus-invariant behouden blijven</a:t>
            </a:r>
          </a:p>
        </p:txBody>
      </p:sp>
      <p:sp>
        <p:nvSpPr>
          <p:cNvPr id="39939" name="TextBox 4">
            <a:extLst>
              <a:ext uri="{FF2B5EF4-FFF2-40B4-BE49-F238E27FC236}">
                <a16:creationId xmlns:a16="http://schemas.microsoft.com/office/drawing/2014/main" id="{7FB885DD-F0CA-0C44-B0F8-B78BDF24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3.3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87EBAD0-3BDD-8E49-BA0A-85FC6C76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natuurlijk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getal</a:t>
            </a:r>
            <a:endParaRPr lang="en-US" alt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?INVARIANT?</a:t>
            </a:r>
            <a:b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#	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bevat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1+2+…+teller, teller &lt;= 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40963" name="Straight Connector 4">
            <a:extLst>
              <a:ext uri="{FF2B5EF4-FFF2-40B4-BE49-F238E27FC236}">
                <a16:creationId xmlns:a16="http://schemas.microsoft.com/office/drawing/2014/main" id="{B0545B1F-E02B-B343-9BBF-45FA390FF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950" y="2014538"/>
            <a:ext cx="17463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4" name="TextBox 11">
            <a:extLst>
              <a:ext uri="{FF2B5EF4-FFF2-40B4-BE49-F238E27FC236}">
                <a16:creationId xmlns:a16="http://schemas.microsoft.com/office/drawing/2014/main" id="{C50D6E53-8106-AA43-A10C-A2566A06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BC1C63-194E-C049-BF80-6F237FD9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82600"/>
            <a:ext cx="8932863" cy="1090613"/>
          </a:xfrm>
        </p:spPr>
        <p:txBody>
          <a:bodyPr/>
          <a:lstStyle/>
          <a:p>
            <a:pPr marL="342900" indent="-342900"/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3.3: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2D1A8-9BA4-A248-A131-33FFE07E11C6}"/>
              </a:ext>
            </a:extLst>
          </p:cNvPr>
          <p:cNvSpPr txBox="1"/>
          <p:nvPr/>
        </p:nvSpPr>
        <p:spPr>
          <a:xfrm>
            <a:off x="581025" y="4431769"/>
            <a:ext cx="739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# INVARIANT  EN  teller != n (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lus-vw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1503CC0-8421-FE4B-BA71-4C8DAAB1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41987" name="Straight Connector 4">
            <a:extLst>
              <a:ext uri="{FF2B5EF4-FFF2-40B4-BE49-F238E27FC236}">
                <a16:creationId xmlns:a16="http://schemas.microsoft.com/office/drawing/2014/main" id="{F8771A31-F0AA-B041-A9A9-11830A7728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950" y="2014538"/>
            <a:ext cx="17463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TextBox 11">
            <a:extLst>
              <a:ext uri="{FF2B5EF4-FFF2-40B4-BE49-F238E27FC236}">
                <a16:creationId xmlns:a16="http://schemas.microsoft.com/office/drawing/2014/main" id="{777433F7-3CA2-FF40-B517-9D1707F1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8465-9A66-8A44-BA56-80C3CFDB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3287713"/>
            <a:ext cx="6784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# INVARIANT  EN  teller != n   (lus-vw)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A4907-7DBB-D14F-A434-A689B944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570413"/>
            <a:ext cx="7065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# som bevat 1+…+teller</a:t>
            </a:r>
            <a:r>
              <a:rPr lang="en-US" altLang="en-US" sz="2400" baseline="-25000">
                <a:solidFill>
                  <a:srgbClr val="FF0000"/>
                </a:solidFill>
                <a:latin typeface="Consolas" panose="020B0609020204030204" pitchFamily="49" charset="0"/>
              </a:rPr>
              <a:t>oud 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 en  teller &lt;= 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           (teller</a:t>
            </a:r>
            <a:r>
              <a:rPr lang="en-US" altLang="en-US" sz="2400" baseline="-25000">
                <a:solidFill>
                  <a:srgbClr val="FF0000"/>
                </a:solidFill>
                <a:latin typeface="Consolas" panose="020B0609020204030204" pitchFamily="49" charset="0"/>
              </a:rPr>
              <a:t>oud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 = teller - 1)</a:t>
            </a:r>
            <a:endParaRPr lang="en-US" altLang="en-US" sz="2400" baseline="-25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2128F-9ACE-C74F-854B-D6298614E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872163"/>
            <a:ext cx="6727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# som bevat 1+…+teller</a:t>
            </a:r>
            <a:r>
              <a:rPr lang="en-US" altLang="en-US" sz="2400" baseline="-25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 en  teller &lt;= n</a:t>
            </a:r>
            <a:endParaRPr lang="en-US" altLang="en-US" sz="2400" baseline="-25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8BC38-0614-C24F-9A04-282B61CF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6286500"/>
            <a:ext cx="4414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# DUS INVARIANT IS GELDIG</a:t>
            </a:r>
            <a:endParaRPr lang="en-US" altLang="en-US" sz="2400" b="1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0E319-B127-6348-BCC5-68AC3276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3746500"/>
            <a:ext cx="6783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# dus: som = 1+..+teller EN teller &lt; 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F39360-BC7B-3A48-B13C-2BFE9CB8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82600"/>
            <a:ext cx="8932863" cy="1090613"/>
          </a:xfrm>
        </p:spPr>
        <p:txBody>
          <a:bodyPr/>
          <a:lstStyle/>
          <a:p>
            <a:pPr marL="342900" indent="-342900"/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3.3: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63F66248-BBF6-C544-A261-A36A4177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66738"/>
            <a:ext cx="8932863" cy="1090612"/>
          </a:xfrm>
          <a:solidFill>
            <a:schemeClr val="bg1"/>
          </a:solidFill>
        </p:spPr>
        <p:txBody>
          <a:bodyPr/>
          <a:lstStyle/>
          <a:p>
            <a:pPr marL="342900" indent="-342900"/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3.4: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3600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  	invariant + stop-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voorwaarde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lus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		==&gt; post-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conditie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A34FBF60-2129-B942-B368-B6898844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TextBox 4">
            <a:extLst>
              <a:ext uri="{FF2B5EF4-FFF2-40B4-BE49-F238E27FC236}">
                <a16:creationId xmlns:a16="http://schemas.microsoft.com/office/drawing/2014/main" id="{701B4C6D-1AED-554C-B15B-32C9CE7E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3.4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2">
            <a:extLst>
              <a:ext uri="{FF2B5EF4-FFF2-40B4-BE49-F238E27FC236}">
                <a16:creationId xmlns:a16="http://schemas.microsoft.com/office/drawing/2014/main" id="{49977D05-7DF2-7D41-B0AB-F36B5EF1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1836738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	# INV: som bevat 1+…+teller, teller &lt;= 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44034" name="Straight Connector 4">
            <a:extLst>
              <a:ext uri="{FF2B5EF4-FFF2-40B4-BE49-F238E27FC236}">
                <a16:creationId xmlns:a16="http://schemas.microsoft.com/office/drawing/2014/main" id="{E1212F45-4A0F-0247-972D-D0FAE1A634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8350" y="1981200"/>
            <a:ext cx="17463" cy="4741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3F9E45-D5B9-5F4F-A55D-4C50A3250615}"/>
              </a:ext>
            </a:extLst>
          </p:cNvPr>
          <p:cNvGrpSpPr>
            <a:grpSpLocks/>
          </p:cNvGrpSpPr>
          <p:nvPr/>
        </p:nvGrpSpPr>
        <p:grpSpPr bwMode="auto">
          <a:xfrm>
            <a:off x="-190500" y="5029200"/>
            <a:ext cx="9223375" cy="461963"/>
            <a:chOff x="-190798" y="5029195"/>
            <a:chExt cx="9223228" cy="461665"/>
          </a:xfrm>
        </p:grpSpPr>
        <p:sp>
          <p:nvSpPr>
            <p:cNvPr id="44042" name="TextBox 13">
              <a:extLst>
                <a:ext uri="{FF2B5EF4-FFF2-40B4-BE49-F238E27FC236}">
                  <a16:creationId xmlns:a16="http://schemas.microsoft.com/office/drawing/2014/main" id="{6B1D3F5A-8FE2-254D-B649-A391C3205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993" y="5029195"/>
              <a:ext cx="80164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# INV is geldig    		  EN    teller == n</a:t>
              </a:r>
            </a:p>
          </p:txBody>
        </p:sp>
        <p:sp>
          <p:nvSpPr>
            <p:cNvPr id="44043" name="Notched Right Arrow 17">
              <a:extLst>
                <a:ext uri="{FF2B5EF4-FFF2-40B4-BE49-F238E27FC236}">
                  <a16:creationId xmlns:a16="http://schemas.microsoft.com/office/drawing/2014/main" id="{B4C18DEE-A13D-A344-ABF0-0F95D5E2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798" y="5184476"/>
              <a:ext cx="800390" cy="26805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00B64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4394D-081D-6049-A5FA-3B7B0DA757E7}"/>
              </a:ext>
            </a:extLst>
          </p:cNvPr>
          <p:cNvGrpSpPr>
            <a:grpSpLocks/>
          </p:cNvGrpSpPr>
          <p:nvPr/>
        </p:nvGrpSpPr>
        <p:grpSpPr bwMode="auto">
          <a:xfrm>
            <a:off x="-190500" y="5453063"/>
            <a:ext cx="9223375" cy="460375"/>
            <a:chOff x="-190798" y="5452530"/>
            <a:chExt cx="9223227" cy="461665"/>
          </a:xfrm>
        </p:grpSpPr>
        <p:sp>
          <p:nvSpPr>
            <p:cNvPr id="44040" name="TextBox 14">
              <a:extLst>
                <a:ext uri="{FF2B5EF4-FFF2-40B4-BE49-F238E27FC236}">
                  <a16:creationId xmlns:a16="http://schemas.microsoft.com/office/drawing/2014/main" id="{7DAC88C0-7641-F24F-9AA5-973DB4126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992" y="5452530"/>
              <a:ext cx="80164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# dus: som bevat 1+…+teller	  EN    teller == n</a:t>
              </a:r>
            </a:p>
          </p:txBody>
        </p:sp>
        <p:sp>
          <p:nvSpPr>
            <p:cNvPr id="44041" name="Notched Right Arrow 18">
              <a:extLst>
                <a:ext uri="{FF2B5EF4-FFF2-40B4-BE49-F238E27FC236}">
                  <a16:creationId xmlns:a16="http://schemas.microsoft.com/office/drawing/2014/main" id="{14A67BDD-C8E1-FB42-B3D4-FDD3B422F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798" y="5573943"/>
              <a:ext cx="800390" cy="26805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00B64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D8C0509D-CDBC-9C4E-AA99-4457E2B7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163" y="6180138"/>
            <a:ext cx="800101" cy="542925"/>
          </a:xfrm>
          <a:prstGeom prst="notchedRightArrow">
            <a:avLst>
              <a:gd name="adj1" fmla="val 50000"/>
              <a:gd name="adj2" fmla="val 49887"/>
            </a:avLst>
          </a:prstGeom>
          <a:solidFill>
            <a:srgbClr val="00B64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44039" name="TextBox 23">
            <a:extLst>
              <a:ext uri="{FF2B5EF4-FFF2-40B4-BE49-F238E27FC236}">
                <a16:creationId xmlns:a16="http://schemas.microsoft.com/office/drawing/2014/main" id="{0BBE04D2-1166-8E4A-B6B8-9F66424F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0"/>
            <a:ext cx="127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3.4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42B0DD-B973-F247-B71F-9D07EEEE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66738"/>
            <a:ext cx="8932863" cy="1090612"/>
          </a:xfrm>
          <a:solidFill>
            <a:schemeClr val="bg1"/>
          </a:solidFill>
        </p:spPr>
        <p:txBody>
          <a:bodyPr/>
          <a:lstStyle/>
          <a:p>
            <a:pPr marL="342900" indent="-342900"/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3.4: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sz="3600" dirty="0">
                <a:ea typeface="ＭＳ Ｐゴシック" panose="020B0600070205080204" pitchFamily="34" charset="-128"/>
              </a:rPr>
              <a:t>-invariant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  	invariant + stop-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voorwaarde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lus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		==&gt; post-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conditie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6214C439-08E0-E749-BE95-DDD35797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Recap so far…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FAB69591-3DF1-CB45-9AA0-3EFAB746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 &amp; 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Invariant (</a:t>
            </a: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gespecificeerd</a:t>
            </a:r>
            <a:r>
              <a:rPr lang="en-US" altLang="en-US" dirty="0">
                <a:ea typeface="ＭＳ Ｐゴシック" panose="020B0600070205080204" pitchFamily="34" charset="-128"/>
              </a:rPr>
              <a:t> (3.1)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aangetoond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 invariant </a:t>
            </a:r>
            <a:r>
              <a:rPr lang="en-US" altLang="en-US" dirty="0" err="1">
                <a:ea typeface="ＭＳ Ｐゴシック" panose="020B0600070205080204" pitchFamily="34" charset="-128"/>
              </a:rPr>
              <a:t>geldt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initialisatie</a:t>
            </a:r>
            <a:r>
              <a:rPr lang="en-US" altLang="en-US" dirty="0">
                <a:ea typeface="ＭＳ Ｐゴシック" panose="020B0600070205080204" pitchFamily="34" charset="-128"/>
              </a:rPr>
              <a:t> (3.2)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aangetoond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 invariant </a:t>
            </a:r>
            <a:r>
              <a:rPr lang="en-US" altLang="en-US" dirty="0" err="1">
                <a:ea typeface="ＭＳ Ｐゴシック" panose="020B0600070205080204" pitchFamily="34" charset="-128"/>
              </a:rPr>
              <a:t>geldt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r>
              <a:rPr lang="en-US" altLang="en-US" dirty="0">
                <a:ea typeface="ＭＳ Ｐゴシック" panose="020B0600070205080204" pitchFamily="34" charset="-128"/>
              </a:rPr>
              <a:t> (3.3)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aangetoond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als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stopt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>
                <a:ea typeface="ＭＳ Ｐゴシック" panose="020B0600070205080204" pitchFamily="34" charset="-128"/>
              </a:rPr>
              <a:t>dus</a:t>
            </a:r>
            <a:r>
              <a:rPr lang="en-US" altLang="en-US" dirty="0">
                <a:ea typeface="ＭＳ Ｐゴシック" panose="020B0600070205080204" pitchFamily="34" charset="-128"/>
              </a:rPr>
              <a:t>: invariant is </a:t>
            </a:r>
            <a:r>
              <a:rPr lang="en-US" altLang="en-US" dirty="0" err="1">
                <a:ea typeface="ＭＳ Ｐゴシック" panose="020B0600070205080204" pitchFamily="34" charset="-128"/>
              </a:rPr>
              <a:t>geldig</a:t>
            </a:r>
            <a:r>
              <a:rPr lang="en-US" altLang="en-US" dirty="0">
                <a:ea typeface="ＭＳ Ｐゴシック" panose="020B0600070205080204" pitchFamily="34" charset="-128"/>
              </a:rPr>
              <a:t> EN </a:t>
            </a:r>
            <a:r>
              <a:rPr lang="en-US" altLang="en-US" dirty="0" err="1">
                <a:ea typeface="ＭＳ Ｐゴシック" panose="020B0600070205080204" pitchFamily="34" charset="-128"/>
              </a:rPr>
              <a:t>lus-voorwaarde</a:t>
            </a:r>
            <a:r>
              <a:rPr lang="en-US" altLang="en-US" dirty="0">
                <a:ea typeface="ＭＳ Ｐゴシック" panose="020B0600070205080204" pitchFamily="34" charset="-128"/>
              </a:rPr>
              <a:t> is False), de 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geldt</a:t>
            </a:r>
            <a:r>
              <a:rPr lang="en-US" altLang="en-US" dirty="0">
                <a:ea typeface="ＭＳ Ｐゴシック" panose="020B0600070205080204" pitchFamily="34" charset="-128"/>
              </a:rPr>
              <a:t> (3.4)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B9267E2-58C1-C14E-BFC0-CDE3E147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Bewijzen?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D6FA87CC-0B9C-C344-984C-4382727A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119312"/>
            <a:ext cx="8110537" cy="39766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3: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-invariant</a:t>
            </a:r>
          </a:p>
          <a:p>
            <a:pPr marL="514350" indent="-514350">
              <a:buFont typeface="Helvetica" pitchFamily="2" charset="0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>
              <a:buFont typeface="Helvetica" pitchFamily="2" charset="0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4: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6083" name="Group 6">
            <a:extLst>
              <a:ext uri="{FF2B5EF4-FFF2-40B4-BE49-F238E27FC236}">
                <a16:creationId xmlns:a16="http://schemas.microsoft.com/office/drawing/2014/main" id="{A89ECB28-8DC1-6D43-8AE4-39E5CA934FCB}"/>
              </a:ext>
            </a:extLst>
          </p:cNvPr>
          <p:cNvGrpSpPr>
            <a:grpSpLocks/>
          </p:cNvGrpSpPr>
          <p:nvPr/>
        </p:nvGrpSpPr>
        <p:grpSpPr bwMode="auto">
          <a:xfrm>
            <a:off x="5704912" y="1905000"/>
            <a:ext cx="558800" cy="741362"/>
            <a:chOff x="6214534" y="2912533"/>
            <a:chExt cx="745066" cy="880534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78C2CECF-D7A3-6749-B295-40D8C4BDDA55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D2C2CE52-5CE6-D74A-9CEC-CB54C0D9FC6B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471DC1B-01AF-C640-9E5C-D53CED79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4: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7F2089EB-32F4-074B-85C4-F668E343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5" y="1905000"/>
            <a:ext cx="8333773" cy="4191000"/>
          </a:xfrm>
        </p:spPr>
        <p:txBody>
          <a:bodyPr/>
          <a:lstStyle/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en-US" dirty="0" err="1">
                <a:ea typeface="ＭＳ Ｐゴシック" panose="020B0600070205080204" pitchFamily="34" charset="-128"/>
              </a:rPr>
              <a:t>Aantonen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bij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r>
              <a:rPr lang="en-US" altLang="en-US" dirty="0">
                <a:ea typeface="ＭＳ Ｐゴシック" panose="020B0600070205080204" pitchFamily="34" charset="-128"/>
              </a:rPr>
              <a:t>,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einde</a:t>
            </a:r>
            <a:r>
              <a:rPr lang="en-US" altLang="en-US" dirty="0">
                <a:ea typeface="ＭＳ Ｐゴシック" panose="020B0600070205080204" pitchFamily="34" charset="-128"/>
              </a:rPr>
              <a:t> van de lust </a:t>
            </a:r>
            <a:r>
              <a:rPr lang="en-US" altLang="en-US" dirty="0" err="1">
                <a:ea typeface="ＭＳ Ｐゴシック" panose="020B0600070205080204" pitchFamily="34" charset="-128"/>
              </a:rPr>
              <a:t>dichterbij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komt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je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daar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geraakt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stappen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7107" name="TextBox 3">
            <a:extLst>
              <a:ext uri="{FF2B5EF4-FFF2-40B4-BE49-F238E27FC236}">
                <a16:creationId xmlns:a16="http://schemas.microsoft.com/office/drawing/2014/main" id="{0BD36017-1950-0545-9F28-330E6A17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471DC1B-01AF-C640-9E5C-D53CED79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4: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7F2089EB-32F4-074B-85C4-F668E343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5" y="1905000"/>
            <a:ext cx="8333773" cy="4191000"/>
          </a:xfrm>
        </p:spPr>
        <p:txBody>
          <a:bodyPr/>
          <a:lstStyle/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Hoe?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Vind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dirty="0">
                <a:ea typeface="ＭＳ Ｐゴシック" panose="020B0600070205080204" pitchFamily="34" charset="-128"/>
              </a:rPr>
              <a:t> “variant”</a:t>
            </a: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‘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wiskundige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uitdrukking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termen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van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variabelen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Strikte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ondergrens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bvb</a:t>
            </a:r>
            <a:r>
              <a:rPr lang="en-US" altLang="en-US" sz="2000" dirty="0">
                <a:ea typeface="ＭＳ Ｐゴシック" panose="020B0600070205080204" pitchFamily="34" charset="-128"/>
              </a:rPr>
              <a:t>. 0)</a:t>
            </a: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Daalt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strikt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monotoon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bij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iteratie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stappen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waarmee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gedaald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worden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eindig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Als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je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zo’n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variant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specificeren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eindigt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iteratie</a:t>
            </a:r>
            <a:r>
              <a:rPr lang="en-US" altLang="en-US" sz="2400" dirty="0">
                <a:ea typeface="ＭＳ Ｐゴシック" panose="020B0600070205080204" pitchFamily="34" charset="-128"/>
              </a:rPr>
              <a:t>!</a:t>
            </a:r>
          </a:p>
        </p:txBody>
      </p:sp>
      <p:sp>
        <p:nvSpPr>
          <p:cNvPr id="47107" name="TextBox 3">
            <a:extLst>
              <a:ext uri="{FF2B5EF4-FFF2-40B4-BE49-F238E27FC236}">
                <a16:creationId xmlns:a16="http://schemas.microsoft.com/office/drawing/2014/main" id="{0BD36017-1950-0545-9F28-330E6A17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4</a:t>
            </a:r>
          </a:p>
        </p:txBody>
      </p:sp>
    </p:spTree>
    <p:extLst>
      <p:ext uri="{BB962C8B-B14F-4D97-AF65-F5344CB8AC3E}">
        <p14:creationId xmlns:p14="http://schemas.microsoft.com/office/powerpoint/2010/main" val="19693011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Dus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314936"/>
            <a:ext cx="8312210" cy="37810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Stap</a:t>
            </a:r>
            <a:r>
              <a:rPr lang="en-US" dirty="0"/>
              <a:t> 4: 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4.1: </a:t>
            </a:r>
            <a:r>
              <a:rPr lang="en-US" dirty="0" err="1"/>
              <a:t>specificatie</a:t>
            </a:r>
            <a:r>
              <a:rPr lang="en-US" dirty="0"/>
              <a:t> van de </a:t>
            </a:r>
            <a:r>
              <a:rPr lang="en-US" u="sng" dirty="0"/>
              <a:t>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4.2: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strikte</a:t>
            </a:r>
            <a:r>
              <a:rPr lang="en-US" dirty="0"/>
              <a:t> </a:t>
            </a:r>
            <a:r>
              <a:rPr lang="en-US" u="sng" dirty="0" err="1"/>
              <a:t>ondergrens</a:t>
            </a:r>
            <a:r>
              <a:rPr lang="en-US" dirty="0"/>
              <a:t> van de 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4.3: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u="sng" dirty="0" err="1"/>
              <a:t>strikt</a:t>
            </a:r>
            <a:r>
              <a:rPr lang="en-US" u="sng" dirty="0"/>
              <a:t> monotone </a:t>
            </a:r>
            <a:r>
              <a:rPr lang="en-US" u="sng" dirty="0" err="1"/>
              <a:t>daling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4.4: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u="sng" dirty="0" err="1"/>
              <a:t>eindig</a:t>
            </a:r>
            <a:r>
              <a:rPr lang="en-US" u="sng" dirty="0"/>
              <a:t> </a:t>
            </a:r>
            <a:r>
              <a:rPr lang="en-US" u="sng" dirty="0" err="1"/>
              <a:t>aantal</a:t>
            </a:r>
            <a:r>
              <a:rPr lang="en-US" u="sng" dirty="0"/>
              <a:t> </a:t>
            </a:r>
            <a:r>
              <a:rPr lang="en-US" u="sng" dirty="0" err="1"/>
              <a:t>decrementen</a:t>
            </a:r>
            <a:endParaRPr lang="en-US" u="sng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060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4</a:t>
            </a:r>
          </a:p>
        </p:txBody>
      </p:sp>
    </p:spTree>
    <p:extLst>
      <p:ext uri="{BB962C8B-B14F-4D97-AF65-F5344CB8AC3E}">
        <p14:creationId xmlns:p14="http://schemas.microsoft.com/office/powerpoint/2010/main" val="340882294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E8721A7-C69E-D141-8AB7-C9FEC19E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Algoritme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F9AEA319-95EF-A744-8005-788D2CAD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...</a:t>
            </a: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sz="2400">
                <a:solidFill>
                  <a:srgbClr val="3366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initialisatie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&lt;</a:t>
            </a:r>
            <a:r>
              <a:rPr lang="en-US" altLang="en-US" sz="2400">
                <a:solidFill>
                  <a:srgbClr val="3366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lus-voorwaarde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&gt;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&lt;</a:t>
            </a:r>
            <a:r>
              <a:rPr lang="en-US" altLang="en-US" sz="2400">
                <a:solidFill>
                  <a:srgbClr val="3366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lus-opdrachten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...</a:t>
            </a:r>
          </a:p>
        </p:txBody>
      </p:sp>
      <p:cxnSp>
        <p:nvCxnSpPr>
          <p:cNvPr id="22531" name="Straight Connector 4">
            <a:extLst>
              <a:ext uri="{FF2B5EF4-FFF2-40B4-BE49-F238E27FC236}">
                <a16:creationId xmlns:a16="http://schemas.microsoft.com/office/drawing/2014/main" id="{26BD5033-CC8A-4340-8AA6-8F9474ECD6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367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64501B-5A08-7C48-B882-F6A2AB83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02000"/>
            <a:ext cx="3929063" cy="145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3F179ABE-915C-264C-9958-3A9EEA6C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1836738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van 1 tot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ja-JP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48131" name="Straight Connector 4">
            <a:extLst>
              <a:ext uri="{FF2B5EF4-FFF2-40B4-BE49-F238E27FC236}">
                <a16:creationId xmlns:a16="http://schemas.microsoft.com/office/drawing/2014/main" id="{5B630A1F-A700-E247-94EC-29C2368F4B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8350" y="1981200"/>
            <a:ext cx="17463" cy="4741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2" name="Title 1">
            <a:extLst>
              <a:ext uri="{FF2B5EF4-FFF2-40B4-BE49-F238E27FC236}">
                <a16:creationId xmlns:a16="http://schemas.microsoft.com/office/drawing/2014/main" id="{5A28F81B-9CE1-B34A-9309-19A19186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566738"/>
            <a:ext cx="8296275" cy="906462"/>
          </a:xfrm>
          <a:solidFill>
            <a:schemeClr val="bg1"/>
          </a:solidFill>
        </p:spPr>
        <p:txBody>
          <a:bodyPr/>
          <a:lstStyle/>
          <a:p>
            <a:pPr marL="342900" indent="-342900"/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8135" name="Right Arrow 3">
            <a:extLst>
              <a:ext uri="{FF2B5EF4-FFF2-40B4-BE49-F238E27FC236}">
                <a16:creationId xmlns:a16="http://schemas.microsoft.com/office/drawing/2014/main" id="{10D42577-9CA6-5E47-B1DC-7ECFEBE8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827409"/>
            <a:ext cx="1473890" cy="35522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 dirty="0"/>
          </a:p>
        </p:txBody>
      </p:sp>
      <p:sp>
        <p:nvSpPr>
          <p:cNvPr id="48134" name="TextBox 23">
            <a:extLst>
              <a:ext uri="{FF2B5EF4-FFF2-40B4-BE49-F238E27FC236}">
                <a16:creationId xmlns:a16="http://schemas.microsoft.com/office/drawing/2014/main" id="{A40ED7BC-8F2F-674B-A000-5C246F29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7EA07-CCED-2F4A-8537-6815FE9BA2D6}"/>
              </a:ext>
            </a:extLst>
          </p:cNvPr>
          <p:cNvSpPr txBox="1"/>
          <p:nvPr/>
        </p:nvSpPr>
        <p:spPr>
          <a:xfrm>
            <a:off x="7814731" y="3470573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1"/>
            <a:ext cx="8162925" cy="887116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4.1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specificatie</a:t>
            </a:r>
            <a:r>
              <a:rPr lang="en-US" altLang="en-US" dirty="0">
                <a:ea typeface="ＭＳ Ｐゴシック" panose="020B0600070205080204" pitchFamily="34" charset="-128"/>
              </a:rPr>
              <a:t> variant?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181136" y="248761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print(…</a:t>
            </a:r>
            <a:r>
              <a:rPr lang="en-US" altLang="ja-JP" sz="2400" dirty="0"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11" y="2487613"/>
            <a:ext cx="420018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u="sng" dirty="0"/>
              <a:t>Variant?</a:t>
            </a:r>
          </a:p>
          <a:p>
            <a:r>
              <a:rPr lang="en-US" altLang="en-US" sz="2400" dirty="0"/>
              <a:t>  </a:t>
            </a:r>
            <a:r>
              <a:rPr lang="en-US" altLang="en-US" sz="2400" dirty="0" err="1"/>
              <a:t>herinner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voorwaarden</a:t>
            </a:r>
            <a:r>
              <a:rPr lang="en-US" altLang="en-US" sz="2400" dirty="0"/>
              <a:t>:</a:t>
            </a:r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wiskundige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uitdrukking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begrensd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strikt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dalend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bij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elke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iteratie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eindig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aantal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stappen</a:t>
            </a:r>
            <a:endParaRPr lang="en-US" altLang="en-US" sz="2000" i="1" dirty="0"/>
          </a:p>
        </p:txBody>
      </p:sp>
      <p:sp>
        <p:nvSpPr>
          <p:cNvPr id="67588" name="Right Arrow 5">
            <a:extLst>
              <a:ext uri="{FF2B5EF4-FFF2-40B4-BE49-F238E27FC236}">
                <a16:creationId xmlns:a16="http://schemas.microsoft.com/office/drawing/2014/main" id="{62D5AE2C-3215-314C-BD61-EB26A9131E16}"/>
              </a:ext>
            </a:extLst>
          </p:cNvPr>
          <p:cNvSpPr>
            <a:spLocks noChangeArrowheads="1"/>
          </p:cNvSpPr>
          <p:nvPr/>
        </p:nvSpPr>
        <p:spPr bwMode="auto">
          <a:xfrm rot="19883253">
            <a:off x="3810913" y="3092691"/>
            <a:ext cx="821114" cy="244280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810" y="4787796"/>
            <a:ext cx="242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Variant: n - teller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D8222-F5A2-F848-A3A7-7A7C9D5A0AEE}"/>
              </a:ext>
            </a:extLst>
          </p:cNvPr>
          <p:cNvGrpSpPr>
            <a:grpSpLocks/>
          </p:cNvGrpSpPr>
          <p:nvPr/>
        </p:nvGrpSpPr>
        <p:grpSpPr bwMode="auto">
          <a:xfrm>
            <a:off x="7449539" y="5213793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F5C13130-9B77-9E4E-891D-FA30DE5288DA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3BE425D7-A244-1540-833D-588524C4C6BB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5636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  <p:bldP spid="8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1"/>
            <a:ext cx="8162925" cy="887116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4.2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ondergrens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327681" y="233183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print(…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38459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teller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teller &lt;= n, want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	teller &lt;= n </a:t>
            </a:r>
            <a:r>
              <a:rPr lang="en-US" altLang="en-US" sz="2000" b="1" dirty="0" err="1">
                <a:solidFill>
                  <a:srgbClr val="FF0000"/>
                </a:solidFill>
              </a:rPr>
              <a:t>na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init</a:t>
            </a:r>
            <a:r>
              <a:rPr lang="en-US" altLang="en-US" sz="2000" b="1" dirty="0">
                <a:solidFill>
                  <a:srgbClr val="FF0000"/>
                </a:solidFill>
              </a:rPr>
              <a:t> ;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(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</a:rPr>
              <a:t>als</a:t>
            </a:r>
            <a:r>
              <a:rPr lang="en-US" altLang="en-US" sz="2000" b="1" dirty="0">
                <a:solidFill>
                  <a:srgbClr val="FF0000"/>
                </a:solidFill>
              </a:rPr>
              <a:t> teller &lt; n)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verhoogt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	teller met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 n - teller &gt;= 0</a:t>
            </a:r>
            <a:endParaRPr lang="en-US" altLang="en-US" sz="20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242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teller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36E3F558-25C1-8548-8FCF-0CC523E5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73" y="3173713"/>
            <a:ext cx="821114" cy="244280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B63F9C-F53E-6846-8936-4A4E5D00B3D0}"/>
              </a:ext>
            </a:extLst>
          </p:cNvPr>
          <p:cNvGrpSpPr>
            <a:grpSpLocks/>
          </p:cNvGrpSpPr>
          <p:nvPr/>
        </p:nvGrpSpPr>
        <p:grpSpPr bwMode="auto">
          <a:xfrm>
            <a:off x="8149294" y="5759238"/>
            <a:ext cx="244475" cy="261977"/>
            <a:chOff x="6214534" y="2912533"/>
            <a:chExt cx="745066" cy="880534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A6E9C0A0-931B-0144-BC1D-F6DD6A3BDCB0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D4276A6C-1D63-E542-9423-0BC6FDBA445E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8514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DCE6D-8963-7049-A0BF-7B052CCA9DF9}"/>
              </a:ext>
            </a:extLst>
          </p:cNvPr>
          <p:cNvSpPr txBox="1">
            <a:spLocks/>
          </p:cNvSpPr>
          <p:nvPr/>
        </p:nvSpPr>
        <p:spPr bwMode="auto">
          <a:xfrm>
            <a:off x="327681" y="233183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print(…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533401"/>
            <a:ext cx="8594625" cy="887116"/>
          </a:xfrm>
        </p:spPr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4.3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strikt</a:t>
            </a:r>
            <a:r>
              <a:rPr lang="en-US" altLang="en-US" sz="4000" dirty="0">
                <a:ea typeface="ＭＳ Ｐゴシック" panose="020B0600070205080204" pitchFamily="34" charset="-128"/>
              </a:rPr>
              <a:t> monotone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daling</a:t>
            </a:r>
            <a:r>
              <a:rPr lang="en-US" altLang="en-US" sz="40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2931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N,  teller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verhoogt</a:t>
            </a:r>
            <a:r>
              <a:rPr lang="en-US" altLang="en-US" sz="2000" b="1" dirty="0">
                <a:solidFill>
                  <a:srgbClr val="FF0000"/>
                </a:solidFill>
              </a:rPr>
              <a:t> teller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met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    n - teller   </a:t>
            </a:r>
            <a:r>
              <a:rPr lang="en-US" altLang="en-US" sz="2000" b="1" dirty="0" err="1">
                <a:solidFill>
                  <a:srgbClr val="FF0000"/>
                </a:solidFill>
              </a:rPr>
              <a:t>daalt</a:t>
            </a:r>
            <a:r>
              <a:rPr lang="en-US" altLang="en-US" sz="2000" b="1" dirty="0">
                <a:solidFill>
                  <a:srgbClr val="FF0000"/>
                </a:solidFill>
              </a:rPr>
              <a:t> met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242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teller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1D87BF5B-BDB4-4B4F-95CA-D0069CAD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73" y="3173713"/>
            <a:ext cx="821114" cy="244280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1B8F1C-547B-5F4E-8F12-D43F025B7CF3}"/>
              </a:ext>
            </a:extLst>
          </p:cNvPr>
          <p:cNvGrpSpPr>
            <a:grpSpLocks/>
          </p:cNvGrpSpPr>
          <p:nvPr/>
        </p:nvGrpSpPr>
        <p:grpSpPr bwMode="auto">
          <a:xfrm>
            <a:off x="8555122" y="5428562"/>
            <a:ext cx="244475" cy="261977"/>
            <a:chOff x="6214534" y="2912533"/>
            <a:chExt cx="745066" cy="880534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86C803A3-3083-3A4F-8E95-2F23AEC99D2A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D6846979-6D7B-EB41-B0A0-3FA22F2A32BC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8359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091E07-8BAD-DB44-A376-D1E744E29821}"/>
              </a:ext>
            </a:extLst>
          </p:cNvPr>
          <p:cNvSpPr txBox="1">
            <a:spLocks/>
          </p:cNvSpPr>
          <p:nvPr/>
        </p:nvSpPr>
        <p:spPr bwMode="auto">
          <a:xfrm>
            <a:off x="327681" y="233183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som</a:t>
            </a:r>
            <a:r>
              <a:rPr lang="en-US" altLang="en-US" sz="2000" dirty="0">
                <a:latin typeface="Consolas" panose="020B0609020204030204" pitchFamily="49" charset="0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print(…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E80F9575-1716-4945-8C7F-52309D95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373" y="3173713"/>
            <a:ext cx="821114" cy="244280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533401"/>
            <a:ext cx="8594625" cy="887116"/>
          </a:xfrm>
        </p:spPr>
        <p:txBody>
          <a:bodyPr/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4.4 –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eindig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decrementen</a:t>
            </a:r>
            <a:r>
              <a:rPr lang="en-US" altLang="en-US" sz="36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2562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N,  teller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- teller &gt;= 0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wordt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n - teller  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kleiner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kan</a:t>
            </a:r>
            <a:r>
              <a:rPr lang="en-US" altLang="en-US" sz="2000" b="1" dirty="0">
                <a:solidFill>
                  <a:srgbClr val="FF0000"/>
                </a:solidFill>
              </a:rPr>
              <a:t> max n </a:t>
            </a:r>
            <a:r>
              <a:rPr lang="en-US" altLang="en-US" sz="2000" b="1" dirty="0" err="1">
                <a:solidFill>
                  <a:srgbClr val="FF0000"/>
                </a:solidFill>
              </a:rPr>
              <a:t>keer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</a:t>
            </a:r>
            <a:r>
              <a:rPr lang="en-US" altLang="en-US" sz="2000" b="1" dirty="0" err="1">
                <a:solidFill>
                  <a:srgbClr val="FF0000"/>
                </a:solidFill>
              </a:rPr>
              <a:t>uitgevoerd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worden</a:t>
            </a:r>
            <a:r>
              <a:rPr lang="en-US" altLang="en-US" sz="2000" b="1" dirty="0">
                <a:solidFill>
                  <a:srgbClr val="FF0000"/>
                </a:solidFill>
              </a:rPr>
              <a:t> –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eindig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</a:t>
            </a:r>
            <a:r>
              <a:rPr lang="en-US" altLang="en-US" sz="2000" b="1" dirty="0" err="1">
                <a:solidFill>
                  <a:srgbClr val="FF0000"/>
                </a:solidFill>
              </a:rPr>
              <a:t>aantal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keer</a:t>
            </a:r>
            <a:r>
              <a:rPr lang="en-US" altLang="en-US" sz="2000" b="1" dirty="0">
                <a:solidFill>
                  <a:srgbClr val="FF0000"/>
                </a:solidFill>
              </a:rPr>
              <a:t> decrement</a:t>
            </a:r>
            <a:endParaRPr lang="en-US" altLang="en-US" sz="20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190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0DBEB-28DD-B748-B519-425487E37F6C}"/>
              </a:ext>
            </a:extLst>
          </p:cNvPr>
          <p:cNvGrpSpPr>
            <a:grpSpLocks/>
          </p:cNvGrpSpPr>
          <p:nvPr/>
        </p:nvGrpSpPr>
        <p:grpSpPr bwMode="auto">
          <a:xfrm>
            <a:off x="8274050" y="6035675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338363DD-099C-5B40-B34B-BF7D3728598F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C9AAF5BE-3B22-E241-BD79-12E8FCA4CC51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1319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Correctheid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bewezen</a:t>
            </a:r>
            <a:r>
              <a:rPr lang="en-US" altLang="en-US" dirty="0">
                <a:ea typeface="ＭＳ Ｐゴシック" panose="020B0600070205080204" pitchFamily="34" charset="-128"/>
              </a:rPr>
              <a:t>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7" y="1905000"/>
            <a:ext cx="8687684" cy="4191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err="1"/>
              <a:t>Stap</a:t>
            </a:r>
            <a:r>
              <a:rPr lang="en-US" sz="2800" dirty="0"/>
              <a:t> 3: </a:t>
            </a:r>
            <a:r>
              <a:rPr lang="en-US" sz="2800" dirty="0" err="1"/>
              <a:t>partiële</a:t>
            </a:r>
            <a:r>
              <a:rPr lang="en-US" sz="2800" dirty="0"/>
              <a:t> </a:t>
            </a:r>
            <a:r>
              <a:rPr lang="en-US" sz="2800" dirty="0" err="1"/>
              <a:t>correctheid</a:t>
            </a:r>
            <a:r>
              <a:rPr lang="en-US" sz="2800" dirty="0"/>
              <a:t> </a:t>
            </a:r>
            <a:r>
              <a:rPr lang="en-US" sz="2800" dirty="0" err="1"/>
              <a:t>ahv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r>
              <a:rPr lang="en-US" sz="2800" dirty="0"/>
              <a:t>-invariant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3.1: </a:t>
            </a:r>
            <a:r>
              <a:rPr lang="en-US" sz="2000" dirty="0" err="1"/>
              <a:t>specificatie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3.2: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geldigheid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initialisatie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3.3: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behoud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elke</a:t>
            </a:r>
            <a:r>
              <a:rPr lang="en-US" sz="2000" dirty="0"/>
              <a:t> </a:t>
            </a:r>
            <a:r>
              <a:rPr lang="en-US" sz="2000" dirty="0" err="1"/>
              <a:t>iteratie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3.4: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invariant + stop-</a:t>
            </a:r>
            <a:r>
              <a:rPr lang="en-US" sz="2000" dirty="0" err="1"/>
              <a:t>conditie</a:t>
            </a:r>
            <a:r>
              <a:rPr lang="en-US" sz="2000" dirty="0"/>
              <a:t> van</a:t>
            </a:r>
          </a:p>
          <a:p>
            <a:pPr marL="800100" lvl="2" indent="0">
              <a:buFontTx/>
              <a:buNone/>
              <a:defRPr/>
            </a:pPr>
            <a:r>
              <a:rPr lang="en-US" sz="2000" dirty="0"/>
              <a:t> 		        de </a:t>
            </a:r>
            <a:r>
              <a:rPr lang="en-US" sz="2000" dirty="0" err="1"/>
              <a:t>lus</a:t>
            </a:r>
            <a:r>
              <a:rPr lang="en-US" sz="2000" dirty="0"/>
              <a:t> </a:t>
            </a:r>
            <a:r>
              <a:rPr lang="en-US" sz="2000" dirty="0" err="1"/>
              <a:t>leiden</a:t>
            </a:r>
            <a:r>
              <a:rPr lang="en-US" sz="2000" dirty="0"/>
              <a:t> tot post-</a:t>
            </a:r>
            <a:r>
              <a:rPr lang="en-US" sz="2000" dirty="0" err="1"/>
              <a:t>conditie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800" dirty="0" err="1"/>
              <a:t>Stap</a:t>
            </a:r>
            <a:r>
              <a:rPr lang="en-US" sz="2800" dirty="0"/>
              <a:t> 4: </a:t>
            </a:r>
            <a:r>
              <a:rPr lang="en-US" sz="2800" dirty="0" err="1"/>
              <a:t>eindigheid</a:t>
            </a:r>
            <a:endParaRPr lang="en-US" sz="28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4.1: </a:t>
            </a:r>
            <a:r>
              <a:rPr lang="en-US" sz="2000" dirty="0" err="1"/>
              <a:t>specificatie</a:t>
            </a:r>
            <a:r>
              <a:rPr lang="en-US" sz="2000" dirty="0"/>
              <a:t> van de 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4.2: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strikte</a:t>
            </a:r>
            <a:r>
              <a:rPr lang="en-US" sz="2000" dirty="0"/>
              <a:t> </a:t>
            </a:r>
            <a:r>
              <a:rPr lang="en-US" sz="2000" dirty="0" err="1"/>
              <a:t>ondergrens</a:t>
            </a:r>
            <a:r>
              <a:rPr lang="en-US" sz="2000" dirty="0"/>
              <a:t> van de 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4.3: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strikt</a:t>
            </a:r>
            <a:r>
              <a:rPr lang="en-US" sz="2000" dirty="0"/>
              <a:t> monotone </a:t>
            </a:r>
            <a:r>
              <a:rPr lang="en-US" sz="2000" dirty="0" err="1"/>
              <a:t>daling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elke</a:t>
            </a:r>
            <a:r>
              <a:rPr lang="en-US" sz="2000" dirty="0"/>
              <a:t> </a:t>
            </a:r>
            <a:r>
              <a:rPr lang="en-US" sz="2000" dirty="0" err="1"/>
              <a:t>iteratie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4.4: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eindig</a:t>
            </a:r>
            <a:r>
              <a:rPr lang="en-US" sz="2000" dirty="0"/>
              <a:t> </a:t>
            </a:r>
            <a:r>
              <a:rPr lang="en-US" sz="2000" dirty="0" err="1"/>
              <a:t>aantal</a:t>
            </a:r>
            <a:r>
              <a:rPr lang="en-US" sz="2000" dirty="0"/>
              <a:t> </a:t>
            </a:r>
            <a:r>
              <a:rPr lang="en-US" sz="2000" dirty="0" err="1"/>
              <a:t>decrementen</a:t>
            </a:r>
            <a:endParaRPr lang="en-US" sz="2000" dirty="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344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3, 4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5AB8E4F5-C52D-EA48-B449-132147B84626}"/>
              </a:ext>
            </a:extLst>
          </p:cNvPr>
          <p:cNvGrpSpPr>
            <a:grpSpLocks/>
          </p:cNvGrpSpPr>
          <p:nvPr/>
        </p:nvGrpSpPr>
        <p:grpSpPr bwMode="auto">
          <a:xfrm>
            <a:off x="8331719" y="2520972"/>
            <a:ext cx="482600" cy="469900"/>
            <a:chOff x="6214534" y="2912533"/>
            <a:chExt cx="745066" cy="88053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9DCA94D0-F4DD-8D40-8B03-D89BD102836C}"/>
                </a:ext>
              </a:extLst>
            </p:cNvPr>
            <p:cNvSpPr/>
            <p:nvPr/>
          </p:nvSpPr>
          <p:spPr bwMode="auto">
            <a:xfrm>
              <a:off x="6621379" y="2912533"/>
              <a:ext cx="338221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799C30CE-A5BB-C245-A4EC-431F9118A718}"/>
                </a:ext>
              </a:extLst>
            </p:cNvPr>
            <p:cNvSpPr/>
            <p:nvPr/>
          </p:nvSpPr>
          <p:spPr bwMode="auto">
            <a:xfrm flipH="1">
              <a:off x="6214534" y="3165388"/>
              <a:ext cx="406845" cy="609830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D6B1959-299D-E646-B80F-7C4FB1AFBF92}"/>
              </a:ext>
            </a:extLst>
          </p:cNvPr>
          <p:cNvGrpSpPr>
            <a:grpSpLocks/>
          </p:cNvGrpSpPr>
          <p:nvPr/>
        </p:nvGrpSpPr>
        <p:grpSpPr bwMode="auto">
          <a:xfrm>
            <a:off x="8331719" y="5150354"/>
            <a:ext cx="482600" cy="469900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39BB47FD-E59C-AF42-979F-1C896801DD10}"/>
                </a:ext>
              </a:extLst>
            </p:cNvPr>
            <p:cNvSpPr/>
            <p:nvPr/>
          </p:nvSpPr>
          <p:spPr bwMode="auto">
            <a:xfrm>
              <a:off x="6621379" y="2912533"/>
              <a:ext cx="338221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067A9612-5E09-5C44-9BDC-E418BFF7137A}"/>
                </a:ext>
              </a:extLst>
            </p:cNvPr>
            <p:cNvSpPr/>
            <p:nvPr/>
          </p:nvSpPr>
          <p:spPr bwMode="auto">
            <a:xfrm flipH="1">
              <a:off x="6214534" y="3165388"/>
              <a:ext cx="406845" cy="609830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489984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CAC110BA-9094-BC4F-92C5-8CA388A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CFE87D6F-DC13-6E41-A3EB-B4FC8BB3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2C1FFDA-1A7F-4442-98D0-E8E1CBD0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4318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Wat als…?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aanpassing aan algoritme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0C4F406-B527-2A41-B506-8B6DED61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53251" name="Straight Connector 4">
            <a:extLst>
              <a:ext uri="{FF2B5EF4-FFF2-40B4-BE49-F238E27FC236}">
                <a16:creationId xmlns:a16="http://schemas.microsoft.com/office/drawing/2014/main" id="{2F1D36BB-2C48-EF4C-8085-740536FA99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0145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2" name="Curved Left Arrow 3">
            <a:extLst>
              <a:ext uri="{FF2B5EF4-FFF2-40B4-BE49-F238E27FC236}">
                <a16:creationId xmlns:a16="http://schemas.microsoft.com/office/drawing/2014/main" id="{57AA43FC-A023-E849-B078-B6EE7B8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4540250"/>
            <a:ext cx="452438" cy="712788"/>
          </a:xfrm>
          <a:prstGeom prst="curvedLeftArrow">
            <a:avLst>
              <a:gd name="adj1" fmla="val 24981"/>
              <a:gd name="adj2" fmla="val 49955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53253" name="Curved Left Arrow 6">
            <a:extLst>
              <a:ext uri="{FF2B5EF4-FFF2-40B4-BE49-F238E27FC236}">
                <a16:creationId xmlns:a16="http://schemas.microsoft.com/office/drawing/2014/main" id="{CD3423D0-09B0-814C-86AB-16FC0975078F}"/>
              </a:ext>
            </a:extLst>
          </p:cNvPr>
          <p:cNvSpPr>
            <a:spLocks noChangeArrowheads="1"/>
          </p:cNvSpPr>
          <p:nvPr/>
        </p:nvSpPr>
        <p:spPr bwMode="auto">
          <a:xfrm rot="-10273137">
            <a:off x="1579563" y="4535488"/>
            <a:ext cx="452437" cy="714375"/>
          </a:xfrm>
          <a:prstGeom prst="curvedLeftArrow">
            <a:avLst>
              <a:gd name="adj1" fmla="val 25037"/>
              <a:gd name="adj2" fmla="val 50066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61CFD55F-30AC-F643-9D11-3163B679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4318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Wat als…?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aanpassing aan algoritme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112AAD47-B501-AE49-852A-DEDDBD70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54275" name="Straight Connector 4">
            <a:extLst>
              <a:ext uri="{FF2B5EF4-FFF2-40B4-BE49-F238E27FC236}">
                <a16:creationId xmlns:a16="http://schemas.microsoft.com/office/drawing/2014/main" id="{E130A4EB-EE38-9243-8AC1-9B48209D4E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0145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6" name="TextBox 7">
            <a:extLst>
              <a:ext uri="{FF2B5EF4-FFF2-40B4-BE49-F238E27FC236}">
                <a16:creationId xmlns:a16="http://schemas.microsoft.com/office/drawing/2014/main" id="{26EAA65D-1E37-3741-81C9-316D9A21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344863"/>
            <a:ext cx="3957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</a:t>
            </a:r>
            <a:r>
              <a:rPr lang="en-US" altLang="en-US" sz="2400" b="1" u="sng">
                <a:solidFill>
                  <a:srgbClr val="FF0000"/>
                </a:solidFill>
              </a:rPr>
              <a:t>INVARIANT</a:t>
            </a:r>
            <a:r>
              <a:rPr lang="en-US" altLang="en-US" sz="240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   som bevat 1+2+…+teller,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    teller &lt;= n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AD4BA536-D0A5-554D-A43B-B614DE1C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7545-57FD-D04D-967C-AF126DD9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invariant geldig na initialisatie?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OK!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invariant blijft behouden in lus?</a:t>
            </a:r>
          </a:p>
          <a:p>
            <a:pPr>
              <a:buFont typeface="Wingdings" pitchFamily="2" charset="2"/>
              <a:buNone/>
            </a:pPr>
            <a:endParaRPr lang="en-US" altLang="en-US" sz="20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	while teller != n 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# INVARIANT: som bevat 1+2+…+teller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		som = som + teller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		teller = teller + 1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		# INVARIANT: som bevat 1+2+…+teller</a:t>
            </a:r>
          </a:p>
          <a:p>
            <a:pPr>
              <a:buFont typeface="Wingdings" pitchFamily="2" charset="2"/>
              <a:buNone/>
            </a:pPr>
            <a:endParaRPr lang="en-US" altLang="en-US" sz="20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Cross 4">
            <a:extLst>
              <a:ext uri="{FF2B5EF4-FFF2-40B4-BE49-F238E27FC236}">
                <a16:creationId xmlns:a16="http://schemas.microsoft.com/office/drawing/2014/main" id="{5B4EE77E-C2C4-7B41-8F69-63693FBC6C6E}"/>
              </a:ext>
            </a:extLst>
          </p:cNvPr>
          <p:cNvSpPr>
            <a:spLocks noChangeArrowheads="1"/>
          </p:cNvSpPr>
          <p:nvPr/>
        </p:nvSpPr>
        <p:spPr bwMode="auto">
          <a:xfrm rot="2833975">
            <a:off x="5799931" y="5588794"/>
            <a:ext cx="944563" cy="949325"/>
          </a:xfrm>
          <a:prstGeom prst="plus">
            <a:avLst>
              <a:gd name="adj" fmla="val 44426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3F0C7AA-C755-074E-88CE-AE3A71B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3A99-2413-8748-B724-3BB06625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testen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	vs.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formeel</a:t>
            </a:r>
            <a:r>
              <a:rPr lang="en-US" altLang="en-US" dirty="0">
                <a:ea typeface="ＭＳ Ｐゴシック" panose="020B0600070205080204" pitchFamily="34" charset="-128"/>
              </a:rPr>
              <a:t> / </a:t>
            </a:r>
            <a:r>
              <a:rPr lang="en-US" altLang="en-US" dirty="0" err="1">
                <a:ea typeface="ＭＳ Ｐゴシック" panose="020B0600070205080204" pitchFamily="34" charset="-128"/>
              </a:rPr>
              <a:t>wiskundig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26239B-3FD9-BA47-BB74-9FC5F170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2940050"/>
            <a:ext cx="1512887" cy="1060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29708859-89C4-664E-A633-45552A4A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431800"/>
            <a:ext cx="8162925" cy="1090613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Wat als…?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	andere aanpassing aan algoritme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6B46406-7839-D34D-9F38-453D0FE6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803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POST: som bevat de waarde van 1+2+…+n</a:t>
            </a:r>
            <a:b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(Σk, k van 1 tot n)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56324" name="Straight Connector 4">
            <a:extLst>
              <a:ext uri="{FF2B5EF4-FFF2-40B4-BE49-F238E27FC236}">
                <a16:creationId xmlns:a16="http://schemas.microsoft.com/office/drawing/2014/main" id="{18EF8C58-6A70-104F-8101-041D6E2978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014538"/>
            <a:ext cx="15875" cy="474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5" name="TextBox 7">
            <a:extLst>
              <a:ext uri="{FF2B5EF4-FFF2-40B4-BE49-F238E27FC236}">
                <a16:creationId xmlns:a16="http://schemas.microsoft.com/office/drawing/2014/main" id="{81B50FF2-D222-A64D-8840-26114585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344863"/>
            <a:ext cx="3957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</a:t>
            </a:r>
            <a:r>
              <a:rPr lang="en-US" altLang="en-US" sz="2400" b="1" u="sng">
                <a:solidFill>
                  <a:srgbClr val="FF0000"/>
                </a:solidFill>
              </a:rPr>
              <a:t>INVARIANT</a:t>
            </a:r>
            <a:r>
              <a:rPr lang="en-US" altLang="en-US" sz="240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   som bevat 1+2+…+teller,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    teller &lt;= 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A606A4C-0E9F-DF41-9979-1062DF48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92F27821-1619-564E-8F58-B2BED2DB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invariant geldig na initialisatie?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invariant blijft behouden in lus?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94A6B6A-F23B-BD45-86D8-9E20C226A2C5}"/>
              </a:ext>
            </a:extLst>
          </p:cNvPr>
          <p:cNvSpPr>
            <a:spLocks noChangeArrowheads="1"/>
          </p:cNvSpPr>
          <p:nvPr/>
        </p:nvSpPr>
        <p:spPr bwMode="auto">
          <a:xfrm rot="2833975">
            <a:off x="3572670" y="2475706"/>
            <a:ext cx="944562" cy="949325"/>
          </a:xfrm>
          <a:prstGeom prst="plus">
            <a:avLst>
              <a:gd name="adj" fmla="val 44426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73F09515-4D88-974F-84DC-46D47B7A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Nog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voorbeeld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A84F4DAC-927D-4648-8A18-26F45FC7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Schrijf een algoritme voor berekenen van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	</a:t>
            </a:r>
            <a:r>
              <a:rPr lang="en-US" altLang="en-US" sz="4000">
                <a:ea typeface="ＭＳ Ｐゴシック" panose="020B0600070205080204" pitchFamily="34" charset="-128"/>
              </a:rPr>
              <a:t>x</a:t>
            </a:r>
            <a:r>
              <a:rPr lang="en-US" altLang="en-US" sz="4000" baseline="30000">
                <a:ea typeface="ＭＳ Ｐゴシック" panose="020B0600070205080204" pitchFamily="34" charset="-128"/>
              </a:rPr>
              <a:t>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Bewijs correctheid</a:t>
            </a:r>
            <a:endParaRPr lang="en-US" altLang="en-US" sz="4000" baseline="30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6">
            <a:extLst>
              <a:ext uri="{FF2B5EF4-FFF2-40B4-BE49-F238E27FC236}">
                <a16:creationId xmlns:a16="http://schemas.microsoft.com/office/drawing/2014/main" id="{03FA1BCA-BFBD-4347-8363-E603393A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528F501B-D450-F14E-A8FC-32E05F8D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85738"/>
            <a:ext cx="8162925" cy="7540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Algoritme… een creatieve stap!!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DAEC-A61D-E14D-BA1F-DBE34D3D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87463"/>
            <a:ext cx="7423150" cy="5095875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x = int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n = int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macht =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macht = macht *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k = k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print(macht)</a:t>
            </a:r>
          </a:p>
        </p:txBody>
      </p:sp>
      <p:sp>
        <p:nvSpPr>
          <p:cNvPr id="60420" name="TextBox 5">
            <a:extLst>
              <a:ext uri="{FF2B5EF4-FFF2-40B4-BE49-F238E27FC236}">
                <a16:creationId xmlns:a16="http://schemas.microsoft.com/office/drawing/2014/main" id="{28CF6C58-574E-9C48-B454-0DFF3C87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4825" y="1200150"/>
            <a:ext cx="185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DB5B5E2-307F-4F49-8C62-8CF9E41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Correctheid bewijzen…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6295-FF34-A943-A6AC-E81F44ED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88" y="1904999"/>
            <a:ext cx="8110537" cy="4785167"/>
          </a:xfrm>
        </p:spPr>
        <p:txBody>
          <a:bodyPr/>
          <a:lstStyle/>
          <a:p>
            <a:r>
              <a:rPr lang="en-US" altLang="en-US" u="sng" dirty="0" err="1">
                <a:ea typeface="ＭＳ Ｐゴシック" panose="020B0600070205080204" pitchFamily="34" charset="-128"/>
              </a:rPr>
              <a:t>Gegeven</a:t>
            </a:r>
            <a:endParaRPr lang="en-US" altLang="en-US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Algortime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Pre-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beginstoestand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eindtoestand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u="sng" dirty="0" err="1">
                <a:ea typeface="ＭＳ Ｐゴシック" panose="020B0600070205080204" pitchFamily="34" charset="-128"/>
              </a:rPr>
              <a:t>Te</a:t>
            </a:r>
            <a:r>
              <a:rPr lang="en-US" altLang="en-US" u="sng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dirty="0">
                <a:ea typeface="ＭＳ Ｐゴシック" panose="020B0600070205080204" pitchFamily="34" charset="-128"/>
              </a:rPr>
              <a:t> is correct, </a:t>
            </a:r>
            <a:r>
              <a:rPr lang="en-US" altLang="en-US" dirty="0" err="1">
                <a:ea typeface="ＭＳ Ｐゴシック" panose="020B0600070205080204" pitchFamily="34" charset="-128"/>
              </a:rPr>
              <a:t>d.w.z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Vertrekkende</a:t>
            </a:r>
            <a:r>
              <a:rPr lang="en-US" altLang="en-US" dirty="0">
                <a:ea typeface="ＭＳ Ｐゴシック" panose="020B0600070205080204" pitchFamily="34" charset="-128"/>
              </a:rPr>
              <a:t> van de		</a:t>
            </a:r>
            <a:r>
              <a:rPr lang="en-US" altLang="en-US" dirty="0" err="1">
                <a:ea typeface="ＭＳ Ｐゴシック" panose="020B0600070205080204" pitchFamily="34" charset="-128"/>
              </a:rPr>
              <a:t>preconditie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zal</a:t>
            </a:r>
            <a:r>
              <a:rPr lang="en-US" altLang="en-US" dirty="0">
                <a:ea typeface="ＭＳ Ｐゴシック" panose="020B0600070205080204" pitchFamily="34" charset="-128"/>
              </a:rPr>
              <a:t>, door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van de	</a:t>
            </a:r>
            <a:r>
              <a:rPr lang="en-US" altLang="en-US" b="1" u="sng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b="1" u="sng" dirty="0">
                <a:ea typeface="ＭＳ Ｐゴシック" panose="020B0600070205080204" pitchFamily="34" charset="-128"/>
              </a:rPr>
              <a:t>-invariant</a:t>
            </a: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gegarandeerd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waar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zijn</a:t>
            </a:r>
            <a:r>
              <a:rPr lang="en-US" altLang="en-US" dirty="0">
                <a:ea typeface="ＭＳ Ｐゴシック" panose="020B0600070205080204" pitchFamily="34" charset="-128"/>
              </a:rPr>
              <a:t>:		</a:t>
            </a:r>
            <a:r>
              <a:rPr lang="en-US" altLang="en-US" dirty="0" err="1">
                <a:ea typeface="ＭＳ Ｐゴシック" panose="020B0600070205080204" pitchFamily="34" charset="-128"/>
              </a:rPr>
              <a:t>postconditie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Tx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91C961-B3CE-AA44-8D1B-06F2FAB40EE7}"/>
              </a:ext>
            </a:extLst>
          </p:cNvPr>
          <p:cNvGrpSpPr>
            <a:grpSpLocks/>
          </p:cNvGrpSpPr>
          <p:nvPr/>
        </p:nvGrpSpPr>
        <p:grpSpPr bwMode="auto">
          <a:xfrm>
            <a:off x="0" y="1895475"/>
            <a:ext cx="1058863" cy="4371375"/>
            <a:chOff x="0" y="1895475"/>
            <a:chExt cx="1058863" cy="4371375"/>
          </a:xfrm>
        </p:grpSpPr>
        <p:sp>
          <p:nvSpPr>
            <p:cNvPr id="24580" name="TextBox 3">
              <a:extLst>
                <a:ext uri="{FF2B5EF4-FFF2-40B4-BE49-F238E27FC236}">
                  <a16:creationId xmlns:a16="http://schemas.microsoft.com/office/drawing/2014/main" id="{8AF41ACC-3392-8E4B-ABD3-B393CD996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4005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1</a:t>
              </a:r>
            </a:p>
          </p:txBody>
        </p:sp>
        <p:sp>
          <p:nvSpPr>
            <p:cNvPr id="24581" name="TextBox 4">
              <a:extLst>
                <a:ext uri="{FF2B5EF4-FFF2-40B4-BE49-F238E27FC236}">
                  <a16:creationId xmlns:a16="http://schemas.microsoft.com/office/drawing/2014/main" id="{01FAD623-04EE-8845-BE21-DC8B2CA9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5188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2</a:t>
              </a:r>
            </a:p>
          </p:txBody>
        </p:sp>
        <p:sp>
          <p:nvSpPr>
            <p:cNvPr id="24582" name="TextBox 5">
              <a:extLst>
                <a:ext uri="{FF2B5EF4-FFF2-40B4-BE49-F238E27FC236}">
                  <a16:creationId xmlns:a16="http://schemas.microsoft.com/office/drawing/2014/main" id="{7A3281A0-38B9-4C45-8CC6-48CC7F700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79925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3</a:t>
              </a:r>
            </a:p>
          </p:txBody>
        </p:sp>
        <p:sp>
          <p:nvSpPr>
            <p:cNvPr id="24583" name="TextBox 6">
              <a:extLst>
                <a:ext uri="{FF2B5EF4-FFF2-40B4-BE49-F238E27FC236}">
                  <a16:creationId xmlns:a16="http://schemas.microsoft.com/office/drawing/2014/main" id="{FA4EABEE-38A7-C64A-A708-48628229F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86680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</a:rPr>
                <a:t>STAP 4</a:t>
              </a:r>
            </a:p>
          </p:txBody>
        </p:sp>
        <p:sp>
          <p:nvSpPr>
            <p:cNvPr id="24585" name="Down Arrow 8">
              <a:extLst>
                <a:ext uri="{FF2B5EF4-FFF2-40B4-BE49-F238E27FC236}">
                  <a16:creationId xmlns:a16="http://schemas.microsoft.com/office/drawing/2014/main" id="{F7BBEBE0-7134-C64B-923E-5D17CA4E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" y="1895475"/>
              <a:ext cx="417513" cy="887413"/>
            </a:xfrm>
            <a:prstGeom prst="downArrow">
              <a:avLst>
                <a:gd name="adj1" fmla="val 50000"/>
                <a:gd name="adj2" fmla="val 500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9411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>
            <a:extLst>
              <a:ext uri="{FF2B5EF4-FFF2-40B4-BE49-F238E27FC236}">
                <a16:creationId xmlns:a16="http://schemas.microsoft.com/office/drawing/2014/main" id="{6F43911B-64CE-1649-8402-92795815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2466" name="Title 1">
            <a:extLst>
              <a:ext uri="{FF2B5EF4-FFF2-40B4-BE49-F238E27FC236}">
                <a16:creationId xmlns:a16="http://schemas.microsoft.com/office/drawing/2014/main" id="{366AC35F-CEE6-B642-ADBE-F714857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80963"/>
            <a:ext cx="8698797" cy="754062"/>
          </a:xfrm>
        </p:spPr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1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4000" dirty="0">
                <a:ea typeface="ＭＳ Ｐゴシック" panose="020B0600070205080204" pitchFamily="34" charset="-128"/>
              </a:rPr>
              <a:t> 2:  Pre-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4000" dirty="0">
                <a:ea typeface="ＭＳ Ｐゴシック" panose="020B0600070205080204" pitchFamily="34" charset="-128"/>
              </a:rPr>
              <a:t> post-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conditie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A9E0C634-7618-714E-8898-B47723E0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82688"/>
            <a:ext cx="8448675" cy="50974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x =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200" dirty="0">
                <a:ea typeface="ＭＳ Ｐゴシック" panose="020B0600070205080204" pitchFamily="34" charset="-128"/>
              </a:rPr>
              <a:t>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n =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200" dirty="0">
                <a:ea typeface="ＭＳ Ｐゴシック" panose="020B0600070205080204" pitchFamily="34" charset="-128"/>
              </a:rPr>
              <a:t>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 err="1">
                <a:ea typeface="ＭＳ Ｐゴシック" panose="020B0600070205080204" pitchFamily="34" charset="-128"/>
              </a:rPr>
              <a:t>macht</a:t>
            </a:r>
            <a:r>
              <a:rPr lang="en-US" altLang="en-US" sz="2200" dirty="0">
                <a:ea typeface="ＭＳ Ｐゴシック" panose="020B0600070205080204" pitchFamily="34" charset="-128"/>
              </a:rPr>
              <a:t>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macht</a:t>
            </a:r>
            <a:r>
              <a:rPr lang="en-US" altLang="en-US" sz="2200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macht</a:t>
            </a:r>
            <a:r>
              <a:rPr lang="en-US" altLang="en-US" sz="2200" dirty="0">
                <a:ea typeface="ＭＳ Ｐゴシック" panose="020B0600070205080204" pitchFamily="34" charset="-128"/>
              </a:rPr>
              <a:t> *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k = k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print(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macht</a:t>
            </a:r>
            <a:r>
              <a:rPr lang="en-US" altLang="en-US" sz="2200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55769-2948-F64C-86E7-96FBC0D5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000250"/>
            <a:ext cx="3195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 dirty="0">
                <a:solidFill>
                  <a:srgbClr val="FF0000"/>
                </a:solidFill>
              </a:rPr>
              <a:t># PRE:    x </a:t>
            </a:r>
            <a:r>
              <a:rPr lang="en-US" altLang="en-US" sz="2200" b="1" dirty="0" err="1">
                <a:solidFill>
                  <a:srgbClr val="FF0000"/>
                </a:solidFill>
              </a:rPr>
              <a:t>ε</a:t>
            </a:r>
            <a:r>
              <a:rPr lang="en-US" altLang="en-US" sz="2200" b="1" dirty="0">
                <a:solidFill>
                  <a:srgbClr val="FF0000"/>
                </a:solidFill>
              </a:rPr>
              <a:t> R,     n </a:t>
            </a:r>
            <a:r>
              <a:rPr lang="en-US" altLang="en-US" sz="2200" b="1" dirty="0" err="1">
                <a:solidFill>
                  <a:srgbClr val="FF0000"/>
                </a:solidFill>
              </a:rPr>
              <a:t>ε</a:t>
            </a:r>
            <a:r>
              <a:rPr lang="en-US" altLang="en-US" sz="2200" b="1" dirty="0">
                <a:solidFill>
                  <a:srgbClr val="FF0000"/>
                </a:solidFill>
              </a:rPr>
              <a:t>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41A71-412C-CD44-BE31-CF7E6E61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5910263"/>
            <a:ext cx="306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POST:    macht = </a:t>
            </a:r>
            <a:r>
              <a:rPr lang="en-US" altLang="en-US" sz="2800" b="1">
                <a:solidFill>
                  <a:srgbClr val="FF0000"/>
                </a:solidFill>
              </a:rPr>
              <a:t>x</a:t>
            </a:r>
            <a:r>
              <a:rPr lang="en-US" altLang="en-US" sz="2800" b="1" baseline="30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53B983-6087-D445-B129-3DF11D31F60C}"/>
              </a:ext>
            </a:extLst>
          </p:cNvPr>
          <p:cNvGrpSpPr>
            <a:grpSpLocks/>
          </p:cNvGrpSpPr>
          <p:nvPr/>
        </p:nvGrpSpPr>
        <p:grpSpPr bwMode="auto">
          <a:xfrm>
            <a:off x="6942961" y="2085161"/>
            <a:ext cx="244475" cy="261977"/>
            <a:chOff x="6214534" y="2912533"/>
            <a:chExt cx="745066" cy="880534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5DAA3F4D-DAED-694D-B239-24AB5A659BFA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B570844F-C61E-B641-9A00-5C3F061614BC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75CE6F-D751-3B4B-8400-E4613B6DF676}"/>
              </a:ext>
            </a:extLst>
          </p:cNvPr>
          <p:cNvGrpSpPr>
            <a:grpSpLocks/>
          </p:cNvGrpSpPr>
          <p:nvPr/>
        </p:nvGrpSpPr>
        <p:grpSpPr bwMode="auto">
          <a:xfrm>
            <a:off x="6887398" y="5964179"/>
            <a:ext cx="244475" cy="261977"/>
            <a:chOff x="6214534" y="2912533"/>
            <a:chExt cx="745066" cy="880534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9EE0ED21-DA36-F343-B62A-FFE896CD8A05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A1CDACCE-F595-BA4D-98F2-FECDC4EA4AC8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Nu,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Stap</a:t>
            </a:r>
            <a:r>
              <a:rPr lang="en-US" dirty="0"/>
              <a:t> 3: </a:t>
            </a:r>
            <a:r>
              <a:rPr lang="en-US" dirty="0" err="1"/>
              <a:t>partiële</a:t>
            </a:r>
            <a:r>
              <a:rPr lang="en-US" dirty="0"/>
              <a:t> </a:t>
            </a:r>
            <a:r>
              <a:rPr lang="en-US" dirty="0" err="1"/>
              <a:t>correctheid</a:t>
            </a:r>
            <a:r>
              <a:rPr lang="en-US" dirty="0"/>
              <a:t> </a:t>
            </a:r>
            <a:r>
              <a:rPr lang="en-US" dirty="0" err="1"/>
              <a:t>ahv</a:t>
            </a:r>
            <a:r>
              <a:rPr lang="en-US" dirty="0"/>
              <a:t> </a:t>
            </a:r>
            <a:r>
              <a:rPr lang="en-US" dirty="0" err="1"/>
              <a:t>lus</a:t>
            </a:r>
            <a:r>
              <a:rPr lang="en-US" dirty="0"/>
              <a:t>-invariant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3.1: </a:t>
            </a:r>
            <a:r>
              <a:rPr lang="en-US" dirty="0" err="1"/>
              <a:t>specificatie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3.2: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geldigheid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initialisatie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3.3: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behoud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3.4: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invariant + stop-</a:t>
            </a:r>
            <a:r>
              <a:rPr lang="en-US" dirty="0" err="1"/>
              <a:t>conditie</a:t>
            </a:r>
            <a:r>
              <a:rPr lang="en-US" dirty="0"/>
              <a:t> van</a:t>
            </a:r>
          </a:p>
          <a:p>
            <a:pPr marL="800100" lvl="2" indent="0">
              <a:buFontTx/>
              <a:buNone/>
              <a:defRPr/>
            </a:pPr>
            <a:r>
              <a:rPr lang="en-US" dirty="0"/>
              <a:t> 			de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leiden</a:t>
            </a:r>
            <a:r>
              <a:rPr lang="en-US" dirty="0"/>
              <a:t> tot post-</a:t>
            </a:r>
            <a:r>
              <a:rPr lang="en-US" dirty="0" err="1"/>
              <a:t>conditie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>
                <a:solidFill>
                  <a:schemeClr val="bg2">
                    <a:lumMod val="65000"/>
                  </a:schemeClr>
                </a:solidFill>
              </a:rPr>
              <a:t>Stap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 4: …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060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3</a:t>
            </a:r>
          </a:p>
        </p:txBody>
      </p:sp>
    </p:spTree>
    <p:extLst>
      <p:ext uri="{BB962C8B-B14F-4D97-AF65-F5344CB8AC3E}">
        <p14:creationId xmlns:p14="http://schemas.microsoft.com/office/powerpoint/2010/main" val="2983991657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5">
            <a:extLst>
              <a:ext uri="{FF2B5EF4-FFF2-40B4-BE49-F238E27FC236}">
                <a16:creationId xmlns:a16="http://schemas.microsoft.com/office/drawing/2014/main" id="{30C60118-BADD-104A-A988-BB8898C7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3490" name="Title 1">
            <a:extLst>
              <a:ext uri="{FF2B5EF4-FFF2-40B4-BE49-F238E27FC236}">
                <a16:creationId xmlns:a16="http://schemas.microsoft.com/office/drawing/2014/main" id="{1E0AC946-4131-034B-97C3-C3148334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49" y="80963"/>
            <a:ext cx="8434508" cy="754062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3.1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specificatie</a:t>
            </a:r>
            <a:r>
              <a:rPr lang="en-US" altLang="en-US" dirty="0">
                <a:ea typeface="ＭＳ Ｐゴシック" panose="020B0600070205080204" pitchFamily="34" charset="-128"/>
              </a:rPr>
              <a:t> invariant?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3D8382B-DF6B-AC42-BBDC-46F6F945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182688"/>
            <a:ext cx="8448675" cy="50974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x = int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n = int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macht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macht = macht *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k = k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print(macht)</a:t>
            </a:r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id="{9E446D39-4246-4A4B-9900-40CF1E12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000250"/>
            <a:ext cx="3195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PRE:    x ε R,     n ε N</a:t>
            </a:r>
          </a:p>
        </p:txBody>
      </p:sp>
      <p:sp>
        <p:nvSpPr>
          <p:cNvPr id="63493" name="TextBox 4">
            <a:extLst>
              <a:ext uri="{FF2B5EF4-FFF2-40B4-BE49-F238E27FC236}">
                <a16:creationId xmlns:a16="http://schemas.microsoft.com/office/drawing/2014/main" id="{9734BB7C-AE0B-5245-8DEA-D267F760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910263"/>
            <a:ext cx="306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POST:    macht = </a:t>
            </a:r>
            <a:r>
              <a:rPr lang="en-US" altLang="en-US" sz="2800" b="1">
                <a:solidFill>
                  <a:srgbClr val="FF0000"/>
                </a:solidFill>
              </a:rPr>
              <a:t>x</a:t>
            </a:r>
            <a:r>
              <a:rPr lang="en-US" altLang="en-US" sz="2800" b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CD512-00F0-914B-A1AD-86F810FED9B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10200" y="4122738"/>
            <a:ext cx="25685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</a:t>
            </a:r>
            <a:r>
              <a:rPr lang="en-US" altLang="en-US" sz="2400" b="1">
                <a:solidFill>
                  <a:srgbClr val="FF0000"/>
                </a:solidFill>
              </a:rPr>
              <a:t>INV</a:t>
            </a:r>
            <a:r>
              <a:rPr lang="en-US" altLang="en-US" sz="2400">
                <a:solidFill>
                  <a:srgbClr val="FF0000"/>
                </a:solidFill>
              </a:rPr>
              <a:t>: 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</a:rPr>
              <a:t>x</a:t>
            </a:r>
            <a:r>
              <a:rPr lang="en-US" altLang="en-US" sz="2400" b="1" baseline="30000">
                <a:solidFill>
                  <a:srgbClr val="FF0000"/>
                </a:solidFill>
              </a:rPr>
              <a:t>k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 	en k &lt;= 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C42DB3-B5C6-9745-B373-7606DBD5CC01}"/>
              </a:ext>
            </a:extLst>
          </p:cNvPr>
          <p:cNvGrpSpPr>
            <a:grpSpLocks/>
          </p:cNvGrpSpPr>
          <p:nvPr/>
        </p:nvGrpSpPr>
        <p:grpSpPr bwMode="auto">
          <a:xfrm>
            <a:off x="8256587" y="4691023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073E6CF4-9A61-6D4C-B49A-5B9EAE48CA3E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25AF7399-6E42-E04F-A1D0-6C5030342BCB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>
            <a:extLst>
              <a:ext uri="{FF2B5EF4-FFF2-40B4-BE49-F238E27FC236}">
                <a16:creationId xmlns:a16="http://schemas.microsoft.com/office/drawing/2014/main" id="{11227369-6519-1C42-BABE-BB330617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4514" name="Title 1">
            <a:extLst>
              <a:ext uri="{FF2B5EF4-FFF2-40B4-BE49-F238E27FC236}">
                <a16:creationId xmlns:a16="http://schemas.microsoft.com/office/drawing/2014/main" id="{722A83E2-B827-C340-B4AB-BE7B3CC5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90" y="80963"/>
            <a:ext cx="8617774" cy="754062"/>
          </a:xfrm>
        </p:spPr>
        <p:txBody>
          <a:bodyPr/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3.2 – invariant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geldig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na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initialisatie</a:t>
            </a:r>
            <a:r>
              <a:rPr lang="en-US" altLang="en-US" sz="36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A841A05-D9B5-9E4C-8B52-F49ECA53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182688"/>
            <a:ext cx="8448675" cy="50974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x = int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n = int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macht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macht = macht *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k = k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print(macht)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D28FB425-4251-8348-9DDF-E635E63A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000250"/>
            <a:ext cx="3195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PRE:    x ε R,     n ε N</a:t>
            </a:r>
          </a:p>
        </p:txBody>
      </p:sp>
      <p:sp>
        <p:nvSpPr>
          <p:cNvPr id="64517" name="TextBox 4">
            <a:extLst>
              <a:ext uri="{FF2B5EF4-FFF2-40B4-BE49-F238E27FC236}">
                <a16:creationId xmlns:a16="http://schemas.microsoft.com/office/drawing/2014/main" id="{9CB4ABF7-1864-EE4E-8BDF-F63C56C8C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910263"/>
            <a:ext cx="306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POST:    macht = </a:t>
            </a:r>
            <a:r>
              <a:rPr lang="en-US" altLang="en-US" sz="2800" b="1">
                <a:solidFill>
                  <a:srgbClr val="FF0000"/>
                </a:solidFill>
              </a:rPr>
              <a:t>x</a:t>
            </a:r>
            <a:r>
              <a:rPr lang="en-US" altLang="en-US" sz="2800" b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4489B-6A6D-EB4D-BE8E-324D65F214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2138" y="3165475"/>
            <a:ext cx="607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# </a:t>
            </a:r>
            <a:r>
              <a:rPr lang="en-US" altLang="en-US" sz="2400" b="1" dirty="0">
                <a:solidFill>
                  <a:srgbClr val="FF0000"/>
                </a:solidFill>
              </a:rPr>
              <a:t>INV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 err="1">
                <a:solidFill>
                  <a:srgbClr val="FF0000"/>
                </a:solidFill>
              </a:rPr>
              <a:t>macht</a:t>
            </a:r>
            <a:r>
              <a:rPr lang="en-US" altLang="en-US" sz="2400" dirty="0">
                <a:solidFill>
                  <a:srgbClr val="FF0000"/>
                </a:solidFill>
              </a:rPr>
              <a:t> =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x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en</a:t>
            </a:r>
            <a:r>
              <a:rPr lang="en-US" altLang="en-US" sz="2400" dirty="0">
                <a:solidFill>
                  <a:srgbClr val="FF0000"/>
                </a:solidFill>
              </a:rPr>
              <a:t> k &lt;= 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BC7C65-34DA-C64C-A3F5-71D4261AF431}"/>
              </a:ext>
            </a:extLst>
          </p:cNvPr>
          <p:cNvGrpSpPr>
            <a:grpSpLocks/>
          </p:cNvGrpSpPr>
          <p:nvPr/>
        </p:nvGrpSpPr>
        <p:grpSpPr bwMode="auto">
          <a:xfrm>
            <a:off x="6435726" y="3265467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8AF4F142-1BD1-6B4B-8FB9-C20E08F11626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61A0846E-AE6F-384A-8BDB-6A5E8071F9F4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5">
            <a:extLst>
              <a:ext uri="{FF2B5EF4-FFF2-40B4-BE49-F238E27FC236}">
                <a16:creationId xmlns:a16="http://schemas.microsoft.com/office/drawing/2014/main" id="{9C5DD18B-B29C-8E44-8355-A91B8920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5538" name="Title 1">
            <a:extLst>
              <a:ext uri="{FF2B5EF4-FFF2-40B4-BE49-F238E27FC236}">
                <a16:creationId xmlns:a16="http://schemas.microsoft.com/office/drawing/2014/main" id="{6B9C90AF-C9E2-FA48-8CC8-23BBDDD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80963"/>
            <a:ext cx="8912506" cy="754062"/>
          </a:xfrm>
        </p:spPr>
        <p:txBody>
          <a:bodyPr/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3.3 – invariant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geldig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na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elke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iteratie</a:t>
            </a:r>
            <a:r>
              <a:rPr lang="en-US" altLang="en-US" sz="36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E219056-A0AE-F94F-88A2-4BD7A236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182688"/>
            <a:ext cx="8448675" cy="50974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x = int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n = int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macht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macht = macht * x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k = k + 1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print(macht)</a:t>
            </a:r>
          </a:p>
        </p:txBody>
      </p:sp>
      <p:sp>
        <p:nvSpPr>
          <p:cNvPr id="65540" name="TextBox 3">
            <a:extLst>
              <a:ext uri="{FF2B5EF4-FFF2-40B4-BE49-F238E27FC236}">
                <a16:creationId xmlns:a16="http://schemas.microsoft.com/office/drawing/2014/main" id="{5F4E49EF-F4AC-1D44-B99F-96CDD71A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000250"/>
            <a:ext cx="3195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PRE:    x ε R,     n ε N</a:t>
            </a:r>
          </a:p>
        </p:txBody>
      </p:sp>
      <p:sp>
        <p:nvSpPr>
          <p:cNvPr id="65541" name="TextBox 4">
            <a:extLst>
              <a:ext uri="{FF2B5EF4-FFF2-40B4-BE49-F238E27FC236}">
                <a16:creationId xmlns:a16="http://schemas.microsoft.com/office/drawing/2014/main" id="{47570277-E519-BF49-842C-D3AC1060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6362700"/>
            <a:ext cx="3062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POST:    macht = </a:t>
            </a:r>
            <a:r>
              <a:rPr lang="en-US" altLang="en-US" sz="2800" b="1">
                <a:solidFill>
                  <a:srgbClr val="FF0000"/>
                </a:solidFill>
              </a:rPr>
              <a:t>x</a:t>
            </a:r>
            <a:r>
              <a:rPr lang="en-US" altLang="en-US" sz="2800" b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5542" name="TextBox 6">
            <a:extLst>
              <a:ext uri="{FF2B5EF4-FFF2-40B4-BE49-F238E27FC236}">
                <a16:creationId xmlns:a16="http://schemas.microsoft.com/office/drawing/2014/main" id="{A9697008-1EC3-1948-B04D-18A0ABE791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2138" y="3165475"/>
            <a:ext cx="607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INV: macht =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k</a:t>
            </a:r>
            <a:r>
              <a:rPr lang="en-US" altLang="en-US" sz="2400">
                <a:solidFill>
                  <a:srgbClr val="FF0000"/>
                </a:solidFill>
              </a:rPr>
              <a:t> en k &lt;= 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FB424-F9AA-5F4A-A41E-14AF3560D1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00113" y="3997325"/>
            <a:ext cx="6072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k</a:t>
            </a:r>
            <a:r>
              <a:rPr lang="en-US" altLang="en-US" sz="2400">
                <a:solidFill>
                  <a:srgbClr val="FF0000"/>
                </a:solidFill>
              </a:rPr>
              <a:t>   en   k &lt;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52764-4DC1-3342-B083-11C6CB39004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7738" y="4792663"/>
            <a:ext cx="6072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k+1</a:t>
            </a:r>
            <a:r>
              <a:rPr lang="en-US" altLang="en-US" sz="2400">
                <a:solidFill>
                  <a:srgbClr val="FF0000"/>
                </a:solidFill>
              </a:rPr>
              <a:t>   en   k &lt;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F861B-F2D6-A841-AB5F-C6D698FDF7C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2175" y="5554663"/>
            <a:ext cx="607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k</a:t>
            </a:r>
            <a:r>
              <a:rPr lang="en-US" altLang="en-US" sz="2400">
                <a:solidFill>
                  <a:srgbClr val="FF0000"/>
                </a:solidFill>
              </a:rPr>
              <a:t>   en   k &lt;= 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99C47D-7E07-484D-8441-AB15D7485375}"/>
              </a:ext>
            </a:extLst>
          </p:cNvPr>
          <p:cNvGrpSpPr>
            <a:grpSpLocks/>
          </p:cNvGrpSpPr>
          <p:nvPr/>
        </p:nvGrpSpPr>
        <p:grpSpPr bwMode="auto">
          <a:xfrm>
            <a:off x="5183609" y="5784850"/>
            <a:ext cx="244475" cy="261977"/>
            <a:chOff x="6214534" y="2912533"/>
            <a:chExt cx="745066" cy="880534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09C2328A-9A68-C645-9402-DAD8729FC558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025459FC-1F87-6D4D-AAE4-ABB8AD94777B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DB5B5E2-307F-4F49-8C62-8CF9E41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Correctheid bewijzen…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6295-FF34-A943-A6AC-E81F44ED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88" y="1904999"/>
            <a:ext cx="8110537" cy="4785167"/>
          </a:xfrm>
        </p:spPr>
        <p:txBody>
          <a:bodyPr/>
          <a:lstStyle/>
          <a:p>
            <a:r>
              <a:rPr lang="en-US" altLang="en-US" u="sng" dirty="0" err="1">
                <a:ea typeface="ＭＳ Ｐゴシック" panose="020B0600070205080204" pitchFamily="34" charset="-128"/>
              </a:rPr>
              <a:t>Gegeven</a:t>
            </a:r>
            <a:endParaRPr lang="en-US" altLang="en-US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Algortime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Pre-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beginstoestand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			‘</a:t>
            </a:r>
            <a:r>
              <a:rPr lang="en-US" altLang="ja-JP" dirty="0" err="1">
                <a:ea typeface="ＭＳ Ｐゴシック" panose="020B0600070205080204" pitchFamily="34" charset="-128"/>
              </a:rPr>
              <a:t>eindtoestand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u="sng" dirty="0" err="1">
                <a:ea typeface="ＭＳ Ｐゴシック" panose="020B0600070205080204" pitchFamily="34" charset="-128"/>
              </a:rPr>
              <a:t>Te</a:t>
            </a:r>
            <a:r>
              <a:rPr lang="en-US" altLang="en-US" u="sng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dirty="0">
                <a:ea typeface="ＭＳ Ｐゴシック" panose="020B0600070205080204" pitchFamily="34" charset="-128"/>
              </a:rPr>
              <a:t> is correct, </a:t>
            </a:r>
            <a:r>
              <a:rPr lang="en-US" altLang="en-US" dirty="0" err="1">
                <a:ea typeface="ＭＳ Ｐゴシック" panose="020B0600070205080204" pitchFamily="34" charset="-128"/>
              </a:rPr>
              <a:t>d.w.z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Vertrekkende</a:t>
            </a:r>
            <a:r>
              <a:rPr lang="en-US" altLang="en-US" dirty="0">
                <a:ea typeface="ＭＳ Ｐゴシック" panose="020B0600070205080204" pitchFamily="34" charset="-128"/>
              </a:rPr>
              <a:t> van de		</a:t>
            </a:r>
            <a:r>
              <a:rPr lang="en-US" altLang="en-US" dirty="0" err="1">
                <a:ea typeface="ＭＳ Ｐゴシック" panose="020B0600070205080204" pitchFamily="34" charset="-128"/>
              </a:rPr>
              <a:t>preconditie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zal</a:t>
            </a:r>
            <a:r>
              <a:rPr lang="en-US" altLang="en-US" dirty="0">
                <a:ea typeface="ＭＳ Ｐゴシック" panose="020B0600070205080204" pitchFamily="34" charset="-128"/>
              </a:rPr>
              <a:t>, door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behoud</a:t>
            </a:r>
            <a:r>
              <a:rPr lang="en-US" altLang="en-US" dirty="0">
                <a:ea typeface="ＭＳ Ｐゴシック" panose="020B0600070205080204" pitchFamily="34" charset="-128"/>
              </a:rPr>
              <a:t> van de	</a:t>
            </a:r>
            <a:r>
              <a:rPr lang="en-US" altLang="en-US" b="1" u="sng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b="1" u="sng" dirty="0">
                <a:ea typeface="ＭＳ Ｐゴシック" panose="020B0600070205080204" pitchFamily="34" charset="-128"/>
              </a:rPr>
              <a:t>-invariant</a:t>
            </a:r>
          </a:p>
          <a:p>
            <a:pPr marL="914400" lvl="2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dirty="0" err="1">
                <a:ea typeface="ＭＳ Ｐゴシック" panose="020B0600070205080204" pitchFamily="34" charset="-128"/>
              </a:rPr>
              <a:t>gegarandeerd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waar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zijn</a:t>
            </a:r>
            <a:r>
              <a:rPr lang="en-US" altLang="en-US" dirty="0">
                <a:ea typeface="ＭＳ Ｐゴシック" panose="020B0600070205080204" pitchFamily="34" charset="-128"/>
              </a:rPr>
              <a:t>:		</a:t>
            </a:r>
            <a:r>
              <a:rPr lang="en-US" altLang="en-US" dirty="0" err="1">
                <a:ea typeface="ＭＳ Ｐゴシック" panose="020B0600070205080204" pitchFamily="34" charset="-128"/>
              </a:rPr>
              <a:t>postconditie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Tx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lus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zál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eindigen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91C961-B3CE-AA44-8D1B-06F2FAB40EE7}"/>
              </a:ext>
            </a:extLst>
          </p:cNvPr>
          <p:cNvGrpSpPr>
            <a:grpSpLocks/>
          </p:cNvGrpSpPr>
          <p:nvPr/>
        </p:nvGrpSpPr>
        <p:grpSpPr bwMode="auto">
          <a:xfrm>
            <a:off x="0" y="1895475"/>
            <a:ext cx="1058863" cy="4371375"/>
            <a:chOff x="0" y="1895475"/>
            <a:chExt cx="1058863" cy="4371375"/>
          </a:xfrm>
        </p:grpSpPr>
        <p:sp>
          <p:nvSpPr>
            <p:cNvPr id="24580" name="TextBox 3">
              <a:extLst>
                <a:ext uri="{FF2B5EF4-FFF2-40B4-BE49-F238E27FC236}">
                  <a16:creationId xmlns:a16="http://schemas.microsoft.com/office/drawing/2014/main" id="{8AF41ACC-3392-8E4B-ABD3-B393CD996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4005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1</a:t>
              </a:r>
            </a:p>
          </p:txBody>
        </p:sp>
        <p:sp>
          <p:nvSpPr>
            <p:cNvPr id="24581" name="TextBox 4">
              <a:extLst>
                <a:ext uri="{FF2B5EF4-FFF2-40B4-BE49-F238E27FC236}">
                  <a16:creationId xmlns:a16="http://schemas.microsoft.com/office/drawing/2014/main" id="{01FAD623-04EE-8845-BE21-DC8B2CA9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5188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2</a:t>
              </a:r>
            </a:p>
          </p:txBody>
        </p:sp>
        <p:sp>
          <p:nvSpPr>
            <p:cNvPr id="24582" name="TextBox 5">
              <a:extLst>
                <a:ext uri="{FF2B5EF4-FFF2-40B4-BE49-F238E27FC236}">
                  <a16:creationId xmlns:a16="http://schemas.microsoft.com/office/drawing/2014/main" id="{7A3281A0-38B9-4C45-8CC6-48CC7F700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79925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STAP 3</a:t>
              </a:r>
            </a:p>
          </p:txBody>
        </p:sp>
        <p:sp>
          <p:nvSpPr>
            <p:cNvPr id="24583" name="TextBox 6">
              <a:extLst>
                <a:ext uri="{FF2B5EF4-FFF2-40B4-BE49-F238E27FC236}">
                  <a16:creationId xmlns:a16="http://schemas.microsoft.com/office/drawing/2014/main" id="{FA4EABEE-38A7-C64A-A708-48628229F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866800"/>
              <a:ext cx="1058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</a:rPr>
                <a:t>STAP 4</a:t>
              </a:r>
            </a:p>
          </p:txBody>
        </p:sp>
        <p:sp>
          <p:nvSpPr>
            <p:cNvPr id="24585" name="Down Arrow 8">
              <a:extLst>
                <a:ext uri="{FF2B5EF4-FFF2-40B4-BE49-F238E27FC236}">
                  <a16:creationId xmlns:a16="http://schemas.microsoft.com/office/drawing/2014/main" id="{F7BBEBE0-7134-C64B-923E-5D17CA4E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" y="1895475"/>
              <a:ext cx="417513" cy="887413"/>
            </a:xfrm>
            <a:prstGeom prst="downArrow">
              <a:avLst>
                <a:gd name="adj1" fmla="val 50000"/>
                <a:gd name="adj2" fmla="val 5001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5">
            <a:extLst>
              <a:ext uri="{FF2B5EF4-FFF2-40B4-BE49-F238E27FC236}">
                <a16:creationId xmlns:a16="http://schemas.microsoft.com/office/drawing/2014/main" id="{51E1D307-8CCF-6F4E-9742-F4DDA881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700" y="1443038"/>
            <a:ext cx="3009900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6562" name="Title 1">
            <a:extLst>
              <a:ext uri="{FF2B5EF4-FFF2-40B4-BE49-F238E27FC236}">
                <a16:creationId xmlns:a16="http://schemas.microsoft.com/office/drawing/2014/main" id="{076C5868-CF9A-1E44-A234-CA6CCBF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-6350"/>
            <a:ext cx="9034462" cy="754063"/>
          </a:xfrm>
        </p:spPr>
        <p:txBody>
          <a:bodyPr/>
          <a:lstStyle/>
          <a:p>
            <a:r>
              <a:rPr lang="en-US" altLang="en-US" sz="32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200" dirty="0">
                <a:ea typeface="ＭＳ Ｐゴシック" panose="020B0600070205080204" pitchFamily="34" charset="-128"/>
              </a:rPr>
              <a:t> 3.4 –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kan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postconditie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afgeleid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worden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04E32C0D-FB30-4349-AB92-8E7E9A8E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182688"/>
            <a:ext cx="8448675" cy="50974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x = int ( input ("x? "))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n = int ( input ("n? "))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macht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k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while k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macht = macht *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    k = k + 1</a:t>
            </a:r>
          </a:p>
        </p:txBody>
      </p:sp>
      <p:sp>
        <p:nvSpPr>
          <p:cNvPr id="66564" name="TextBox 4">
            <a:extLst>
              <a:ext uri="{FF2B5EF4-FFF2-40B4-BE49-F238E27FC236}">
                <a16:creationId xmlns:a16="http://schemas.microsoft.com/office/drawing/2014/main" id="{46443E35-C00A-EC41-B08C-66693770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6362700"/>
            <a:ext cx="3062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b="1">
                <a:solidFill>
                  <a:srgbClr val="FF0000"/>
                </a:solidFill>
              </a:rPr>
              <a:t># POST:    macht = </a:t>
            </a:r>
            <a:r>
              <a:rPr lang="en-US" altLang="en-US" sz="2800" b="1">
                <a:solidFill>
                  <a:srgbClr val="FF0000"/>
                </a:solidFill>
              </a:rPr>
              <a:t>x</a:t>
            </a:r>
            <a:r>
              <a:rPr lang="en-US" altLang="en-US" sz="2800" b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CFAC4-C358-D044-9253-B94D8753B9D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9438" y="4614863"/>
            <a:ext cx="749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INV is geldig, dus:		  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k</a:t>
            </a:r>
            <a:r>
              <a:rPr lang="en-US" altLang="en-US" sz="2400">
                <a:solidFill>
                  <a:srgbClr val="FF0000"/>
                </a:solidFill>
              </a:rPr>
              <a:t>   en   k &lt;= n</a:t>
            </a:r>
            <a:br>
              <a:rPr lang="en-US" altLang="en-US" sz="2400">
                <a:solidFill>
                  <a:srgbClr val="FF0000"/>
                </a:solidFill>
              </a:rPr>
            </a:br>
            <a:r>
              <a:rPr lang="en-US" altLang="en-US" sz="2400">
                <a:solidFill>
                  <a:srgbClr val="FF0000"/>
                </a:solidFill>
              </a:rPr>
              <a:t># en de lus is gestopt, dus	  k ==n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89C17-D797-E648-8CC3-FA6D20A9239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2138" y="5532438"/>
            <a:ext cx="749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# DUS:	macht =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x</a:t>
            </a:r>
            <a:r>
              <a:rPr lang="en-US" altLang="en-US" sz="2400" baseline="30000">
                <a:solidFill>
                  <a:srgbClr val="FF0000"/>
                </a:solidFill>
              </a:rPr>
              <a:t>n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# dus:		post-conditie ok!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B22221-9774-8841-AC92-51E9424F7272}"/>
              </a:ext>
            </a:extLst>
          </p:cNvPr>
          <p:cNvGrpSpPr>
            <a:grpSpLocks/>
          </p:cNvGrpSpPr>
          <p:nvPr/>
        </p:nvGrpSpPr>
        <p:grpSpPr bwMode="auto">
          <a:xfrm>
            <a:off x="6040136" y="6492855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F4A80166-BC15-C847-99CD-629AB80151D9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AA3AE5B0-090F-004D-AE97-00694D99ACAE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Nog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314936"/>
            <a:ext cx="8312210" cy="37810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>
                <a:solidFill>
                  <a:schemeClr val="bg2">
                    <a:lumMod val="65000"/>
                  </a:schemeClr>
                </a:solidFill>
              </a:rPr>
              <a:t>Stap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 3: invariant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dirty="0" err="1"/>
              <a:t>Stap</a:t>
            </a:r>
            <a:r>
              <a:rPr lang="en-US" dirty="0"/>
              <a:t> 4: </a:t>
            </a:r>
            <a:r>
              <a:rPr lang="en-US" dirty="0" err="1"/>
              <a:t>eindigheid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4.1: </a:t>
            </a:r>
            <a:r>
              <a:rPr lang="en-US" dirty="0" err="1"/>
              <a:t>specificatie</a:t>
            </a:r>
            <a:r>
              <a:rPr lang="en-US" dirty="0"/>
              <a:t> van de </a:t>
            </a:r>
            <a:r>
              <a:rPr lang="en-US" u="sng" dirty="0"/>
              <a:t>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4.2: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strikte</a:t>
            </a:r>
            <a:r>
              <a:rPr lang="en-US" dirty="0"/>
              <a:t> </a:t>
            </a:r>
            <a:r>
              <a:rPr lang="en-US" u="sng" dirty="0" err="1"/>
              <a:t>ondergrens</a:t>
            </a:r>
            <a:r>
              <a:rPr lang="en-US" dirty="0"/>
              <a:t> van de variant</a:t>
            </a:r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4.3: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u="sng" dirty="0" err="1"/>
              <a:t>strikt</a:t>
            </a:r>
            <a:r>
              <a:rPr lang="en-US" u="sng" dirty="0"/>
              <a:t> monotone </a:t>
            </a:r>
            <a:r>
              <a:rPr lang="en-US" u="sng" dirty="0" err="1"/>
              <a:t>daling</a:t>
            </a:r>
            <a:br>
              <a:rPr lang="en-US" dirty="0"/>
            </a:br>
            <a:r>
              <a:rPr lang="en-US" dirty="0"/>
              <a:t> 		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  <a:p>
            <a:pPr marL="1314450" lvl="2" indent="-514350">
              <a:defRPr/>
            </a:pPr>
            <a:r>
              <a:rPr lang="en-US" dirty="0" err="1"/>
              <a:t>stap</a:t>
            </a:r>
            <a:r>
              <a:rPr lang="en-US" dirty="0"/>
              <a:t> 4.4: </a:t>
            </a:r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u="sng" dirty="0" err="1"/>
              <a:t>eindig</a:t>
            </a:r>
            <a:r>
              <a:rPr lang="en-US" u="sng" dirty="0"/>
              <a:t> </a:t>
            </a:r>
            <a:r>
              <a:rPr lang="en-US" u="sng" dirty="0" err="1"/>
              <a:t>aantal</a:t>
            </a:r>
            <a:r>
              <a:rPr lang="en-US" u="sng" dirty="0"/>
              <a:t> </a:t>
            </a:r>
            <a:r>
              <a:rPr lang="en-US" u="sng" dirty="0" err="1"/>
              <a:t>decrementen</a:t>
            </a:r>
            <a:endParaRPr lang="en-US" u="sng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060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4</a:t>
            </a:r>
          </a:p>
        </p:txBody>
      </p:sp>
    </p:spTree>
    <p:extLst>
      <p:ext uri="{BB962C8B-B14F-4D97-AF65-F5344CB8AC3E}">
        <p14:creationId xmlns:p14="http://schemas.microsoft.com/office/powerpoint/2010/main" val="1158048065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1"/>
            <a:ext cx="8162925" cy="887116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4.1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specificatie</a:t>
            </a:r>
            <a:r>
              <a:rPr lang="en-US" altLang="en-US" dirty="0">
                <a:ea typeface="ＭＳ Ｐゴシック" panose="020B0600070205080204" pitchFamily="34" charset="-128"/>
              </a:rPr>
              <a:t> variant?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574675" y="248761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x = int ( input ("x?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n = int ( input ("n?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macht = 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k = 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while k != n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macht = macht * x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k = k + 1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20018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u="sng" dirty="0"/>
              <a:t>Variant?</a:t>
            </a:r>
          </a:p>
          <a:p>
            <a:r>
              <a:rPr lang="en-US" altLang="en-US" sz="2400" dirty="0"/>
              <a:t>  </a:t>
            </a:r>
            <a:r>
              <a:rPr lang="en-US" altLang="en-US" sz="2400" dirty="0" err="1"/>
              <a:t>herinner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voorwaarden</a:t>
            </a:r>
            <a:r>
              <a:rPr lang="en-US" altLang="en-US" sz="2400" dirty="0"/>
              <a:t>:</a:t>
            </a:r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wiskundige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uitdrukking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begrensd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strikt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dalend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bij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elke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iteratie</a:t>
            </a:r>
            <a:endParaRPr lang="en-US" altLang="en-US" sz="2000" i="1" dirty="0"/>
          </a:p>
          <a:p>
            <a:r>
              <a:rPr lang="en-US" altLang="en-US" sz="2000" i="1" dirty="0"/>
              <a:t>	</a:t>
            </a:r>
            <a:r>
              <a:rPr lang="en-US" altLang="en-US" sz="2000" i="1" dirty="0" err="1"/>
              <a:t>eindig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aantal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stappen</a:t>
            </a:r>
            <a:endParaRPr lang="en-US" altLang="en-US" sz="2000" i="1" dirty="0"/>
          </a:p>
        </p:txBody>
      </p:sp>
      <p:sp>
        <p:nvSpPr>
          <p:cNvPr id="67588" name="Right Arrow 5">
            <a:extLst>
              <a:ext uri="{FF2B5EF4-FFF2-40B4-BE49-F238E27FC236}">
                <a16:creationId xmlns:a16="http://schemas.microsoft.com/office/drawing/2014/main" id="{62D5AE2C-3215-314C-BD61-EB26A9131E16}"/>
              </a:ext>
            </a:extLst>
          </p:cNvPr>
          <p:cNvSpPr>
            <a:spLocks noChangeArrowheads="1"/>
          </p:cNvSpPr>
          <p:nvPr/>
        </p:nvSpPr>
        <p:spPr bwMode="auto">
          <a:xfrm rot="-2199498">
            <a:off x="3601904" y="3984176"/>
            <a:ext cx="1388183" cy="269525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262" y="5292621"/>
            <a:ext cx="190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Variant: n - 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27132A-A505-9244-9DBE-0593C8C2633C}"/>
              </a:ext>
            </a:extLst>
          </p:cNvPr>
          <p:cNvGrpSpPr>
            <a:grpSpLocks/>
          </p:cNvGrpSpPr>
          <p:nvPr/>
        </p:nvGrpSpPr>
        <p:grpSpPr bwMode="auto">
          <a:xfrm>
            <a:off x="7764764" y="5754286"/>
            <a:ext cx="244475" cy="261977"/>
            <a:chOff x="6214534" y="2912533"/>
            <a:chExt cx="745066" cy="880534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64D4F342-9F12-A64B-BA20-20583B80E4E2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ED27AD33-371F-7946-B849-1CB5087C813D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1"/>
            <a:ext cx="8162925" cy="887116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4.2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ondergrens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574675" y="248761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x = int ( input ("x?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n = int ( input ("n?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macht = 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k = 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while k != n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macht = macht * x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k = k + 1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1168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k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k &lt;= n, want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	k &lt;= n </a:t>
            </a:r>
            <a:r>
              <a:rPr lang="en-US" altLang="en-US" sz="2000" b="1" dirty="0" err="1">
                <a:solidFill>
                  <a:srgbClr val="FF0000"/>
                </a:solidFill>
              </a:rPr>
              <a:t>na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init</a:t>
            </a:r>
            <a:r>
              <a:rPr lang="en-US" altLang="en-US" sz="2000" b="1" dirty="0">
                <a:solidFill>
                  <a:srgbClr val="FF0000"/>
                </a:solidFill>
              </a:rPr>
              <a:t> ;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(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</a:rPr>
              <a:t>als</a:t>
            </a:r>
            <a:r>
              <a:rPr lang="en-US" altLang="en-US" sz="2000" b="1" dirty="0">
                <a:solidFill>
                  <a:srgbClr val="FF0000"/>
                </a:solidFill>
              </a:rPr>
              <a:t> k &lt; n)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verhoogt</a:t>
            </a:r>
            <a:r>
              <a:rPr lang="en-US" altLang="en-US" sz="2000" b="1" dirty="0">
                <a:solidFill>
                  <a:srgbClr val="FF0000"/>
                </a:solidFill>
              </a:rPr>
              <a:t> k met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	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 n - k &gt;= 0</a:t>
            </a:r>
            <a:endParaRPr lang="en-US" altLang="en-US" sz="2000" dirty="0"/>
          </a:p>
        </p:txBody>
      </p:sp>
      <p:sp>
        <p:nvSpPr>
          <p:cNvPr id="67588" name="Right Arrow 5">
            <a:extLst>
              <a:ext uri="{FF2B5EF4-FFF2-40B4-BE49-F238E27FC236}">
                <a16:creationId xmlns:a16="http://schemas.microsoft.com/office/drawing/2014/main" id="{62D5AE2C-3215-314C-BD61-EB26A9131E16}"/>
              </a:ext>
            </a:extLst>
          </p:cNvPr>
          <p:cNvSpPr>
            <a:spLocks noChangeArrowheads="1"/>
          </p:cNvSpPr>
          <p:nvPr/>
        </p:nvSpPr>
        <p:spPr bwMode="auto">
          <a:xfrm rot="-2199498">
            <a:off x="3601904" y="3984176"/>
            <a:ext cx="1388183" cy="269525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190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40641A-31EB-AB4B-81D0-19147E6C2254}"/>
              </a:ext>
            </a:extLst>
          </p:cNvPr>
          <p:cNvGrpSpPr>
            <a:grpSpLocks/>
          </p:cNvGrpSpPr>
          <p:nvPr/>
        </p:nvGrpSpPr>
        <p:grpSpPr bwMode="auto">
          <a:xfrm>
            <a:off x="7764764" y="5754286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0CCBEC41-79B6-F64C-8EFF-6AE18DB8CD63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FC420443-2778-364F-B34E-E3AC811EFA43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1337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533401"/>
            <a:ext cx="8594625" cy="887116"/>
          </a:xfrm>
        </p:spPr>
        <p:txBody>
          <a:bodyPr/>
          <a:lstStyle/>
          <a:p>
            <a:r>
              <a:rPr lang="en-US" altLang="en-US" sz="40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4000" dirty="0">
                <a:ea typeface="ＭＳ Ｐゴシック" panose="020B0600070205080204" pitchFamily="34" charset="-128"/>
              </a:rPr>
              <a:t> 4.3 –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strikt</a:t>
            </a:r>
            <a:r>
              <a:rPr lang="en-US" altLang="en-US" sz="4000" dirty="0">
                <a:ea typeface="ＭＳ Ｐゴシック" panose="020B0600070205080204" pitchFamily="34" charset="-128"/>
              </a:rPr>
              <a:t> monotone 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daling</a:t>
            </a:r>
            <a:r>
              <a:rPr lang="en-US" altLang="en-US" sz="40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574675" y="248761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x = int ( input ("x?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n = int ( input ("n?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macht = 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k = 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while k != n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macht = macht * x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k = k + 1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2931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N,  k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verhoogt</a:t>
            </a:r>
            <a:r>
              <a:rPr lang="en-US" altLang="en-US" sz="2000" b="1" dirty="0">
                <a:solidFill>
                  <a:srgbClr val="FF0000"/>
                </a:solidFill>
              </a:rPr>
              <a:t> k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met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 n - k   </a:t>
            </a:r>
            <a:r>
              <a:rPr lang="en-US" altLang="en-US" sz="2000" b="1" dirty="0" err="1">
                <a:solidFill>
                  <a:srgbClr val="FF0000"/>
                </a:solidFill>
              </a:rPr>
              <a:t>daalt</a:t>
            </a:r>
            <a:r>
              <a:rPr lang="en-US" altLang="en-US" sz="2000" b="1" dirty="0">
                <a:solidFill>
                  <a:srgbClr val="FF0000"/>
                </a:solidFill>
              </a:rPr>
              <a:t> met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endParaRPr lang="en-US" altLang="en-US" sz="2000" dirty="0"/>
          </a:p>
        </p:txBody>
      </p:sp>
      <p:sp>
        <p:nvSpPr>
          <p:cNvPr id="67588" name="Right Arrow 5">
            <a:extLst>
              <a:ext uri="{FF2B5EF4-FFF2-40B4-BE49-F238E27FC236}">
                <a16:creationId xmlns:a16="http://schemas.microsoft.com/office/drawing/2014/main" id="{62D5AE2C-3215-314C-BD61-EB26A9131E16}"/>
              </a:ext>
            </a:extLst>
          </p:cNvPr>
          <p:cNvSpPr>
            <a:spLocks noChangeArrowheads="1"/>
          </p:cNvSpPr>
          <p:nvPr/>
        </p:nvSpPr>
        <p:spPr bwMode="auto">
          <a:xfrm rot="-2199498">
            <a:off x="3601904" y="3984176"/>
            <a:ext cx="1388183" cy="269525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190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CD2F9-E024-A246-BE9F-244296FE4B7E}"/>
              </a:ext>
            </a:extLst>
          </p:cNvPr>
          <p:cNvGrpSpPr>
            <a:grpSpLocks/>
          </p:cNvGrpSpPr>
          <p:nvPr/>
        </p:nvGrpSpPr>
        <p:grpSpPr bwMode="auto">
          <a:xfrm>
            <a:off x="7764764" y="5754286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C4196AF5-5E49-8040-B789-18396D8D893A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F7ECE893-BC2E-3A4E-8184-31745284C2D9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5781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5CF37D5-3EC4-4944-BC4D-A3C6FDDA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533401"/>
            <a:ext cx="8594625" cy="887116"/>
          </a:xfrm>
        </p:spPr>
        <p:txBody>
          <a:bodyPr/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sz="3600" dirty="0">
                <a:ea typeface="ＭＳ Ｐゴシック" panose="020B0600070205080204" pitchFamily="34" charset="-128"/>
              </a:rPr>
              <a:t> 4.4 –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eindig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aantal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decrementen</a:t>
            </a:r>
            <a:r>
              <a:rPr lang="en-US" altLang="en-US" sz="3600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2CCD625-7252-C84E-960D-B1FF75D78359}"/>
              </a:ext>
            </a:extLst>
          </p:cNvPr>
          <p:cNvSpPr txBox="1">
            <a:spLocks/>
          </p:cNvSpPr>
          <p:nvPr/>
        </p:nvSpPr>
        <p:spPr bwMode="auto">
          <a:xfrm>
            <a:off x="574675" y="2487613"/>
            <a:ext cx="7821613" cy="354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x = int ( input ("x?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n = int ( input ("n? "))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macht = 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k = 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80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while k != n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macht = macht * x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200">
                <a:latin typeface="Helvetica" pitchFamily="2" charset="0"/>
              </a:rPr>
              <a:t>    k = k + 1</a:t>
            </a:r>
          </a:p>
        </p:txBody>
      </p:sp>
      <p:sp>
        <p:nvSpPr>
          <p:cNvPr id="67587" name="TextBox 4">
            <a:extLst>
              <a:ext uri="{FF2B5EF4-FFF2-40B4-BE49-F238E27FC236}">
                <a16:creationId xmlns:a16="http://schemas.microsoft.com/office/drawing/2014/main" id="{6EC1D955-9580-D34F-A970-3208CE14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263" y="2992438"/>
            <a:ext cx="42562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N,  k </a:t>
            </a:r>
            <a:r>
              <a:rPr lang="en-US" altLang="en-US" sz="2000" b="1" dirty="0" err="1">
                <a:solidFill>
                  <a:srgbClr val="FF0000"/>
                </a:solidFill>
              </a:rPr>
              <a:t>ε</a:t>
            </a:r>
            <a:r>
              <a:rPr lang="en-US" altLang="en-US" sz="2000" b="1" dirty="0">
                <a:solidFill>
                  <a:srgbClr val="FF0000"/>
                </a:solidFill>
              </a:rPr>
              <a:t> N</a:t>
            </a:r>
            <a:r>
              <a:rPr lang="en-US" altLang="en-US" sz="2000" dirty="0"/>
              <a:t> 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</a:t>
            </a:r>
            <a:r>
              <a:rPr lang="en-US" altLang="en-US" sz="2000" b="1" dirty="0" err="1">
                <a:solidFill>
                  <a:srgbClr val="FF0000"/>
                </a:solidFill>
              </a:rPr>
              <a:t>verandert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niet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n - k &gt;= 0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bij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iedere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wordt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n - k   1 </a:t>
            </a:r>
            <a:r>
              <a:rPr lang="en-US" altLang="en-US" sz="2000" b="1" dirty="0" err="1">
                <a:solidFill>
                  <a:srgbClr val="FF0000"/>
                </a:solidFill>
              </a:rPr>
              <a:t>eenheid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kleinder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- 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</a:rPr>
              <a:t>iteratie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kan</a:t>
            </a:r>
            <a:r>
              <a:rPr lang="en-US" altLang="en-US" sz="2000" b="1" dirty="0">
                <a:solidFill>
                  <a:srgbClr val="FF0000"/>
                </a:solidFill>
              </a:rPr>
              <a:t> max n </a:t>
            </a:r>
            <a:r>
              <a:rPr lang="en-US" altLang="en-US" sz="2000" b="1" dirty="0" err="1">
                <a:solidFill>
                  <a:srgbClr val="FF0000"/>
                </a:solidFill>
              </a:rPr>
              <a:t>keer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</a:t>
            </a:r>
            <a:r>
              <a:rPr lang="en-US" altLang="en-US" sz="2000" b="1" dirty="0" err="1">
                <a:solidFill>
                  <a:srgbClr val="FF0000"/>
                </a:solidFill>
              </a:rPr>
              <a:t>uitgevoerd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worden</a:t>
            </a:r>
            <a:r>
              <a:rPr lang="en-US" altLang="en-US" sz="2000" b="1" dirty="0">
                <a:solidFill>
                  <a:srgbClr val="FF0000"/>
                </a:solidFill>
              </a:rPr>
              <a:t> – </a:t>
            </a:r>
            <a:r>
              <a:rPr lang="en-US" altLang="en-US" sz="2000" b="1" dirty="0" err="1">
                <a:solidFill>
                  <a:srgbClr val="FF0000"/>
                </a:solidFill>
              </a:rPr>
              <a:t>dus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eindig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</a:t>
            </a:r>
            <a:r>
              <a:rPr lang="en-US" altLang="en-US" sz="2000" b="1" dirty="0" err="1">
                <a:solidFill>
                  <a:srgbClr val="FF0000"/>
                </a:solidFill>
              </a:rPr>
              <a:t>aantal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keer</a:t>
            </a:r>
            <a:r>
              <a:rPr lang="en-US" altLang="en-US" sz="2000" b="1" dirty="0">
                <a:solidFill>
                  <a:srgbClr val="FF0000"/>
                </a:solidFill>
              </a:rPr>
              <a:t> decrement</a:t>
            </a:r>
            <a:endParaRPr lang="en-US" altLang="en-US" sz="2000" dirty="0"/>
          </a:p>
        </p:txBody>
      </p:sp>
      <p:sp>
        <p:nvSpPr>
          <p:cNvPr id="67588" name="Right Arrow 5">
            <a:extLst>
              <a:ext uri="{FF2B5EF4-FFF2-40B4-BE49-F238E27FC236}">
                <a16:creationId xmlns:a16="http://schemas.microsoft.com/office/drawing/2014/main" id="{62D5AE2C-3215-314C-BD61-EB26A9131E16}"/>
              </a:ext>
            </a:extLst>
          </p:cNvPr>
          <p:cNvSpPr>
            <a:spLocks noChangeArrowheads="1"/>
          </p:cNvSpPr>
          <p:nvPr/>
        </p:nvSpPr>
        <p:spPr bwMode="auto">
          <a:xfrm rot="-2199498">
            <a:off x="3601904" y="3984176"/>
            <a:ext cx="1388183" cy="269525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A7542E3-0B3C-FE4E-9293-4A94499D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481" y="2058159"/>
            <a:ext cx="1905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Variant: n - 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03FA9-FC70-2645-8AFF-17F60A2D5059}"/>
              </a:ext>
            </a:extLst>
          </p:cNvPr>
          <p:cNvGrpSpPr>
            <a:grpSpLocks/>
          </p:cNvGrpSpPr>
          <p:nvPr/>
        </p:nvGrpSpPr>
        <p:grpSpPr bwMode="auto">
          <a:xfrm>
            <a:off x="7753189" y="6035675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10E6B07F-140E-244B-8355-EA747F5E5142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480DAF04-DDBE-1F43-AC6E-55FA59432E68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3536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Correctheid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bewezen</a:t>
            </a:r>
            <a:r>
              <a:rPr lang="en-US" altLang="en-US" dirty="0">
                <a:ea typeface="ＭＳ Ｐゴシック" panose="020B0600070205080204" pitchFamily="34" charset="-128"/>
              </a:rPr>
              <a:t>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7" y="1905000"/>
            <a:ext cx="8687684" cy="4191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err="1"/>
              <a:t>Stap</a:t>
            </a:r>
            <a:r>
              <a:rPr lang="en-US" sz="2800" dirty="0"/>
              <a:t> 3: </a:t>
            </a:r>
            <a:r>
              <a:rPr lang="en-US" sz="2800" dirty="0" err="1"/>
              <a:t>partiële</a:t>
            </a:r>
            <a:r>
              <a:rPr lang="en-US" sz="2800" dirty="0"/>
              <a:t> </a:t>
            </a:r>
            <a:r>
              <a:rPr lang="en-US" sz="2800" dirty="0" err="1"/>
              <a:t>correctheid</a:t>
            </a:r>
            <a:r>
              <a:rPr lang="en-US" sz="2800" dirty="0"/>
              <a:t> </a:t>
            </a:r>
            <a:r>
              <a:rPr lang="en-US" sz="2800" dirty="0" err="1"/>
              <a:t>ahv</a:t>
            </a:r>
            <a:r>
              <a:rPr lang="en-US" sz="2800" dirty="0"/>
              <a:t> </a:t>
            </a:r>
            <a:r>
              <a:rPr lang="en-US" sz="2800" dirty="0" err="1"/>
              <a:t>lus</a:t>
            </a:r>
            <a:r>
              <a:rPr lang="en-US" sz="2800" dirty="0"/>
              <a:t>-invariant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3.1: </a:t>
            </a:r>
            <a:r>
              <a:rPr lang="en-US" sz="2000" dirty="0" err="1"/>
              <a:t>specificatie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3.2: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geldigheid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initialisatie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3.3: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behoud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elke</a:t>
            </a:r>
            <a:r>
              <a:rPr lang="en-US" sz="2000" dirty="0"/>
              <a:t> </a:t>
            </a:r>
            <a:r>
              <a:rPr lang="en-US" sz="2000" dirty="0" err="1"/>
              <a:t>iteratie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3.4: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invariant + stop-</a:t>
            </a:r>
            <a:r>
              <a:rPr lang="en-US" sz="2000" dirty="0" err="1"/>
              <a:t>conditie</a:t>
            </a:r>
            <a:r>
              <a:rPr lang="en-US" sz="2000" dirty="0"/>
              <a:t> van</a:t>
            </a:r>
          </a:p>
          <a:p>
            <a:pPr marL="800100" lvl="2" indent="0">
              <a:buFontTx/>
              <a:buNone/>
              <a:defRPr/>
            </a:pPr>
            <a:r>
              <a:rPr lang="en-US" sz="2000" dirty="0"/>
              <a:t> 		        de </a:t>
            </a:r>
            <a:r>
              <a:rPr lang="en-US" sz="2000" dirty="0" err="1"/>
              <a:t>lus</a:t>
            </a:r>
            <a:r>
              <a:rPr lang="en-US" sz="2000" dirty="0"/>
              <a:t> </a:t>
            </a:r>
            <a:r>
              <a:rPr lang="en-US" sz="2000" dirty="0" err="1"/>
              <a:t>leiden</a:t>
            </a:r>
            <a:r>
              <a:rPr lang="en-US" sz="2000" dirty="0"/>
              <a:t> tot post-</a:t>
            </a:r>
            <a:r>
              <a:rPr lang="en-US" sz="2000" dirty="0" err="1"/>
              <a:t>conditie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800" dirty="0" err="1"/>
              <a:t>Stap</a:t>
            </a:r>
            <a:r>
              <a:rPr lang="en-US" sz="2800" dirty="0"/>
              <a:t> 4: </a:t>
            </a:r>
            <a:r>
              <a:rPr lang="en-US" sz="2800" dirty="0" err="1"/>
              <a:t>eindigheid</a:t>
            </a:r>
            <a:endParaRPr lang="en-US" sz="28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4.1: </a:t>
            </a:r>
            <a:r>
              <a:rPr lang="en-US" sz="2000" dirty="0" err="1"/>
              <a:t>specificatie</a:t>
            </a:r>
            <a:r>
              <a:rPr lang="en-US" sz="2000" dirty="0"/>
              <a:t> van de 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4.2: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strikte</a:t>
            </a:r>
            <a:r>
              <a:rPr lang="en-US" sz="2000" dirty="0"/>
              <a:t> </a:t>
            </a:r>
            <a:r>
              <a:rPr lang="en-US" sz="2000" dirty="0" err="1"/>
              <a:t>ondergrens</a:t>
            </a:r>
            <a:r>
              <a:rPr lang="en-US" sz="2000" dirty="0"/>
              <a:t> van de variant</a:t>
            </a:r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4.3: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strikt</a:t>
            </a:r>
            <a:r>
              <a:rPr lang="en-US" sz="2000" dirty="0"/>
              <a:t> monotone </a:t>
            </a:r>
            <a:r>
              <a:rPr lang="en-US" sz="2000" dirty="0" err="1"/>
              <a:t>daling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elke</a:t>
            </a:r>
            <a:r>
              <a:rPr lang="en-US" sz="2000" dirty="0"/>
              <a:t> </a:t>
            </a:r>
            <a:r>
              <a:rPr lang="en-US" sz="2000" dirty="0" err="1"/>
              <a:t>iteratie</a:t>
            </a:r>
            <a:endParaRPr lang="en-US" sz="2000" dirty="0"/>
          </a:p>
          <a:p>
            <a:pPr marL="1314450" lvl="2" indent="-514350">
              <a:defRPr/>
            </a:pPr>
            <a:r>
              <a:rPr lang="en-US" sz="2000" dirty="0" err="1"/>
              <a:t>stap</a:t>
            </a:r>
            <a:r>
              <a:rPr lang="en-US" sz="2000" dirty="0"/>
              <a:t> 4.4: </a:t>
            </a:r>
            <a:r>
              <a:rPr lang="en-US" sz="2000" dirty="0" err="1"/>
              <a:t>bewijs</a:t>
            </a:r>
            <a:r>
              <a:rPr lang="en-US" sz="2000" dirty="0"/>
              <a:t> </a:t>
            </a:r>
            <a:r>
              <a:rPr lang="en-US" sz="2000" dirty="0" err="1"/>
              <a:t>eindig</a:t>
            </a:r>
            <a:r>
              <a:rPr lang="en-US" sz="2000" dirty="0"/>
              <a:t> </a:t>
            </a:r>
            <a:r>
              <a:rPr lang="en-US" sz="2000" dirty="0" err="1"/>
              <a:t>aantal</a:t>
            </a:r>
            <a:r>
              <a:rPr lang="en-US" sz="2000" dirty="0"/>
              <a:t> </a:t>
            </a:r>
            <a:r>
              <a:rPr lang="en-US" sz="2000" dirty="0" err="1"/>
              <a:t>decrementen</a:t>
            </a:r>
            <a:endParaRPr lang="en-US" sz="2000" dirty="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F261015-7865-6943-AD30-C58E0EC3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0"/>
            <a:ext cx="13440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STAP 3,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DF8079-FD9C-4449-AC06-5A1BA22BD51A}"/>
              </a:ext>
            </a:extLst>
          </p:cNvPr>
          <p:cNvGrpSpPr>
            <a:grpSpLocks/>
          </p:cNvGrpSpPr>
          <p:nvPr/>
        </p:nvGrpSpPr>
        <p:grpSpPr bwMode="auto">
          <a:xfrm>
            <a:off x="8388849" y="5279724"/>
            <a:ext cx="244475" cy="261977"/>
            <a:chOff x="6214534" y="2912533"/>
            <a:chExt cx="745066" cy="880534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211CBCD8-D26F-A344-BDB0-D442805ACF38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42F0E02B-916B-4C4F-8D56-C4D13BF7726A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406A0-7481-144F-9348-63EE3E328BE8}"/>
              </a:ext>
            </a:extLst>
          </p:cNvPr>
          <p:cNvGrpSpPr>
            <a:grpSpLocks/>
          </p:cNvGrpSpPr>
          <p:nvPr/>
        </p:nvGrpSpPr>
        <p:grpSpPr bwMode="auto">
          <a:xfrm>
            <a:off x="8333286" y="3047739"/>
            <a:ext cx="244475" cy="261977"/>
            <a:chOff x="6214534" y="2912533"/>
            <a:chExt cx="745066" cy="880534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248536DD-8B7B-5844-89D6-3E6AE68096E2}"/>
                </a:ext>
              </a:extLst>
            </p:cNvPr>
            <p:cNvSpPr/>
            <p:nvPr/>
          </p:nvSpPr>
          <p:spPr bwMode="auto">
            <a:xfrm>
              <a:off x="6620934" y="2912533"/>
              <a:ext cx="338666" cy="880534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532827E7-C69F-D84A-A233-FFECED1E5157}"/>
                </a:ext>
              </a:extLst>
            </p:cNvPr>
            <p:cNvSpPr/>
            <p:nvPr/>
          </p:nvSpPr>
          <p:spPr bwMode="auto">
            <a:xfrm flipH="1">
              <a:off x="6214534" y="3167077"/>
              <a:ext cx="406400" cy="609021"/>
            </a:xfrm>
            <a:prstGeom prst="diagStripe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0225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92503D65-AC0E-A745-8D27-F5114F4D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Conclusie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2760963C-0026-214E-A643-3985EEBB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formeel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bewijzen</a:t>
            </a:r>
            <a:r>
              <a:rPr lang="en-US" altLang="en-US" dirty="0">
                <a:ea typeface="ＭＳ Ｐゴシック" panose="020B0600070205080204" pitchFamily="34" charset="-128"/>
              </a:rPr>
              <a:t> van </a:t>
            </a:r>
            <a:r>
              <a:rPr lang="en-US" altLang="en-US" dirty="0" err="1">
                <a:ea typeface="ＭＳ Ｐゴシック" panose="020B0600070205080204" pitchFamily="34" charset="-128"/>
              </a:rPr>
              <a:t>correctheid</a:t>
            </a:r>
            <a:r>
              <a:rPr lang="en-US" altLang="en-US" dirty="0">
                <a:ea typeface="ＭＳ Ｐゴシック" panose="020B0600070205080204" pitchFamily="34" charset="-128"/>
              </a:rPr>
              <a:t> van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algoritmes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formeel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beschrijven</a:t>
            </a:r>
            <a:r>
              <a:rPr lang="en-US" altLang="en-US" dirty="0">
                <a:ea typeface="ＭＳ Ｐゴシック" panose="020B0600070205080204" pitchFamily="34" charset="-128"/>
              </a:rPr>
              <a:t> van: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post-</a:t>
            </a:r>
            <a:r>
              <a:rPr lang="en-US" altLang="en-US" dirty="0" err="1">
                <a:ea typeface="ＭＳ Ｐゴシック" panose="020B0600070205080204" pitchFamily="34" charset="-128"/>
              </a:rPr>
              <a:t>conditie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2)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bewijs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via invariant (</a:t>
            </a: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3)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eindigheid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>
                <a:ea typeface="ＭＳ Ｐゴシック" panose="020B0600070205080204" pitchFamily="34" charset="-128"/>
              </a:rPr>
              <a:t>stap</a:t>
            </a:r>
            <a:r>
              <a:rPr lang="en-US" altLang="en-US" dirty="0">
                <a:ea typeface="ＭＳ Ｐゴシック" panose="020B0600070205080204" pitchFamily="34" charset="-128"/>
              </a:rPr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4205261325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601306C-1921-B244-9B15-EE72085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533401"/>
            <a:ext cx="8900932" cy="820838"/>
          </a:xfrm>
        </p:spPr>
        <p:txBody>
          <a:bodyPr/>
          <a:lstStyle/>
          <a:p>
            <a:r>
              <a:rPr lang="en-US" altLang="en-US" sz="4000" u="sng" dirty="0" err="1">
                <a:ea typeface="ＭＳ Ｐゴシック" panose="020B0600070205080204" pitchFamily="34" charset="-128"/>
              </a:rPr>
              <a:t>Correctheid</a:t>
            </a:r>
            <a:r>
              <a:rPr lang="en-US" altLang="en-US" sz="4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en-US" sz="2400" dirty="0">
                <a:ea typeface="ＭＳ Ｐゴシック" panose="020B0600070205080204" pitchFamily="34" charset="-128"/>
              </a:rPr>
              <a:t>slide die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je</a:t>
            </a:r>
            <a:r>
              <a:rPr lang="en-US" altLang="en-US" sz="2400" dirty="0">
                <a:ea typeface="ＭＳ Ｐゴシック" panose="020B0600070205080204" pitchFamily="34" charset="-128"/>
              </a:rPr>
              <a:t> mag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gebruiken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 het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examen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A65-48F5-D64A-9E3B-12AB6A84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7" y="1905000"/>
            <a:ext cx="8687684" cy="4191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err="1"/>
              <a:t>Stap</a:t>
            </a:r>
            <a:r>
              <a:rPr lang="en-US" sz="2400" dirty="0"/>
              <a:t> 1: </a:t>
            </a:r>
            <a:r>
              <a:rPr lang="en-US" sz="2400" dirty="0" err="1"/>
              <a:t>specificatie</a:t>
            </a:r>
            <a:r>
              <a:rPr lang="en-US" sz="2400" dirty="0"/>
              <a:t> van de </a:t>
            </a:r>
            <a:r>
              <a:rPr lang="en-US" sz="2400" dirty="0" err="1"/>
              <a:t>preconditie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err="1"/>
              <a:t>Stap</a:t>
            </a:r>
            <a:r>
              <a:rPr lang="en-US" sz="2400" dirty="0"/>
              <a:t> 2: </a:t>
            </a:r>
            <a:r>
              <a:rPr lang="en-US" sz="2400" dirty="0" err="1"/>
              <a:t>specificatie</a:t>
            </a:r>
            <a:r>
              <a:rPr lang="en-US" sz="2400" dirty="0"/>
              <a:t> van de </a:t>
            </a:r>
            <a:r>
              <a:rPr lang="en-US" sz="2400" dirty="0" err="1"/>
              <a:t>postconditie</a:t>
            </a:r>
            <a:br>
              <a:rPr lang="en-US" sz="2400" dirty="0"/>
            </a:br>
            <a:endParaRPr lang="en-US" sz="900" dirty="0"/>
          </a:p>
          <a:p>
            <a:pPr marL="0" indent="0">
              <a:buNone/>
              <a:defRPr/>
            </a:pPr>
            <a:r>
              <a:rPr lang="en-US" sz="2400" dirty="0" err="1"/>
              <a:t>Stap</a:t>
            </a:r>
            <a:r>
              <a:rPr lang="en-US" sz="2400" dirty="0"/>
              <a:t> 3: </a:t>
            </a:r>
            <a:r>
              <a:rPr lang="en-US" sz="2400" dirty="0" err="1"/>
              <a:t>partiële</a:t>
            </a:r>
            <a:r>
              <a:rPr lang="en-US" sz="2400" dirty="0"/>
              <a:t> </a:t>
            </a:r>
            <a:r>
              <a:rPr lang="en-US" sz="2400" dirty="0" err="1"/>
              <a:t>correctheid</a:t>
            </a:r>
            <a:r>
              <a:rPr lang="en-US" sz="2400" dirty="0"/>
              <a:t> </a:t>
            </a:r>
            <a:r>
              <a:rPr lang="en-US" sz="2400" dirty="0" err="1"/>
              <a:t>ahv</a:t>
            </a:r>
            <a:r>
              <a:rPr lang="en-US" sz="2400" dirty="0"/>
              <a:t> </a:t>
            </a:r>
            <a:r>
              <a:rPr lang="en-US" sz="2400" dirty="0" err="1"/>
              <a:t>lus</a:t>
            </a:r>
            <a:r>
              <a:rPr lang="en-US" sz="2400" dirty="0"/>
              <a:t>-invariant</a:t>
            </a:r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3.1: </a:t>
            </a:r>
            <a:r>
              <a:rPr lang="en-US" sz="1800" dirty="0" err="1"/>
              <a:t>specificatie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3.2: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geldigheid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initialisatie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3.3: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behoud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iteratie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3.4: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invariant + stop-</a:t>
            </a:r>
            <a:r>
              <a:rPr lang="en-US" sz="1800" dirty="0" err="1"/>
              <a:t>conditie</a:t>
            </a:r>
            <a:r>
              <a:rPr lang="en-US" sz="1800" dirty="0"/>
              <a:t> van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/>
              <a:t> 		        de </a:t>
            </a:r>
            <a:r>
              <a:rPr lang="en-US" sz="1800" dirty="0" err="1"/>
              <a:t>lus</a:t>
            </a:r>
            <a:r>
              <a:rPr lang="en-US" sz="1800" dirty="0"/>
              <a:t> </a:t>
            </a:r>
            <a:r>
              <a:rPr lang="en-US" sz="1800" dirty="0" err="1"/>
              <a:t>leiden</a:t>
            </a:r>
            <a:r>
              <a:rPr lang="en-US" sz="1800" dirty="0"/>
              <a:t> tot post-</a:t>
            </a:r>
            <a:r>
              <a:rPr lang="en-US" sz="1800" dirty="0" err="1"/>
              <a:t>conditie</a:t>
            </a:r>
            <a:endParaRPr lang="en-US" sz="1800" dirty="0"/>
          </a:p>
          <a:p>
            <a:pPr marL="0" indent="0">
              <a:buNone/>
              <a:defRPr/>
            </a:pPr>
            <a:r>
              <a:rPr lang="en-US" sz="2400" dirty="0" err="1"/>
              <a:t>Stap</a:t>
            </a:r>
            <a:r>
              <a:rPr lang="en-US" sz="2400" dirty="0"/>
              <a:t> 4: </a:t>
            </a:r>
            <a:r>
              <a:rPr lang="en-US" sz="2400" dirty="0" err="1"/>
              <a:t>eindigheid</a:t>
            </a:r>
            <a:endParaRPr lang="en-US" sz="24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4.1: </a:t>
            </a:r>
            <a:r>
              <a:rPr lang="en-US" sz="1800" dirty="0" err="1"/>
              <a:t>specificatie</a:t>
            </a:r>
            <a:r>
              <a:rPr lang="en-US" sz="1800" dirty="0"/>
              <a:t> van de variant</a:t>
            </a:r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4.2: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strikte</a:t>
            </a:r>
            <a:r>
              <a:rPr lang="en-US" sz="1800" dirty="0"/>
              <a:t> </a:t>
            </a:r>
            <a:r>
              <a:rPr lang="en-US" sz="1800" dirty="0" err="1"/>
              <a:t>ondergrens</a:t>
            </a:r>
            <a:r>
              <a:rPr lang="en-US" sz="1800" dirty="0"/>
              <a:t> van de variant</a:t>
            </a:r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4.3: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strikt</a:t>
            </a:r>
            <a:r>
              <a:rPr lang="en-US" sz="1800" dirty="0"/>
              <a:t> monotone </a:t>
            </a:r>
            <a:r>
              <a:rPr lang="en-US" sz="1800" dirty="0" err="1"/>
              <a:t>daling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iteratie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4.4: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eindig</a:t>
            </a:r>
            <a:r>
              <a:rPr lang="en-US" sz="1800" dirty="0"/>
              <a:t> </a:t>
            </a:r>
            <a:r>
              <a:rPr lang="en-US" sz="1800" dirty="0" err="1"/>
              <a:t>aantal</a:t>
            </a:r>
            <a:r>
              <a:rPr lang="en-US" sz="1800" dirty="0"/>
              <a:t> </a:t>
            </a:r>
            <a:r>
              <a:rPr lang="en-US" sz="1800" dirty="0" err="1"/>
              <a:t>decrementen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6337451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AB540764-3DB1-F34D-8A75-201EABC1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B6E2DEA6-8D2C-EC4A-B2E1-1DE7CB73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516C3B1-9307-E94E-A5A5-C289EBBA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Stap 1: Preconditie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6920CDF-ED74-B54D-B16D-14F783E4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Beginvoorwaarde</a:t>
            </a:r>
            <a:r>
              <a:rPr lang="en-US" altLang="en-US" dirty="0">
                <a:ea typeface="ＭＳ Ｐゴシック" panose="020B0600070205080204" pitchFamily="34" charset="-128"/>
              </a:rPr>
              <a:t> van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mag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ervan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uitgaan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dit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waar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is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bij</a:t>
            </a:r>
            <a:r>
              <a:rPr lang="en-US" altLang="ja-JP" sz="2400" dirty="0">
                <a:ea typeface="ＭＳ Ｐゴシック" panose="020B0600070205080204" pitchFamily="34" charset="-128"/>
              </a:rPr>
              <a:t> het begin van de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uitvoering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ja-JP" sz="2400" dirty="0" err="1">
                <a:ea typeface="ＭＳ Ｐゴシック" panose="020B0600070205080204" pitchFamily="34" charset="-128"/>
              </a:rPr>
              <a:t>Zegt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typisch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iets</a:t>
            </a:r>
            <a:r>
              <a:rPr lang="en-US" altLang="ja-JP" sz="2400" dirty="0">
                <a:ea typeface="ＭＳ Ｐゴシック" panose="020B0600070205080204" pitchFamily="34" charset="-128"/>
              </a:rPr>
              <a:t> over het type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en</a:t>
            </a:r>
            <a:r>
              <a:rPr lang="en-US" altLang="ja-JP" sz="2400" dirty="0">
                <a:ea typeface="ＭＳ Ｐゴシック" panose="020B0600070205080204" pitchFamily="34" charset="-128"/>
              </a:rPr>
              <a:t> de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waarde</a:t>
            </a:r>
            <a:r>
              <a:rPr lang="en-US" altLang="ja-JP" sz="2400" dirty="0">
                <a:ea typeface="ＭＳ Ｐゴシック" panose="020B0600070205080204" pitchFamily="34" charset="-128"/>
              </a:rPr>
              <a:t> van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variabelen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5329523-0227-B942-967F-C33AEFF4410C}"/>
              </a:ext>
            </a:extLst>
          </p:cNvPr>
          <p:cNvSpPr txBox="1">
            <a:spLocks/>
          </p:cNvSpPr>
          <p:nvPr/>
        </p:nvSpPr>
        <p:spPr bwMode="auto">
          <a:xfrm>
            <a:off x="3740551" y="4183063"/>
            <a:ext cx="4605338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...</a:t>
            </a:r>
            <a:endParaRPr lang="en-US" altLang="en-US" sz="700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solidFill>
                  <a:srgbClr val="3366FF"/>
                </a:solidFill>
                <a:latin typeface="Consolas" panose="020B0609020204030204" pitchFamily="49" charset="0"/>
              </a:rPr>
              <a:t>initialisatie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while &lt;</a:t>
            </a:r>
            <a:r>
              <a:rPr lang="en-US" altLang="en-US" sz="2000" dirty="0" err="1">
                <a:solidFill>
                  <a:srgbClr val="3366FF"/>
                </a:solidFill>
                <a:latin typeface="Consolas" panose="020B0609020204030204" pitchFamily="49" charset="0"/>
              </a:rPr>
              <a:t>lus-voorwaarde</a:t>
            </a:r>
            <a:r>
              <a:rPr lang="en-US" altLang="en-US" sz="2000" dirty="0">
                <a:latin typeface="Consolas" panose="020B0609020204030204" pitchFamily="49" charset="0"/>
              </a:rPr>
              <a:t>&gt; 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&lt;</a:t>
            </a:r>
            <a:r>
              <a:rPr lang="en-US" altLang="en-US" sz="2000" dirty="0" err="1">
                <a:solidFill>
                  <a:srgbClr val="3366FF"/>
                </a:solidFill>
                <a:latin typeface="Consolas" panose="020B0609020204030204" pitchFamily="49" charset="0"/>
              </a:rPr>
              <a:t>lus-opdrachten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700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6628" name="Chevron 1">
            <a:extLst>
              <a:ext uri="{FF2B5EF4-FFF2-40B4-BE49-F238E27FC236}">
                <a16:creationId xmlns:a16="http://schemas.microsoft.com/office/drawing/2014/main" id="{773DDC6A-7F04-3B4F-B307-83E5C2DD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014" y="4538663"/>
            <a:ext cx="896937" cy="236537"/>
          </a:xfrm>
          <a:prstGeom prst="chevron">
            <a:avLst>
              <a:gd name="adj" fmla="val 5008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26629" name="TextBox 2">
            <a:extLst>
              <a:ext uri="{FF2B5EF4-FFF2-40B4-BE49-F238E27FC236}">
                <a16:creationId xmlns:a16="http://schemas.microsoft.com/office/drawing/2014/main" id="{189FB273-5B60-724C-B620-80374A5D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1</a:t>
            </a: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7995F2F-52C9-E141-A2AA-D3369DC3E2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27790" y="4381661"/>
            <a:ext cx="0" cy="2078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636B7FB7-5BAA-DF4A-9417-F7AAC228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Extra </a:t>
            </a:r>
            <a:r>
              <a:rPr lang="en-US" altLang="en-US">
                <a:ea typeface="ＭＳ Ｐゴシック" panose="020B0600070205080204" pitchFamily="34" charset="-128"/>
              </a:rPr>
              <a:t>sessie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1C82EF4-2BAF-C246-8559-0C6BB4E4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Correctheid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Oefening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kgv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ggd</a:t>
            </a:r>
            <a:r>
              <a:rPr lang="en-US" altLang="en-US" dirty="0">
                <a:ea typeface="ＭＳ Ｐゴシック" panose="020B0600070205080204" pitchFamily="34" charset="-128"/>
              </a:rPr>
              <a:t>/n!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C82DBCA-3BF2-0A44-B7AF-035ACC4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Preconditie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469ACE76-3395-1C4F-877B-B11AA0D2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???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27651" name="Straight Connector 4">
            <a:extLst>
              <a:ext uri="{FF2B5EF4-FFF2-40B4-BE49-F238E27FC236}">
                <a16:creationId xmlns:a16="http://schemas.microsoft.com/office/drawing/2014/main" id="{99C57A06-4EF6-AC45-9F2B-7E36EE7313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436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2" name="TextBox 5">
            <a:extLst>
              <a:ext uri="{FF2B5EF4-FFF2-40B4-BE49-F238E27FC236}">
                <a16:creationId xmlns:a16="http://schemas.microsoft.com/office/drawing/2014/main" id="{D57AE353-6CBE-D346-93F5-E0E8C03D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1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AAA27447-D7A3-0347-9300-B5E7041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Preconditie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94724EA-B250-354E-948D-55C06117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n is een natuurlijk getal, n ε 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	som = som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Som van 1 tot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latin typeface="Consolas" panose="020B0609020204030204" pitchFamily="49" charset="0"/>
                <a:ea typeface="ＭＳ Ｐゴシック" panose="020B0600070205080204" pitchFamily="34" charset="-128"/>
              </a:rPr>
              <a:t>, som)</a:t>
            </a:r>
            <a:endParaRPr lang="en-US" altLang="en-US" sz="24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28675" name="Straight Connector 4">
            <a:extLst>
              <a:ext uri="{FF2B5EF4-FFF2-40B4-BE49-F238E27FC236}">
                <a16:creationId xmlns:a16="http://schemas.microsoft.com/office/drawing/2014/main" id="{296EBD75-9D61-AE43-8DB0-250262984B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436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Chevron 5">
            <a:extLst>
              <a:ext uri="{FF2B5EF4-FFF2-40B4-BE49-F238E27FC236}">
                <a16:creationId xmlns:a16="http://schemas.microsoft.com/office/drawing/2014/main" id="{1A5B0317-A443-E34E-A662-DC0C80D1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2811463"/>
            <a:ext cx="896938" cy="236537"/>
          </a:xfrm>
          <a:prstGeom prst="chevron">
            <a:avLst>
              <a:gd name="adj" fmla="val 5008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793928B9-9C05-B841-802D-67E4198D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1</a:t>
            </a:r>
          </a:p>
        </p:txBody>
      </p:sp>
      <p:cxnSp>
        <p:nvCxnSpPr>
          <p:cNvPr id="28678" name="Straight Connector 7">
            <a:extLst>
              <a:ext uri="{FF2B5EF4-FFF2-40B4-BE49-F238E27FC236}">
                <a16:creationId xmlns:a16="http://schemas.microsoft.com/office/drawing/2014/main" id="{965C1AD0-44B5-3B44-819A-B62902A17C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89850" y="2800350"/>
            <a:ext cx="0" cy="174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AAA27447-D7A3-0347-9300-B5E7041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Preconditie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 err="1">
                <a:ea typeface="ＭＳ Ｐゴシック" panose="020B0600070205080204" pitchFamily="34" charset="-128"/>
              </a:rPr>
              <a:t>waar</a:t>
            </a:r>
            <a:r>
              <a:rPr lang="en-US" altLang="en-US" dirty="0">
                <a:ea typeface="ＭＳ Ｐゴシック" panose="020B0600070205080204" pitchFamily="34" charset="-128"/>
              </a:rPr>
              <a:t> start het </a:t>
            </a:r>
            <a:r>
              <a:rPr lang="en-US" altLang="en-US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dirty="0">
                <a:ea typeface="ＭＳ Ｐゴシック" panose="020B0600070205080204" pitchFamily="34" charset="-128"/>
              </a:rPr>
              <a:t>??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94724EA-B250-354E-948D-55C06117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057400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n =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teller = 0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PRE: …</a:t>
            </a: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while teller != n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teller = teller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+ teller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8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print(“</a:t>
            </a:r>
            <a:r>
              <a:rPr lang="en-US" altLang="ja-JP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van 1 tot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, n , 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is</a:t>
            </a:r>
            <a:r>
              <a:rPr lang="en-US" altLang="en-US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ja-JP" sz="24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som</a:t>
            </a:r>
            <a:r>
              <a:rPr lang="en-US" altLang="ja-JP" sz="24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400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28675" name="Straight Connector 4">
            <a:extLst>
              <a:ext uri="{FF2B5EF4-FFF2-40B4-BE49-F238E27FC236}">
                <a16:creationId xmlns:a16="http://schemas.microsoft.com/office/drawing/2014/main" id="{296EBD75-9D61-AE43-8DB0-250262984B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3463" y="2116138"/>
            <a:ext cx="15875" cy="436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Chevron 5">
            <a:extLst>
              <a:ext uri="{FF2B5EF4-FFF2-40B4-BE49-F238E27FC236}">
                <a16:creationId xmlns:a16="http://schemas.microsoft.com/office/drawing/2014/main" id="{1A5B0317-A443-E34E-A662-DC0C80D1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2811463"/>
            <a:ext cx="896938" cy="236537"/>
          </a:xfrm>
          <a:prstGeom prst="chevron">
            <a:avLst>
              <a:gd name="adj" fmla="val 5008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793928B9-9C05-B841-802D-67E4198D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0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STAP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66DAEF-70A2-B546-BA94-D8CCA0E32F70}"/>
              </a:ext>
            </a:extLst>
          </p:cNvPr>
          <p:cNvCxnSpPr/>
          <p:nvPr/>
        </p:nvCxnSpPr>
        <p:spPr bwMode="auto">
          <a:xfrm flipV="1">
            <a:off x="1250950" y="4062714"/>
            <a:ext cx="1272331" cy="64818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E25FD8-9690-EA49-B3F9-E329EF6F4B1F}"/>
              </a:ext>
            </a:extLst>
          </p:cNvPr>
          <p:cNvSpPr txBox="1"/>
          <p:nvPr/>
        </p:nvSpPr>
        <p:spPr>
          <a:xfrm>
            <a:off x="5306219" y="3333067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>
                <a:solidFill>
                  <a:srgbClr val="FF0000"/>
                </a:solidFill>
              </a:rPr>
              <a:t>Deel</a:t>
            </a:r>
            <a:r>
              <a:rPr lang="en-US" sz="1800" i="1" dirty="0">
                <a:solidFill>
                  <a:srgbClr val="FF0000"/>
                </a:solidFill>
              </a:rPr>
              <a:t> van de </a:t>
            </a:r>
            <a:r>
              <a:rPr lang="en-US" sz="1800" i="1" dirty="0" err="1">
                <a:solidFill>
                  <a:srgbClr val="FF0000"/>
                </a:solidFill>
              </a:rPr>
              <a:t>oplossingsstrategie</a:t>
            </a:r>
            <a:r>
              <a:rPr lang="en-US" sz="1800" i="1" dirty="0">
                <a:solidFill>
                  <a:srgbClr val="FF0000"/>
                </a:solidFill>
              </a:rPr>
              <a:t>,</a:t>
            </a:r>
          </a:p>
          <a:p>
            <a:r>
              <a:rPr lang="en-US" sz="1800" i="1" dirty="0" err="1">
                <a:solidFill>
                  <a:srgbClr val="FF0000"/>
                </a:solidFill>
              </a:rPr>
              <a:t>dus</a:t>
            </a:r>
            <a:r>
              <a:rPr lang="en-US" sz="1800" i="1" dirty="0">
                <a:solidFill>
                  <a:srgbClr val="FF0000"/>
                </a:solidFill>
              </a:rPr>
              <a:t> van het </a:t>
            </a:r>
            <a:r>
              <a:rPr lang="en-US" sz="1800" i="1" dirty="0" err="1">
                <a:solidFill>
                  <a:srgbClr val="FF0000"/>
                </a:solidFill>
              </a:rPr>
              <a:t>algoritme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8B8CC006-3CE4-F141-974B-97ACE000ED47}"/>
              </a:ext>
            </a:extLst>
          </p:cNvPr>
          <p:cNvSpPr/>
          <p:nvPr/>
        </p:nvSpPr>
        <p:spPr bwMode="auto">
          <a:xfrm>
            <a:off x="3535123" y="3499973"/>
            <a:ext cx="1455678" cy="312517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7B1666-785F-F44F-9E06-23B934D96F87}"/>
              </a:ext>
            </a:extLst>
          </p:cNvPr>
          <p:cNvCxnSpPr/>
          <p:nvPr/>
        </p:nvCxnSpPr>
        <p:spPr bwMode="auto">
          <a:xfrm>
            <a:off x="3333509" y="3281363"/>
            <a:ext cx="0" cy="781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081685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6964</TotalTime>
  <Pages>45</Pages>
  <Words>2193</Words>
  <Application>Microsoft Macintosh PowerPoint</Application>
  <PresentationFormat>On-screen Show (4:3)</PresentationFormat>
  <Paragraphs>767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Ｐゴシック</vt:lpstr>
      <vt:lpstr>Arial</vt:lpstr>
      <vt:lpstr>Consolas</vt:lpstr>
      <vt:lpstr>Helvetica</vt:lpstr>
      <vt:lpstr>Times New Roman</vt:lpstr>
      <vt:lpstr>Wingdings</vt:lpstr>
      <vt:lpstr>Bold Stripes</vt:lpstr>
      <vt:lpstr>Beginselen van programmeren Les 4 Correctheidsbewijzen</vt:lpstr>
      <vt:lpstr>Voorbeeld - algoritme</vt:lpstr>
      <vt:lpstr>Algoritme</vt:lpstr>
      <vt:lpstr>Correct?</vt:lpstr>
      <vt:lpstr>Correctheid bewijzen…</vt:lpstr>
      <vt:lpstr>Stap 1: Preconditie</vt:lpstr>
      <vt:lpstr>Preconditie</vt:lpstr>
      <vt:lpstr>Preconditie</vt:lpstr>
      <vt:lpstr>Preconditie: waar start het algoritme??</vt:lpstr>
      <vt:lpstr>Stap 2: Postconditie</vt:lpstr>
      <vt:lpstr>Postconditie</vt:lpstr>
      <vt:lpstr>Postconditie</vt:lpstr>
      <vt:lpstr>Correctheid bewijzen…</vt:lpstr>
      <vt:lpstr>Dus, bewijzen…</vt:lpstr>
      <vt:lpstr>Stap 3: Lus-invariant</vt:lpstr>
      <vt:lpstr>Stap 3.1: Lus-invariant – specificatie</vt:lpstr>
      <vt:lpstr>Stap 3.1: Lus-invariant – specificatie</vt:lpstr>
      <vt:lpstr>Stap 3.2: Lus-invariant   – bewijs geldigheid na initialisatie</vt:lpstr>
      <vt:lpstr>Stap 3.2: Lus-invariant   – bewijs geldigheid na initialisatie</vt:lpstr>
      <vt:lpstr>Stap 3.3: Lus-invariant   – bewijs behoud na elke iteratie</vt:lpstr>
      <vt:lpstr>Stap 3.3: Lus-invariant   – bewijs behoud na elke iteratie</vt:lpstr>
      <vt:lpstr>Stap 3.3: Lus-invariant   – bewijs behoud na elke iteratie</vt:lpstr>
      <vt:lpstr>Stap 3.4: Lus-invariant    invariant + stop-voorwaarde lus   ==&gt; post-conditie</vt:lpstr>
      <vt:lpstr>Stap 3.4: Lus-invariant    invariant + stop-voorwaarde lus   ==&gt; post-conditie</vt:lpstr>
      <vt:lpstr>Recap so far…</vt:lpstr>
      <vt:lpstr>Bewijzen?</vt:lpstr>
      <vt:lpstr>Stap 4: Eindigheid</vt:lpstr>
      <vt:lpstr>Stap 4: Eindigheid</vt:lpstr>
      <vt:lpstr>Dus, bewijzen eindigheid…</vt:lpstr>
      <vt:lpstr>Eindigheid</vt:lpstr>
      <vt:lpstr>Stap 4.1 – specificatie variant?</vt:lpstr>
      <vt:lpstr>Stap 4.2 – ondergrens?</vt:lpstr>
      <vt:lpstr>Stap 4.3 – strikt monotone daling?</vt:lpstr>
      <vt:lpstr>Stap 4.4 – eindig aantal decrementen?</vt:lpstr>
      <vt:lpstr>Correctheid bewezen!!</vt:lpstr>
      <vt:lpstr>PowerPoint Presentation</vt:lpstr>
      <vt:lpstr>Wat als…?  aanpassing aan algoritme</vt:lpstr>
      <vt:lpstr>Wat als…?  aanpassing aan algoritme</vt:lpstr>
      <vt:lpstr>PowerPoint Presentation</vt:lpstr>
      <vt:lpstr>Wat als…?  andere aanpassing aan algoritme</vt:lpstr>
      <vt:lpstr>PowerPoint Presentation</vt:lpstr>
      <vt:lpstr>Nog een voorbeeld…</vt:lpstr>
      <vt:lpstr>Algoritme… een creatieve stap!!</vt:lpstr>
      <vt:lpstr>Correctheid bewijzen…</vt:lpstr>
      <vt:lpstr>Stap 1 en 2:  Pre- en post-conditie</vt:lpstr>
      <vt:lpstr>Nu, bewijzen…</vt:lpstr>
      <vt:lpstr>Stap 3.1 – specificatie invariant?</vt:lpstr>
      <vt:lpstr>Stap 3.2 – invariant geldig na initialisatie?</vt:lpstr>
      <vt:lpstr>Stap 3.3 – invariant geldig na elke iteratie?</vt:lpstr>
      <vt:lpstr>Stap 3.4 – kan postconditie afgeleid worden?</vt:lpstr>
      <vt:lpstr>Nog te bewijzen…</vt:lpstr>
      <vt:lpstr>Stap 4.1 – specificatie variant?</vt:lpstr>
      <vt:lpstr>Stap 4.2 – ondergrens?</vt:lpstr>
      <vt:lpstr>Stap 4.3 – strikt monotone daling?</vt:lpstr>
      <vt:lpstr>Stap 4.4 – eindig aantal decrementen?</vt:lpstr>
      <vt:lpstr>Correctheid bewezen!!</vt:lpstr>
      <vt:lpstr>Conclusie</vt:lpstr>
      <vt:lpstr>Correctheid (slide die je mag gebruiken op het examen)</vt:lpstr>
      <vt:lpstr>PowerPoint Presentation</vt:lpstr>
      <vt:lpstr>Extra sessie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347</cp:revision>
  <cp:lastPrinted>2001-09-20T06:59:45Z</cp:lastPrinted>
  <dcterms:created xsi:type="dcterms:W3CDTF">2013-09-26T06:34:29Z</dcterms:created>
  <dcterms:modified xsi:type="dcterms:W3CDTF">2019-10-16T14:54:58Z</dcterms:modified>
</cp:coreProperties>
</file>