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01" r:id="rId2"/>
    <p:sldId id="547" r:id="rId3"/>
    <p:sldId id="548" r:id="rId4"/>
    <p:sldId id="549" r:id="rId5"/>
    <p:sldId id="550" r:id="rId6"/>
    <p:sldId id="551" r:id="rId7"/>
    <p:sldId id="554" r:id="rId8"/>
    <p:sldId id="555" r:id="rId9"/>
    <p:sldId id="556" r:id="rId10"/>
    <p:sldId id="557" r:id="rId11"/>
    <p:sldId id="562" r:id="rId12"/>
    <p:sldId id="558" r:id="rId13"/>
    <p:sldId id="559" r:id="rId14"/>
    <p:sldId id="560" r:id="rId15"/>
    <p:sldId id="596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97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80" r:id="rId34"/>
    <p:sldId id="581" r:id="rId35"/>
    <p:sldId id="582" r:id="rId36"/>
    <p:sldId id="583" r:id="rId37"/>
    <p:sldId id="579" r:id="rId38"/>
    <p:sldId id="584" r:id="rId39"/>
    <p:sldId id="585" r:id="rId40"/>
    <p:sldId id="586" r:id="rId41"/>
    <p:sldId id="587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23"/>
  </p:normalViewPr>
  <p:slideViewPr>
    <p:cSldViewPr snapToGrid="0">
      <p:cViewPr varScale="1">
        <p:scale>
          <a:sx n="92" d="100"/>
          <a:sy n="92" d="100"/>
        </p:scale>
        <p:origin x="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3369452-BA33-8649-AC5C-E089EF11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4DCC3B88-BD26-AC4A-B76D-650CEE55D59E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EE5F9B-51DF-CF48-9F37-7ADD979067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BC8C647-31DA-AB40-9E7F-CE6D9A13FE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350D719-D2A8-7345-BFDE-D1E12931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6E5D0A4-926E-A547-AA85-221FCAB89B84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3EC1804-73D0-884B-ADBE-3505A4C271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61B0B4-12A4-9B4C-AEEE-A1E09B408AB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1778280-DB15-0541-BE55-295F94F51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ED0234-6E64-D047-9A6F-4E0DF85BB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174CF00-F7CA-554A-B21D-17385937CD6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DE7C0D-9941-AA4C-AEB2-01CE4C47E4C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0594E24-A45D-2E4F-9B57-984808436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8424C77-D8FD-474B-B2B9-31C46F114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C70BD4A2-359D-B849-9353-3196883377F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66B5D0-2038-474D-914F-B0554F7E2E3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4392435-7028-1B44-A829-40931F107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780E960-05C8-A843-9B50-983C492C3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DE6E0D49-57B3-E948-8C72-66DB2F47887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9298F-F70B-BE49-81F6-A7E143735FD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81862D3-40A6-C041-A02A-FB1EB3385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9E44EC1-A19A-934A-9FDA-9E7080DA0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704DFD3-2290-CA43-9B6B-57909F64E6E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696D97-01DD-844D-BDEB-AC4AD4AFEF2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31F966E-8516-9B4C-B467-BCC397C9C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76FEC60-6A0E-E442-97F3-CA68647F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4EFE18D-DC65-F544-A4A7-9FA976E7CA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000D5D-E0FA-5E48-B6B4-665DF8C3ABF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95753AE-BDDD-AF46-84FA-79C3B7ED4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CE11742-00F0-EF4B-8A86-B30D486C5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4CD3EE45-1329-7842-B7E7-E9A2BD2B74D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BA0AD9-2483-8B44-A1CA-E23BB932D96D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3C7FA05-54C9-2D47-A4E8-708AAA747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68EBD00-61F7-B94C-A2E6-03706C15C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451028B8-D028-AC45-AB2E-8E99BDCC5B6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A1373F-1F8D-9A4E-BAC8-AA461A91BD2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80F34F0-DB77-7849-BD83-D217DEF52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E5DA7AE-09B9-C940-A3C1-37616354C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5165256A-DBE3-FE43-A789-93F4A30EF7D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627F5E-93F2-4443-A6E9-4AA09BE9CB5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B299773-838D-3846-AB3E-FC7A8BCBA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C600CA6-F2C0-7242-A314-6A566040F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603D322D-AC24-CA4A-AAE1-D91C1B80349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8D84A64-A608-CD49-92B1-2ECA95E53F4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6D6409C-A435-5949-B2DC-1BE07ACB0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0D0DECF-E9CF-AD44-B115-B36A0F9F7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F3692F09-1AC1-CF48-8D62-53AB4D3DA42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6754C4-1475-DE4A-804D-71C75AFB865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FCCCEF-48BA-A04F-B4E5-127746F8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85325EB-4DA1-854E-87A0-B35E31E92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C31A8EF-B093-DD45-AC14-159D25CAE2E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09885D-A3FE-3E40-B5EE-D9F39D5DFD8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880C26A-7201-F843-9113-16FEC24D6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52ECDF-8077-8442-9ADE-70F3C1EFD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18683BB7-28EF-C44E-9E12-F6A8D94DF61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0839A2-60D3-9E46-B1D0-64C23394F0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262E984-D272-5F43-88A1-3999B6AFC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F11BC77-4C87-EA47-BF17-5C217A42A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18683BB7-28EF-C44E-9E12-F6A8D94DF61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0839A2-60D3-9E46-B1D0-64C23394F0C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262E984-D272-5F43-88A1-3999B6AFC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F11BC77-4C87-EA47-BF17-5C217A42A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744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95FC2F88-543D-F44C-8087-6EC48DE9761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2B4B87-E5B4-1849-B3D6-010D75795B4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6173D81-6DA2-6448-A2E6-607861C1C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787176C-890C-D64F-88B1-AF570AF4B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B639C9B0-959E-6D4D-AD8B-42C2750FDF1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C3FB08-F4CD-1A44-9BA5-411CC07355F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FA3CF21-04B5-EC41-9AF7-73E5F03F5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561207B-EDFA-D64C-A34B-2F1519738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28A3482F-22B4-DB45-8A47-C6490B09A3A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E063F6-3C24-5A46-B5F1-BE2E0E8C68FB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78B04FB-14A6-4D46-AD95-547235B97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E59E292-08B2-8743-874C-33346E53B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03E9ED2C-4314-9145-97A2-8FA61D7AD9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FF4F72-F482-9E45-8B13-1CE02E2625C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7E04D71-E89B-7E4A-83ED-89DC6265F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C91DD50-F886-C244-8713-FD01250F8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8EE8ADD1-E418-C54E-B876-B385FFE5231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DDE30C-9CCD-2946-806D-F36BCDA8F75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C00E78F9-F007-FC4E-B15F-0E4312682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329523D-EA98-9D40-8234-5B80F0C8E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AC4D0DAE-BB14-E241-AA1A-E061611EE84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9E50EE-39E5-0D4F-AAFA-D0C46C8506D6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145A7DC-042B-8C4A-9DED-32761E904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DA937E6-E5D0-BA42-98CE-44AF7A307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6516EDA2-2862-F54D-A599-04979B9C329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42A4E5-5281-5B4C-9709-D5B002A51BF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0ACE286-F4BD-8144-BD3D-B32D702B2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7CF3591-BCF4-AC44-BA12-2DF24C18E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BEE2168-6D95-BB4A-B6B7-32EF617A432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BAD441-2EC6-C24A-8554-FC3A3464E25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8E8D823-D56C-8047-97D1-79DAD052A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DBD779B-56A7-8D43-8A0A-4BFF09826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2A630E3-91A5-D749-AFFA-08F399ABB49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833D7-525A-D44F-A889-95C00F52D63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1AFB099-3CAD-DF40-9397-1ED91EC4B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27672E3-937A-CA41-8775-B838CB6AE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41F035C-2B9F-1C4B-A0D9-669DBB99AD5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18B80A-AF6E-AA48-B27E-9633DEE35D0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01DA9DE1-E317-1649-B43B-2D2EE446E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97DA122-DA70-D642-9761-21215DB50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2AACE0E8-8DCD-BC45-918B-F77D5843B3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9A952F-71B7-AD45-935A-47249F0AC94C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6356D14F-252A-4946-A4B9-F8381ACAA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CD03895-ED89-FA4B-B9D0-C8F499C09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CDFF2C25-53FB-B04F-A2C1-227BE7D8BC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21E9F5-569E-5840-96B1-E64BA662739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818B80B-688E-DC40-98E2-34938A58C8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12BC561-DA98-E84D-8CEF-3E2B8B570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60CBD84F-B6AB-7041-8F42-4AEACAFC572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02A403-A359-DC4D-AD68-B60E328037BC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6906F3F-0ADB-7E44-BC91-DF2D8ACF0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96AB93C-CE69-054E-8258-2C452B2C1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69C3EACC-7C8F-3D4D-B9E7-2808076AE97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A42907-6F40-8F48-B905-1B7CBDE4803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6C5000FC-F1F7-E144-9FE1-55916A484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51E194F-33FA-1643-8268-45CFCA84C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A6B4BB98-71FF-CC40-80AA-0792955F583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0F548-3D42-A149-8920-08F1C0B0079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D9D2FC6-4F4A-E645-B508-C82D67184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A4D771A-E04A-A34F-B4E7-C4252B1CB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37688CAE-9982-A34E-9AE2-64B7E0C85F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E15A26-4689-784E-8FA5-0BCFD50CDC0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41F236C-53AB-F54F-8971-5C2007004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C9731AE-6629-544F-AE56-DA5AEA0E6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B31E0FEE-A948-874F-9346-B4FD445489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83F5AE-3363-8849-AE20-C4051914D4D9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6E94CBA-BA32-1C4C-84F3-1C47CC43C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E454381-D332-5641-ABC9-D5BE9B179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6707F965-3D56-FB40-B64F-D935E884159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AB3439-AE87-D04D-B76A-39F0FD6DAD4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303D457-D695-5342-9429-E6A52C3DF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C3D552F-E9AE-624D-A364-3A5F5D1E6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8263DD60-BFEE-AE4F-BD26-66FD5BCF6D9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AAC8F4-7D4E-0040-B978-1DE5A2C2056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41DB124-E884-E045-BEDD-8FF625BB5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2BD0A4E-5864-E74A-AF5E-A0B1699BD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2610523-8469-1E46-B8B8-63CD08B5664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0FFB04-6F89-AA4D-9CC4-43CEDB6825B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5376E34-7CC5-4345-B59A-F563E29F8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EAA9A29-D2C1-1F4C-9817-648F54ECA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37902FA1-5AB8-F54E-8B72-0A8192B614B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F42B19-D75F-254E-A17A-45B8B1202A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F523850-4D99-0342-A9B2-41A9F912E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57A508F-D7D9-354C-86A3-0200E49AE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7D41653D-5586-CF4A-9E7D-71A8177C657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26DD3A-7AD0-724C-845B-A31E5C841DE4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1599D41-63E3-9A41-9CE8-C57820870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DFC2C5-FE36-0144-B370-872A7BCCC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19F24122-4AEB-F142-AFD1-A1FCF203D4A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A00A94-63B0-674E-98D6-263E32446951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61AE9A0E-0A85-7443-A254-6C81CB1D8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36BD79E-4DC6-8647-AF49-C342A572A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C9A3064A-BFC2-0642-905A-53CCB496BEC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17BDEE-790F-B041-895C-25B57499FDE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0E81B63-40C4-E54D-BA8A-23A712FF6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85EFF37-DEFB-D345-86F7-B2A13F2A2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45E6E25C-E7CF-8E44-B56F-FE9281F95E1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DA9EED-55CE-CD42-BFCB-89B6B0B38D0F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9DED6DD-446D-FE4D-9008-2E7049186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097A0A2-58E9-D44B-8EC8-9D9BA7985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3AE52776-3897-8E4A-85AF-AC6301F0F1B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868469-06F7-DA44-BE9D-51829401B7E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BAE3CE9-77B9-E54C-84E7-31A23ABF8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3916E85-F32C-3445-9EE8-687233C42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6924B4A9-FF5F-8F4A-9978-7665F6AFC3B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FC22BD-5155-3F45-9B65-9F252FBF55A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692F3F2-77D0-0C4C-B50D-899424B7C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8200BFA-1603-5846-B370-D15A66849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34E91D4-F70E-4745-A6CF-F68529C31CA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55237F-CC5F-204A-99D7-498D15C40D2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39DA0CA-289C-644E-AC6E-075FF74AE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542BA7-60A2-A04E-9461-36B91392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C192F873-71E2-C94C-B69C-3C97050CACB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4C8B7B-6AA8-0246-B259-AB8E0FDC292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0C2A178-7E40-C34F-89EF-C22E6FB11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78D8241-CFE2-A04E-97B0-D49272195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575FF3F5-9A7F-8D4A-8758-C12EDD5FC7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11D51C-1558-0842-82AA-D6969B81FE1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55A4CF9-09A0-DE49-9016-A6B425936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2338" y="622300"/>
            <a:ext cx="3313112" cy="2484438"/>
          </a:xfrm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820D868-61F6-4B41-BD74-78DB5EA45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3663" y="3378200"/>
            <a:ext cx="7505700" cy="2794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B0B224-CDBF-3F4A-ABD3-247569B69A4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20B3DE9-DB63-894E-A603-1056D4E9653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45A9BCF-349A-5E47-9EDA-88DA6A9C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4D44506E-E735-A34D-8D3F-3F7F842D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C4E84EC3-800B-FE45-BDFB-CAF2A8113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DBE41A5D-2187-6D41-97F1-814319DB8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44E9AB98-878C-1042-8887-E1A3CBF2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6177B792-FA9A-A644-972B-2FA2D6CC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A04FC18-B740-2648-90B8-9BFD8F925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12612662-C690-A546-A15E-1FEDD969D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C7DDA469-90FD-E346-92FD-AA85013B0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B82699C8-DEE7-2B48-8301-6CE71E778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00EB0135-F0B2-7047-BCD2-C2802189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2B543615-C35D-2741-B10E-B489B2525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289D991-F64D-FE48-9CEA-43567C711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4EFC9AAB-AAB7-684A-BAAC-4220C048A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0DC87407-608C-1740-9455-6B0E47E64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97C6ED52-6ED0-214A-9D1C-F91B19CAD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70C7D08A-4E1E-C342-950F-52189E42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ED95E07A-B67C-2444-BEC8-25F7FA77D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72145776-7A03-2C4E-9B1F-D4A7EDD9B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F2E7B4E-B7E6-EB4C-9A45-B3BDDEE2F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AE2E8D79-987C-A846-9199-124685F55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24F84254-0C54-7D46-A002-DEB1D5C0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216CB591-C89B-764D-91C4-A1DEB75C7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EAA8E651-1FCA-CE42-8230-FBAF4DE97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B7B5AC91-B976-924C-82D9-FD7884636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48E57351-8CC8-4543-AF33-A8D62243C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085F7368-E838-E144-9AAB-20EE9CD28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6A39E471-829B-2B4C-AAC7-9BB3FC6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A493FA83-1465-3247-8C77-103FD7A6F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4258BCB3-2231-5B4D-B1EE-2540086BA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BE00B70B-56F2-0643-86FE-EAEE04CC4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6461D900-173B-F840-800A-4A654B43B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F76DC971-30B0-234A-8F85-611302E2E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4A9C01D1-CF88-E64A-834A-FE91689C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29B8614D-4A0A-E948-8963-C9F0CD1AC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D9E66F5F-6687-9E48-BA2A-9ED6B5124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0222E3A3-D5A4-7B43-9CF1-964F5AC4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080294F4-707B-484A-AECD-1998586B3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CB961AE2-A621-D94E-B09C-DC5BACFE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97FCB757-D37B-3048-A7FD-F2FCBAA0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9DB81DFC-718F-8049-A8DF-37217A1B4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684CBD37-36B8-364A-A01F-796ACB1FB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D24D3C48-C11D-A84D-8453-FC7AA33DB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F12A2A57-520F-3A40-91BE-51493DB3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09852B0A-427F-0148-B446-09A55807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DB6243E9-FE0F-6141-A93F-E77A6AC2D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FBB78F71-AD05-4F47-A05E-58E1EF893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73478925-6C6F-B340-B221-EBC2D4EA0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FDC34C0C-09B6-A845-8264-3FD4E80E5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31934BE5-39D4-C844-BC3F-23EB12510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6D18326-EB58-824E-955A-4AD803665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598FC2D8-BF5C-2C40-81AC-CEC749C9C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71B2EED4-6C78-BB4C-9214-E9BFE7BCA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1BAB1B13-1D5E-C749-BAB6-C01C7D4CA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9B962582-EB2E-8F45-892A-242D5F515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FEA7B3E9-24AE-D949-9063-8D067D42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1ADBD349-C2F0-BA47-A6B6-56389F9C9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3E33FC85-DF76-7D48-84CB-CDC6C0C49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1EEF4F09-5CDC-BA47-AA84-989F73DB0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EEB40171-9442-5D49-8BE6-964C4DCB2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92513027-8730-3C44-9914-1F411BC5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F6D67C6C-D76A-924E-B4ED-0DF435B0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9B4BC91A-47D9-0A4C-BE1A-85926408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01C24E88-B224-6343-AC42-B4B2009B2C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2780FF5C-D872-F540-A2EB-ADAAA912A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ABAE432B-3677-2E40-80DF-863A7A776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9817D7-8D85-E84B-9C19-3A537EC39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14314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5FC624F-445A-9B4C-84FD-023ACD4B6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408575C9-0609-AE46-82E4-B748A7C5F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7EA45A8-A2A8-CC4F-BE0F-AF696D6E8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14581-F815-034D-A4CB-F95249611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8869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3A193873-9693-7346-B052-485580AE7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7D9004A9-C6CD-3C4F-8660-8B6A44E6F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DF047341-75B6-5948-A520-078A03D81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CDB21-A5C2-704D-AE22-11F40F246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40552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04757D84-07B7-1D40-A821-74276CDDC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A9FB656-FCB0-EE45-95C1-DBBC576953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7A5041E5-65A7-3441-BEF1-FD953A132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780ED-2370-C94A-877E-E3E0696D96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3357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84F47BB5-F44A-D64B-89E5-3E7F4621BA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238FA93B-A02A-4941-BFEC-4A5092C84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FD4B450-3757-374C-AB4C-AD65A286B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9471-5740-604A-8739-439E0EDE14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52356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68CC255-D82D-4A40-A879-90DE3AED4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7EBB1A1-00FA-0143-BE2E-731C47FBD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568540B1-36F7-E54C-98E7-8076108FC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FFD99-D8E9-7746-887A-C4F2FC897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210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AFC4FBB-40B7-E244-A514-DC94BA2EC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67FA5A39-70D3-5D44-B9FA-DBECEFF74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905EFBA1-6A74-E242-81DA-EFC396FC4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B64F9-9CEB-6C49-9B1A-A2CBE3776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713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73B82B0F-B345-324D-8816-DC3BFF5F5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5734BC98-0048-8446-B58F-EDEF84093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82894A1A-64E5-CF42-835C-B41845014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F6338-A905-E84D-8F6F-E59101DE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57607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3275B15E-5C39-1B48-96D8-646D3AF65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2CD08BBD-B85F-2E42-8504-CC01EFCF3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6EB8FD16-A36D-5840-AFD3-EBAD372CC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74BC7-5B49-5E4E-9E02-3DE3200B1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1289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AFC6F62-25D1-A941-99CA-382457F65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52289CE5-E97C-3748-B0AF-B65EBADBD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410F5282-019F-E84C-88EE-952653CA9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7969-E8CA-9244-A6FE-ECAD7B5D3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7763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7A14AB7B-3244-084E-B7BC-F5C325626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743BBED-4B50-6B4A-A4F3-C39D6F159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B54559E2-D492-3541-89F4-7B250799D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F9C50-491E-9F4C-A28E-63FE4F476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36503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28318C1-87AD-2F4B-9537-58DD2656A17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86AA04D6-F4A5-2F4C-BE66-69B3C701567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F62D893A-6C6C-6748-BA6D-8647A55BF9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AC642D39-BEAA-2345-B703-2ABA1D99A9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1F260C58-7602-EA4D-B42F-543B2AFD36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5E7CDD14-70D6-AE4D-A612-39C439658E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C5417713-EDC2-AA44-A802-B871548A76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A1DA819E-2A43-E449-8508-EF5702921E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914668E2-0F89-3647-85CC-F42A6F9CB7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2909E6F0-0C0A-F94B-B921-9471A9295A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377C5478-347D-5344-9F07-B23AC2A4A8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B25C8A0B-8267-6C41-B210-0769117A5B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4F14502B-710A-2047-9AD7-14FCC21BE2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5C71B9D9-AC26-5C4C-BA5C-0E90B80E5A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9303739B-7D9C-6846-9434-12FB8AB705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5DD5497A-BB43-2B47-89A3-A79D85F18F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8F50E23A-FACD-1A4B-936A-587C3412E0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731910F0-C1B3-B249-BF79-FEA5977FB5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41713013-5FDE-F04A-86FA-10AF570B11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id="{158974F7-5A15-F541-9AD6-C62335714C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id="{F43F55D0-26C0-3846-ABF8-17506F2B92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id="{7C6231D4-BA02-CE4B-AA3C-42E215CB72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id="{C83778A9-F003-444A-AD2A-639BA202E5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id="{478F3F80-0FBF-5547-9F02-31ADE1E06B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id="{383ECB20-4804-7341-84CD-241403817E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id="{B12333C3-FE42-F746-91F4-13DDB261CF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id="{51877A0E-FEED-2E49-A2DC-BF4E252498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id="{F8865786-E124-7D42-864A-6FD6D8AF0B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id="{0822B49E-FCB1-8B46-AD97-2B91277A25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id="{39088AF6-4447-CC4F-94A9-FF4FE6E58F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id="{22458B9E-9386-FA45-A8F9-86C604E1C6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32CEC3E3-2555-254B-BF51-A358905DFE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id="{ECF1130E-AB22-D847-B22F-3BC515929D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id="{30CCE4AB-8A68-ED45-8BF4-2B2A18B355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id="{51621363-AE86-6B42-961E-BEAD572CFB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id="{4C460105-BB92-A34C-99C8-1D06D92934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id="{FA013689-8DDC-524E-9900-4FB624B73A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id="{D06417E5-FDD2-0640-A9E4-C7B4B9DABB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6F4B1DBB-B4E3-BF42-AEC3-948E720A27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id="{A5C236CA-91DB-8647-A8A8-07E5A788C0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id="{19241243-74F1-0B4D-B8B3-BB97241A29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id="{E9000FA9-4340-1540-AA0B-20EF5311C2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id="{AF4EAC57-056F-8F4B-981E-E0122514BC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77C5A1B6-9151-6444-9650-FEEB5CA87B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id="{DCCF4B30-EAE5-C447-961D-A5E947866E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id="{4593AEF3-7C0E-3D48-9192-ACADB97D30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id="{272A892D-FDED-2D46-AAC9-83BFD4BBC3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id="{D148AEAC-A9E1-EA49-99F6-4E7616BC98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id="{E7BFE869-EE40-E24B-B681-ECF4070030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id="{89015444-E51C-8B4E-9F2D-6E52C85A53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id="{9FBD4A9E-781A-DA4E-B2E9-3A3021AFA7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id="{B404AA51-C5BF-6F46-99F1-1A52C7587A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id="{4B3C2E12-8111-F841-B88A-A14E487B17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id="{94AB2D4C-55B7-6A4E-B6CF-BB6D25711F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AF0D8AF9-57FD-D84D-BB39-695BD588F9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id="{EA51857E-6A85-F144-82E7-471C39ABFA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id="{8F77EDD9-34C2-1444-BC23-5237A1DADE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id="{9D7F05BF-9072-4D4D-A525-9E970E336E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id="{F55B1E87-3DD9-D445-A7DA-6E8B49AEB9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id="{86FB82AB-D7C6-2B4A-9585-98A41981AC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id="{10C2048A-AC95-D048-843B-9FD6CD5CB4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id="{2B861AD3-97D1-F840-B8AB-EAB1C56A76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id="{C04ACFBC-715D-CC49-870A-C660071A432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3A88DE18-819A-364E-866A-9FA88613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1FF48BA0-D2EE-954B-A0A1-9F0CCA319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F8DB1078-6861-C049-ABCB-355756B8A4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0A8AEF15-A76F-7B48-9A8C-916AEB4EEA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id="{4D627B28-2795-4A4B-B8B2-9A07D2279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Helvetica" pitchFamily="2" charset="0"/>
              </a:defRPr>
            </a:lvl1pPr>
          </a:lstStyle>
          <a:p>
            <a:fld id="{EFC3DCD7-449B-574A-887D-5FE3ED1F8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AFCFDE2-ED4D-F946-B1E5-AD6F572026C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50593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>
                <a:ea typeface="ＭＳ Ｐゴシック" panose="020B0600070205080204" pitchFamily="34" charset="-128"/>
              </a:rPr>
              <a:t>Beginselen van programmeren</a:t>
            </a:r>
            <a:br>
              <a:rPr lang="nl-NL" altLang="en-US">
                <a:ea typeface="ＭＳ Ｐゴシック" panose="020B0600070205080204" pitchFamily="34" charset="-128"/>
              </a:rPr>
            </a:br>
            <a:br>
              <a:rPr lang="nl-NL" altLang="en-US">
                <a:ea typeface="ＭＳ Ｐゴシック" panose="020B0600070205080204" pitchFamily="34" charset="-128"/>
              </a:rPr>
            </a:br>
            <a:r>
              <a:rPr lang="nl-NL" altLang="en-US">
                <a:ea typeface="ＭＳ Ｐゴシック" panose="020B0600070205080204" pitchFamily="34" charset="-128"/>
              </a:rPr>
              <a:t>Les 6: Recursie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EB4CC0-B619-E844-89CB-C60E193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E6FD69AC-8740-C542-BBF9-EECF4565D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1749425"/>
            <a:ext cx="18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nl-NL" altLang="en-US" sz="28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A753DFF1-83B7-AB47-ABDE-56BE04D25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8162925" cy="1090613"/>
          </a:xfrm>
        </p:spPr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Recursief definiëren van functies in Python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4A733C7B-BE1E-9740-9976-20CAB2370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95513"/>
            <a:ext cx="8110538" cy="3695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800">
                <a:ea typeface="ＭＳ Ｐゴシック" panose="020B0600070205080204" pitchFamily="34" charset="-128"/>
              </a:rPr>
              <a:t>Voorbeeld</a:t>
            </a: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                       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32773" name="Slide Number Placeholder 1">
            <a:extLst>
              <a:ext uri="{FF2B5EF4-FFF2-40B4-BE49-F238E27FC236}">
                <a16:creationId xmlns:a16="http://schemas.microsoft.com/office/drawing/2014/main" id="{0FD7671C-8103-274C-B6EC-8C396649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5D5A05-A482-034E-B604-A8E84AF4E57B}" type="slidenum">
              <a:rPr lang="en-US" altLang="en-US">
                <a:latin typeface="Helvetica" pitchFamily="2" charset="0"/>
              </a:rPr>
              <a:pPr/>
              <a:t>10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32774" name="Text Box 3">
            <a:extLst>
              <a:ext uri="{FF2B5EF4-FFF2-40B4-BE49-F238E27FC236}">
                <a16:creationId xmlns:a16="http://schemas.microsoft.com/office/drawing/2014/main" id="{70DF099F-EAE3-A842-BEE8-DCF338E12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93963"/>
            <a:ext cx="4152900" cy="314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def</a:t>
            </a:r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faculteit (n) :</a:t>
            </a:r>
          </a:p>
          <a:p>
            <a:endParaRPr lang="nl-NL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nl-NL" altLang="en-US" sz="1800" b="1" dirty="0">
                <a:solidFill>
                  <a:srgbClr val="FF3300"/>
                </a:solidFill>
                <a:latin typeface="Courier New" panose="02070309020205020404" pitchFamily="49" charset="0"/>
              </a:rPr>
              <a:t># preconditie: n &gt;= 0</a:t>
            </a:r>
          </a:p>
          <a:p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nl-NL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n == 0 : </a:t>
            </a:r>
          </a:p>
          <a:p>
            <a:endParaRPr lang="nl-NL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return 1</a:t>
            </a:r>
          </a:p>
          <a:p>
            <a:endParaRPr lang="nl-NL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nl-NL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else</a:t>
            </a:r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 :</a:t>
            </a:r>
          </a:p>
          <a:p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	return n * </a:t>
            </a:r>
            <a:r>
              <a:rPr lang="nl-NL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fac</a:t>
            </a:r>
            <a:r>
              <a:rPr lang="nl-NL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(n – 1)</a:t>
            </a:r>
          </a:p>
          <a:p>
            <a:endParaRPr lang="nl-NL" altLang="en-US" sz="1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5FA4F-E357-FC4B-ACF6-DC2ACE148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5805488"/>
            <a:ext cx="21780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nl-NL" altLang="en-US" sz="2400">
                <a:latin typeface="Helvetica" pitchFamily="2" charset="0"/>
              </a:rPr>
              <a:t>wat als n &lt; 0 ?</a:t>
            </a:r>
          </a:p>
          <a:p>
            <a:endParaRPr lang="en-US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>
            <a:extLst>
              <a:ext uri="{FF2B5EF4-FFF2-40B4-BE49-F238E27FC236}">
                <a16:creationId xmlns:a16="http://schemas.microsoft.com/office/drawing/2014/main" id="{3AB2B83E-9008-794B-8700-1A5C5A7F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11ABC67B-4CC5-9447-B02E-764DACCD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8913"/>
            <a:ext cx="915988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fac(4)</a:t>
            </a:r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223CD114-3470-8E47-A851-2F1E0A8C3A8D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-100013"/>
            <a:ext cx="4365625" cy="1790701"/>
            <a:chOff x="340" y="73"/>
            <a:chExt cx="2750" cy="1128"/>
          </a:xfrm>
        </p:grpSpPr>
        <p:grpSp>
          <p:nvGrpSpPr>
            <p:cNvPr id="43053" name="Group 4">
              <a:extLst>
                <a:ext uri="{FF2B5EF4-FFF2-40B4-BE49-F238E27FC236}">
                  <a16:creationId xmlns:a16="http://schemas.microsoft.com/office/drawing/2014/main" id="{A0E423EE-A34D-9840-AA46-03D4827F9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84"/>
              <a:ext cx="2750" cy="817"/>
              <a:chOff x="340" y="480"/>
              <a:chExt cx="2750" cy="817"/>
            </a:xfrm>
          </p:grpSpPr>
          <p:sp>
            <p:nvSpPr>
              <p:cNvPr id="43055" name="Text Box 5">
                <a:extLst>
                  <a:ext uri="{FF2B5EF4-FFF2-40B4-BE49-F238E27FC236}">
                    <a16:creationId xmlns:a16="http://schemas.microsoft.com/office/drawing/2014/main" id="{9B0E3D4A-4EBC-6D46-8A47-50EAC979C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559"/>
                <a:ext cx="1743" cy="7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def fac(n)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if n == 0 : 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1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else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n * fac(n – 1)</a:t>
                </a:r>
              </a:p>
            </p:txBody>
          </p:sp>
          <p:sp>
            <p:nvSpPr>
              <p:cNvPr id="43056" name="Text Box 6">
                <a:extLst>
                  <a:ext uri="{FF2B5EF4-FFF2-40B4-BE49-F238E27FC236}">
                    <a16:creationId xmlns:a16="http://schemas.microsoft.com/office/drawing/2014/main" id="{5798446E-40BD-EE46-A188-9311BCB77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480"/>
                <a:ext cx="4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sz="1600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n = 4</a:t>
                </a:r>
              </a:p>
            </p:txBody>
          </p:sp>
        </p:grpSp>
        <p:sp>
          <p:nvSpPr>
            <p:cNvPr id="43054" name="AutoShape 7">
              <a:extLst>
                <a:ext uri="{FF2B5EF4-FFF2-40B4-BE49-F238E27FC236}">
                  <a16:creationId xmlns:a16="http://schemas.microsoft.com/office/drawing/2014/main" id="{F485306F-CF24-7140-90E7-CCC02CF9F3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17" y="73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32" name="Group 8">
            <a:extLst>
              <a:ext uri="{FF2B5EF4-FFF2-40B4-BE49-F238E27FC236}">
                <a16:creationId xmlns:a16="http://schemas.microsoft.com/office/drawing/2014/main" id="{4DA91964-23D8-174F-A4E7-75038FFC96B4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908050"/>
            <a:ext cx="3686175" cy="2016125"/>
            <a:chOff x="1380" y="672"/>
            <a:chExt cx="2322" cy="1270"/>
          </a:xfrm>
        </p:grpSpPr>
        <p:sp>
          <p:nvSpPr>
            <p:cNvPr id="43050" name="Text Box 9">
              <a:extLst>
                <a:ext uri="{FF2B5EF4-FFF2-40B4-BE49-F238E27FC236}">
                  <a16:creationId xmlns:a16="http://schemas.microsoft.com/office/drawing/2014/main" id="{C6BCC93A-74FB-C945-B22B-9AD662F95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1204"/>
              <a:ext cx="2277" cy="7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b="1">
                  <a:solidFill>
                    <a:srgbClr val="800000"/>
                  </a:solidFill>
                  <a:latin typeface="Courier New" panose="02070309020205020404" pitchFamily="49" charset="0"/>
                </a:rPr>
                <a:t>def fac(n) :</a:t>
              </a:r>
            </a:p>
            <a:p>
              <a:r>
                <a:rPr lang="nl-NL" altLang="en-US" b="1">
                  <a:solidFill>
                    <a:srgbClr val="800000"/>
                  </a:solidFill>
                  <a:latin typeface="Courier New" panose="02070309020205020404" pitchFamily="49" charset="0"/>
                </a:rPr>
                <a:t>if n == 0 : </a:t>
              </a:r>
            </a:p>
            <a:p>
              <a:r>
                <a:rPr lang="nl-NL" altLang="en-US" b="1">
                  <a:solidFill>
                    <a:srgbClr val="800000"/>
                  </a:solidFill>
                  <a:latin typeface="Courier New" panose="02070309020205020404" pitchFamily="49" charset="0"/>
                </a:rPr>
                <a:t>   return 1</a:t>
              </a:r>
            </a:p>
            <a:p>
              <a:r>
                <a:rPr lang="nl-NL" altLang="en-US" b="1">
                  <a:solidFill>
                    <a:srgbClr val="800000"/>
                  </a:solidFill>
                  <a:latin typeface="Courier New" panose="02070309020205020404" pitchFamily="49" charset="0"/>
                </a:rPr>
                <a:t>else :</a:t>
              </a:r>
            </a:p>
            <a:p>
              <a:r>
                <a:rPr lang="nl-NL" altLang="en-US" b="1">
                  <a:solidFill>
                    <a:srgbClr val="800000"/>
                  </a:solidFill>
                  <a:latin typeface="Courier New" panose="02070309020205020404" pitchFamily="49" charset="0"/>
                </a:rPr>
                <a:t>   return n * fac(n – 1)</a:t>
              </a:r>
            </a:p>
          </p:txBody>
        </p:sp>
        <p:sp>
          <p:nvSpPr>
            <p:cNvPr id="43051" name="Text Box 10">
              <a:extLst>
                <a:ext uri="{FF2B5EF4-FFF2-40B4-BE49-F238E27FC236}">
                  <a16:creationId xmlns:a16="http://schemas.microsoft.com/office/drawing/2014/main" id="{C297CBAF-2373-F34A-B9DA-89AA549EA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1032"/>
              <a:ext cx="4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600">
                  <a:solidFill>
                    <a:srgbClr val="800000"/>
                  </a:solidFill>
                  <a:latin typeface="Courier New" panose="02070309020205020404" pitchFamily="49" charset="0"/>
                </a:rPr>
                <a:t>n = 3</a:t>
              </a:r>
            </a:p>
          </p:txBody>
        </p:sp>
        <p:sp>
          <p:nvSpPr>
            <p:cNvPr id="43052" name="AutoShape 11">
              <a:extLst>
                <a:ext uri="{FF2B5EF4-FFF2-40B4-BE49-F238E27FC236}">
                  <a16:creationId xmlns:a16="http://schemas.microsoft.com/office/drawing/2014/main" id="{FD4FE60D-4975-2142-921B-20F224541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8" y="672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36" name="Group 12">
            <a:extLst>
              <a:ext uri="{FF2B5EF4-FFF2-40B4-BE49-F238E27FC236}">
                <a16:creationId xmlns:a16="http://schemas.microsoft.com/office/drawing/2014/main" id="{58CF02E3-5C96-D148-AA06-B6163818CDD6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1989138"/>
            <a:ext cx="3686175" cy="2106612"/>
            <a:chOff x="1992" y="1296"/>
            <a:chExt cx="2322" cy="1327"/>
          </a:xfrm>
        </p:grpSpPr>
        <p:grpSp>
          <p:nvGrpSpPr>
            <p:cNvPr id="43046" name="Group 13">
              <a:extLst>
                <a:ext uri="{FF2B5EF4-FFF2-40B4-BE49-F238E27FC236}">
                  <a16:creationId xmlns:a16="http://schemas.microsoft.com/office/drawing/2014/main" id="{89AD5203-DE88-A746-8CEC-2E92A20DB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680"/>
              <a:ext cx="2322" cy="943"/>
              <a:chOff x="768" y="480"/>
              <a:chExt cx="2322" cy="943"/>
            </a:xfrm>
          </p:grpSpPr>
          <p:sp>
            <p:nvSpPr>
              <p:cNvPr id="43048" name="Text Box 14">
                <a:extLst>
                  <a:ext uri="{FF2B5EF4-FFF2-40B4-BE49-F238E27FC236}">
                    <a16:creationId xmlns:a16="http://schemas.microsoft.com/office/drawing/2014/main" id="{E18F0930-4C00-7841-902D-99E383B55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685"/>
                <a:ext cx="2158" cy="7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def fac(n)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if n == 0 : 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1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else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n * fac(n – 1)</a:t>
                </a:r>
              </a:p>
            </p:txBody>
          </p:sp>
          <p:sp>
            <p:nvSpPr>
              <p:cNvPr id="43049" name="Text Box 15">
                <a:extLst>
                  <a:ext uri="{FF2B5EF4-FFF2-40B4-BE49-F238E27FC236}">
                    <a16:creationId xmlns:a16="http://schemas.microsoft.com/office/drawing/2014/main" id="{4950087A-FAB4-8E4F-B011-CBAF36C03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480"/>
                <a:ext cx="4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sz="1600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n = 2</a:t>
                </a:r>
              </a:p>
            </p:txBody>
          </p:sp>
        </p:grpSp>
        <p:sp>
          <p:nvSpPr>
            <p:cNvPr id="43047" name="AutoShape 16">
              <a:extLst>
                <a:ext uri="{FF2B5EF4-FFF2-40B4-BE49-F238E27FC236}">
                  <a16:creationId xmlns:a16="http://schemas.microsoft.com/office/drawing/2014/main" id="{F3DCFD54-EE01-AE4C-9744-B983E91E8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92" y="1296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41" name="Group 17">
            <a:extLst>
              <a:ext uri="{FF2B5EF4-FFF2-40B4-BE49-F238E27FC236}">
                <a16:creationId xmlns:a16="http://schemas.microsoft.com/office/drawing/2014/main" id="{69937EEE-F37B-1341-84D8-12628F4A625A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3213100"/>
            <a:ext cx="3686175" cy="2068513"/>
            <a:chOff x="2604" y="1968"/>
            <a:chExt cx="2322" cy="1303"/>
          </a:xfrm>
        </p:grpSpPr>
        <p:grpSp>
          <p:nvGrpSpPr>
            <p:cNvPr id="43042" name="Group 18">
              <a:extLst>
                <a:ext uri="{FF2B5EF4-FFF2-40B4-BE49-F238E27FC236}">
                  <a16:creationId xmlns:a16="http://schemas.microsoft.com/office/drawing/2014/main" id="{C76B22C6-BFF4-3445-8D50-EEBE27AF4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2328"/>
              <a:ext cx="2322" cy="943"/>
              <a:chOff x="768" y="480"/>
              <a:chExt cx="2322" cy="943"/>
            </a:xfrm>
          </p:grpSpPr>
          <p:sp>
            <p:nvSpPr>
              <p:cNvPr id="43044" name="Text Box 19">
                <a:extLst>
                  <a:ext uri="{FF2B5EF4-FFF2-40B4-BE49-F238E27FC236}">
                    <a16:creationId xmlns:a16="http://schemas.microsoft.com/office/drawing/2014/main" id="{334A0CD2-8E98-0A46-8DC5-26233ADA9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685"/>
                <a:ext cx="2226" cy="73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def fac(n)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if n == 0 : 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1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else :</a:t>
                </a:r>
              </a:p>
              <a:p>
                <a:r>
                  <a:rPr lang="nl-NL" altLang="en-US" b="1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   return n * fac(n – 1)</a:t>
                </a:r>
              </a:p>
            </p:txBody>
          </p:sp>
          <p:sp>
            <p:nvSpPr>
              <p:cNvPr id="43045" name="Text Box 20">
                <a:extLst>
                  <a:ext uri="{FF2B5EF4-FFF2-40B4-BE49-F238E27FC236}">
                    <a16:creationId xmlns:a16="http://schemas.microsoft.com/office/drawing/2014/main" id="{578D803A-8FD4-304A-943F-432571BE6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480"/>
                <a:ext cx="4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nl-NL" altLang="en-US" sz="1600">
                    <a:solidFill>
                      <a:srgbClr val="800000"/>
                    </a:solidFill>
                    <a:latin typeface="Courier New" panose="02070309020205020404" pitchFamily="49" charset="0"/>
                  </a:rPr>
                  <a:t>n = 1</a:t>
                </a:r>
              </a:p>
            </p:txBody>
          </p:sp>
        </p:grpSp>
        <p:sp>
          <p:nvSpPr>
            <p:cNvPr id="43043" name="AutoShape 21">
              <a:extLst>
                <a:ext uri="{FF2B5EF4-FFF2-40B4-BE49-F238E27FC236}">
                  <a16:creationId xmlns:a16="http://schemas.microsoft.com/office/drawing/2014/main" id="{2BA35C61-B8EA-9947-A419-C13D03A62A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16" y="1968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46" name="Group 22">
            <a:extLst>
              <a:ext uri="{FF2B5EF4-FFF2-40B4-BE49-F238E27FC236}">
                <a16:creationId xmlns:a16="http://schemas.microsoft.com/office/drawing/2014/main" id="{90AF3958-1DC6-AF4D-99BF-DBEADCA5810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4481513"/>
            <a:ext cx="866775" cy="946150"/>
            <a:chOff x="4992" y="2592"/>
            <a:chExt cx="546" cy="596"/>
          </a:xfrm>
        </p:grpSpPr>
        <p:sp>
          <p:nvSpPr>
            <p:cNvPr id="43040" name="Text Box 25">
              <a:extLst>
                <a:ext uri="{FF2B5EF4-FFF2-40B4-BE49-F238E27FC236}">
                  <a16:creationId xmlns:a16="http://schemas.microsoft.com/office/drawing/2014/main" id="{A2380E46-A374-B44B-96CC-F74E55164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976"/>
              <a:ext cx="4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600">
                  <a:solidFill>
                    <a:srgbClr val="800000"/>
                  </a:solidFill>
                  <a:latin typeface="Courier New" panose="02070309020205020404" pitchFamily="49" charset="0"/>
                </a:rPr>
                <a:t>n = 0</a:t>
              </a:r>
            </a:p>
          </p:txBody>
        </p:sp>
        <p:sp>
          <p:nvSpPr>
            <p:cNvPr id="43041" name="AutoShape 26">
              <a:extLst>
                <a:ext uri="{FF2B5EF4-FFF2-40B4-BE49-F238E27FC236}">
                  <a16:creationId xmlns:a16="http://schemas.microsoft.com/office/drawing/2014/main" id="{0AE34E2E-48E7-A646-A07E-521013B91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92" y="2592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7851" name="Group 27">
            <a:extLst>
              <a:ext uri="{FF2B5EF4-FFF2-40B4-BE49-F238E27FC236}">
                <a16:creationId xmlns:a16="http://schemas.microsoft.com/office/drawing/2014/main" id="{3F6AACC7-DDEA-D84A-94F4-01856D4E9B97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416550"/>
            <a:ext cx="914400" cy="533400"/>
            <a:chOff x="2544" y="3312"/>
            <a:chExt cx="576" cy="336"/>
          </a:xfrm>
        </p:grpSpPr>
        <p:sp>
          <p:nvSpPr>
            <p:cNvPr id="43038" name="AutoShape 28">
              <a:extLst>
                <a:ext uri="{FF2B5EF4-FFF2-40B4-BE49-F238E27FC236}">
                  <a16:creationId xmlns:a16="http://schemas.microsoft.com/office/drawing/2014/main" id="{7921F5F5-B5C9-9D4D-B4E4-1A0525974D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84" y="3312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039" name="Text Box 29">
              <a:extLst>
                <a:ext uri="{FF2B5EF4-FFF2-40B4-BE49-F238E27FC236}">
                  <a16:creationId xmlns:a16="http://schemas.microsoft.com/office/drawing/2014/main" id="{E86EC04C-983E-674D-959C-13DC0F8EA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800" b="1">
                  <a:solidFill>
                    <a:srgbClr val="8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7854" name="Group 30">
            <a:extLst>
              <a:ext uri="{FF2B5EF4-FFF2-40B4-BE49-F238E27FC236}">
                <a16:creationId xmlns:a16="http://schemas.microsoft.com/office/drawing/2014/main" id="{AFEC99B8-A738-9C4B-B24A-9EFF2D9CE0B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91000"/>
            <a:ext cx="838200" cy="533400"/>
            <a:chOff x="2016" y="2640"/>
            <a:chExt cx="528" cy="336"/>
          </a:xfrm>
        </p:grpSpPr>
        <p:sp>
          <p:nvSpPr>
            <p:cNvPr id="43036" name="AutoShape 31">
              <a:extLst>
                <a:ext uri="{FF2B5EF4-FFF2-40B4-BE49-F238E27FC236}">
                  <a16:creationId xmlns:a16="http://schemas.microsoft.com/office/drawing/2014/main" id="{B49D306C-6823-9146-B18D-2096831285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08" y="2640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037" name="Text Box 32">
              <a:extLst>
                <a:ext uri="{FF2B5EF4-FFF2-40B4-BE49-F238E27FC236}">
                  <a16:creationId xmlns:a16="http://schemas.microsoft.com/office/drawing/2014/main" id="{A5CC8768-1AD8-3648-98E6-F13D07FA5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36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800" b="1">
                  <a:solidFill>
                    <a:srgbClr val="80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7857" name="Group 33">
            <a:extLst>
              <a:ext uri="{FF2B5EF4-FFF2-40B4-BE49-F238E27FC236}">
                <a16:creationId xmlns:a16="http://schemas.microsoft.com/office/drawing/2014/main" id="{61FC2E15-202A-E141-B377-DCA2735B9C99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3429000"/>
            <a:ext cx="800100" cy="533400"/>
            <a:chOff x="1368" y="2016"/>
            <a:chExt cx="504" cy="336"/>
          </a:xfrm>
        </p:grpSpPr>
        <p:sp>
          <p:nvSpPr>
            <p:cNvPr id="43034" name="AutoShape 34">
              <a:extLst>
                <a:ext uri="{FF2B5EF4-FFF2-40B4-BE49-F238E27FC236}">
                  <a16:creationId xmlns:a16="http://schemas.microsoft.com/office/drawing/2014/main" id="{CC766374-DCE7-B945-B7FC-6EDCFA39C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36" y="2016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035" name="Text Box 35">
              <a:extLst>
                <a:ext uri="{FF2B5EF4-FFF2-40B4-BE49-F238E27FC236}">
                  <a16:creationId xmlns:a16="http://schemas.microsoft.com/office/drawing/2014/main" id="{7EA4515E-AF2E-9D4F-98F5-BA096D9A1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11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800" b="1">
                  <a:solidFill>
                    <a:srgbClr val="80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77860" name="Group 36">
            <a:extLst>
              <a:ext uri="{FF2B5EF4-FFF2-40B4-BE49-F238E27FC236}">
                <a16:creationId xmlns:a16="http://schemas.microsoft.com/office/drawing/2014/main" id="{76A8467A-8BE8-DA48-9F05-C211177590E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838200" cy="533400"/>
            <a:chOff x="816" y="1344"/>
            <a:chExt cx="528" cy="336"/>
          </a:xfrm>
        </p:grpSpPr>
        <p:sp>
          <p:nvSpPr>
            <p:cNvPr id="43032" name="AutoShape 37">
              <a:extLst>
                <a:ext uri="{FF2B5EF4-FFF2-40B4-BE49-F238E27FC236}">
                  <a16:creationId xmlns:a16="http://schemas.microsoft.com/office/drawing/2014/main" id="{75EBCB84-166D-6942-9818-70E621D545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08" y="1344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033" name="Text Box 38">
              <a:extLst>
                <a:ext uri="{FF2B5EF4-FFF2-40B4-BE49-F238E27FC236}">
                  <a16:creationId xmlns:a16="http://schemas.microsoft.com/office/drawing/2014/main" id="{73DC024D-6D87-7E4D-979B-AD9ECF664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40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800" b="1">
                  <a:solidFill>
                    <a:srgbClr val="800000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77863" name="Group 39">
            <a:extLst>
              <a:ext uri="{FF2B5EF4-FFF2-40B4-BE49-F238E27FC236}">
                <a16:creationId xmlns:a16="http://schemas.microsoft.com/office/drawing/2014/main" id="{E7D2B129-56DF-8549-928E-2D605B296B62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733425"/>
            <a:ext cx="608013" cy="762000"/>
            <a:chOff x="384" y="528"/>
            <a:chExt cx="383" cy="480"/>
          </a:xfrm>
        </p:grpSpPr>
        <p:sp>
          <p:nvSpPr>
            <p:cNvPr id="43030" name="AutoShape 40">
              <a:extLst>
                <a:ext uri="{FF2B5EF4-FFF2-40B4-BE49-F238E27FC236}">
                  <a16:creationId xmlns:a16="http://schemas.microsoft.com/office/drawing/2014/main" id="{659B8B9C-6B66-DF42-953C-B1B5BB9EB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84" y="672"/>
              <a:ext cx="3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893 h 21600"/>
                <a:gd name="T14" fmla="*/ 18257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3031" name="Text Box 41">
              <a:extLst>
                <a:ext uri="{FF2B5EF4-FFF2-40B4-BE49-F238E27FC236}">
                  <a16:creationId xmlns:a16="http://schemas.microsoft.com/office/drawing/2014/main" id="{7142D954-5CC8-6943-9A11-2938EABC5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28"/>
              <a:ext cx="2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nl-NL" altLang="en-US" sz="1800" b="1">
                  <a:solidFill>
                    <a:srgbClr val="800000"/>
                  </a:solidFill>
                  <a:latin typeface="Courier New" panose="02070309020205020404" pitchFamily="49" charset="0"/>
                </a:rPr>
                <a:t>24</a:t>
              </a:r>
            </a:p>
          </p:txBody>
        </p:sp>
      </p:grpSp>
      <p:sp>
        <p:nvSpPr>
          <p:cNvPr id="43021" name="Rectangle 42">
            <a:extLst>
              <a:ext uri="{FF2B5EF4-FFF2-40B4-BE49-F238E27FC236}">
                <a16:creationId xmlns:a16="http://schemas.microsoft.com/office/drawing/2014/main" id="{9D108A90-BF10-4748-A3AD-2AD30FFD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nl-NL" altLang="en-US" sz="3200">
                <a:latin typeface="Helvetica" pitchFamily="2" charset="0"/>
              </a:rPr>
              <a:t>uitvoering</a:t>
            </a:r>
          </a:p>
        </p:txBody>
      </p:sp>
      <p:sp>
        <p:nvSpPr>
          <p:cNvPr id="43022" name="Text Box 43">
            <a:extLst>
              <a:ext uri="{FF2B5EF4-FFF2-40B4-BE49-F238E27FC236}">
                <a16:creationId xmlns:a16="http://schemas.microsoft.com/office/drawing/2014/main" id="{438B0ABC-C44E-ED4A-828F-BB3E6ACF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381625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Tracing</a:t>
            </a:r>
          </a:p>
        </p:txBody>
      </p:sp>
      <p:sp>
        <p:nvSpPr>
          <p:cNvPr id="43023" name="Slide Number Placeholder 1">
            <a:extLst>
              <a:ext uri="{FF2B5EF4-FFF2-40B4-BE49-F238E27FC236}">
                <a16:creationId xmlns:a16="http://schemas.microsoft.com/office/drawing/2014/main" id="{B2F20206-452D-3E41-AA8C-34EBE9D2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914E04-F7AB-2346-9164-04DF325F196A}" type="slidenum">
              <a:rPr lang="en-US" altLang="en-US">
                <a:latin typeface="Helvetica" pitchFamily="2" charset="0"/>
              </a:rPr>
              <a:pPr/>
              <a:t>11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49" name="Text Box 19">
            <a:extLst>
              <a:ext uri="{FF2B5EF4-FFF2-40B4-BE49-F238E27FC236}">
                <a16:creationId xmlns:a16="http://schemas.microsoft.com/office/drawing/2014/main" id="{443D574A-A456-7948-812E-6E7049B2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300663"/>
            <a:ext cx="3533775" cy="1171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def fac(n) :</a:t>
            </a:r>
          </a:p>
          <a:p>
            <a:r>
              <a:rPr lang="nl-NL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if n == 0 : </a:t>
            </a:r>
          </a:p>
          <a:p>
            <a:r>
              <a:rPr lang="nl-NL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return 1</a:t>
            </a:r>
          </a:p>
          <a:p>
            <a:r>
              <a:rPr lang="nl-NL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else :</a:t>
            </a:r>
          </a:p>
          <a:p>
            <a:r>
              <a:rPr lang="nl-NL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   return n * fac(n – 1)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6ADBF819-D6AA-E94D-A81C-ED66ED328E4D}"/>
              </a:ext>
            </a:extLst>
          </p:cNvPr>
          <p:cNvSpPr>
            <a:spLocks noChangeArrowheads="1"/>
          </p:cNvSpPr>
          <p:nvPr/>
        </p:nvSpPr>
        <p:spPr bwMode="auto">
          <a:xfrm rot="2493332">
            <a:off x="5006975" y="5153025"/>
            <a:ext cx="1524000" cy="1541463"/>
          </a:xfrm>
          <a:prstGeom prst="plus">
            <a:avLst>
              <a:gd name="adj" fmla="val 4825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D6A9757E-A47E-254D-ADF4-08ED04DBD655}"/>
              </a:ext>
            </a:extLst>
          </p:cNvPr>
          <p:cNvSpPr>
            <a:spLocks noChangeArrowheads="1"/>
          </p:cNvSpPr>
          <p:nvPr/>
        </p:nvSpPr>
        <p:spPr bwMode="auto">
          <a:xfrm rot="2493332">
            <a:off x="4216400" y="3962400"/>
            <a:ext cx="1524000" cy="1541463"/>
          </a:xfrm>
          <a:prstGeom prst="plus">
            <a:avLst>
              <a:gd name="adj" fmla="val 4825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0C7282E3-36AD-844E-8475-1A1D53763858}"/>
              </a:ext>
            </a:extLst>
          </p:cNvPr>
          <p:cNvSpPr>
            <a:spLocks noChangeArrowheads="1"/>
          </p:cNvSpPr>
          <p:nvPr/>
        </p:nvSpPr>
        <p:spPr bwMode="auto">
          <a:xfrm rot="2493332">
            <a:off x="3225800" y="2790825"/>
            <a:ext cx="1524000" cy="1541463"/>
          </a:xfrm>
          <a:prstGeom prst="plus">
            <a:avLst>
              <a:gd name="adj" fmla="val 4825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30D50DA3-A7CA-1449-8815-CA5290CB6218}"/>
              </a:ext>
            </a:extLst>
          </p:cNvPr>
          <p:cNvSpPr>
            <a:spLocks noChangeArrowheads="1"/>
          </p:cNvSpPr>
          <p:nvPr/>
        </p:nvSpPr>
        <p:spPr bwMode="auto">
          <a:xfrm rot="2493332">
            <a:off x="2325688" y="1563688"/>
            <a:ext cx="1524000" cy="1543050"/>
          </a:xfrm>
          <a:prstGeom prst="plus">
            <a:avLst>
              <a:gd name="adj" fmla="val 4825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462CEB05-0EEC-4D48-9FF3-79A6BC781C89}"/>
              </a:ext>
            </a:extLst>
          </p:cNvPr>
          <p:cNvSpPr>
            <a:spLocks noChangeArrowheads="1"/>
          </p:cNvSpPr>
          <p:nvPr/>
        </p:nvSpPr>
        <p:spPr bwMode="auto">
          <a:xfrm rot="2493332">
            <a:off x="809625" y="311150"/>
            <a:ext cx="1524000" cy="1543050"/>
          </a:xfrm>
          <a:prstGeom prst="plus">
            <a:avLst>
              <a:gd name="adj" fmla="val 48255"/>
            </a:avLst>
          </a:prstGeom>
          <a:solidFill>
            <a:srgbClr val="D3092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8D8A-F391-8949-8077-AE90B2D7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6700A2C-0963-424A-A23E-DEA97702E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>
                <a:ea typeface="ＭＳ Ｐゴシック" panose="020B0600070205080204" pitchFamily="34" charset="-128"/>
              </a:rPr>
              <a:t>Recursief definiëren van methodes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A104578-B9F6-BA48-B580-8B246FA0E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4191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Directe recursie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Vanuit functie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nl-NL" altLang="en-US">
                <a:ea typeface="ＭＳ Ｐゴシック" panose="020B0600070205080204" pitchFamily="34" charset="-128"/>
              </a:rPr>
              <a:t>  wordt functie 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nl-NL" altLang="en-US">
                <a:ea typeface="ＭＳ Ｐゴシック" panose="020B0600070205080204" pitchFamily="34" charset="-128"/>
              </a:rPr>
              <a:t>  aangeroepen</a:t>
            </a:r>
          </a:p>
          <a:p>
            <a:pPr lvl="2" eaLnBrk="1" hangingPunct="1">
              <a:lnSpc>
                <a:spcPct val="90000"/>
              </a:lnSpc>
            </a:pPr>
            <a:endParaRPr lang="nl-NL" altLang="en-US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Indirecte of wederzijdse recursie</a:t>
            </a:r>
            <a:r>
              <a:rPr lang="nl-NL" altLang="en-US" sz="2400">
                <a:ea typeface="ＭＳ Ｐゴシック" panose="020B0600070205080204" pitchFamily="34" charset="-128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Vanuit functie 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nl-NL" altLang="en-US">
                <a:ea typeface="ＭＳ Ｐゴシック" panose="020B0600070205080204" pitchFamily="34" charset="-128"/>
              </a:rPr>
              <a:t>  wordt functie 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</a:t>
            </a:r>
            <a:r>
              <a:rPr lang="nl-NL" altLang="en-US">
                <a:ea typeface="ＭＳ Ｐゴシック" panose="020B0600070205080204" pitchFamily="34" charset="-128"/>
              </a:rPr>
              <a:t>  aangeroepen,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Vanuit functie 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</a:t>
            </a:r>
            <a:r>
              <a:rPr lang="nl-NL" altLang="en-US">
                <a:ea typeface="ＭＳ Ｐゴシック" panose="020B0600070205080204" pitchFamily="34" charset="-128"/>
              </a:rPr>
              <a:t>  wordt functie  </a:t>
            </a:r>
            <a:r>
              <a:rPr lang="nl-NL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nl-NL" altLang="en-US">
                <a:ea typeface="ＭＳ Ｐゴシック" panose="020B0600070205080204" pitchFamily="34" charset="-128"/>
              </a:rPr>
              <a:t>  aangeroepen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of nog ...</a:t>
            </a:r>
          </a:p>
          <a:p>
            <a:pPr lvl="3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meerdere tussenliggende functies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5582F2F6-20EB-604B-AE72-4C7D9717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174A1C-11AC-9B4B-9F61-A6DB56DB7CA8}" type="slidenum">
              <a:rPr lang="en-US" altLang="en-US">
                <a:latin typeface="Helvetica" pitchFamily="2" charset="0"/>
              </a:rPr>
              <a:pPr/>
              <a:t>12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4624CD96-8044-CA46-828C-0E13B2D9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6866" name="AutoShape 5">
            <a:extLst>
              <a:ext uri="{FF2B5EF4-FFF2-40B4-BE49-F238E27FC236}">
                <a16:creationId xmlns:a16="http://schemas.microsoft.com/office/drawing/2014/main" id="{3B88E7F9-9E99-C448-A64C-AD023AD46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67000"/>
            <a:ext cx="917575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</p:txBody>
      </p: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1813EAF3-2368-774D-9B51-B62971D0851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895600"/>
            <a:ext cx="2743200" cy="1371600"/>
            <a:chOff x="960" y="864"/>
            <a:chExt cx="1728" cy="864"/>
          </a:xfrm>
        </p:grpSpPr>
        <p:sp>
          <p:nvSpPr>
            <p:cNvPr id="36883" name="Freeform 8">
              <a:extLst>
                <a:ext uri="{FF2B5EF4-FFF2-40B4-BE49-F238E27FC236}">
                  <a16:creationId xmlns:a16="http://schemas.microsoft.com/office/drawing/2014/main" id="{00283219-769D-294C-8D62-1437ED6A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864"/>
              <a:ext cx="1728" cy="864"/>
            </a:xfrm>
            <a:custGeom>
              <a:avLst/>
              <a:gdLst>
                <a:gd name="T0" fmla="*/ 439 w 1896"/>
                <a:gd name="T1" fmla="*/ 0 h 1296"/>
                <a:gd name="T2" fmla="*/ 965 w 1896"/>
                <a:gd name="T3" fmla="*/ 31 h 1296"/>
                <a:gd name="T4" fmla="*/ 589 w 1896"/>
                <a:gd name="T5" fmla="*/ 76 h 1296"/>
                <a:gd name="T6" fmla="*/ 62 w 1896"/>
                <a:gd name="T7" fmla="*/ 31 h 1296"/>
                <a:gd name="T8" fmla="*/ 213 w 1896"/>
                <a:gd name="T9" fmla="*/ 3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" h="1296">
                  <a:moveTo>
                    <a:pt x="840" y="0"/>
                  </a:moveTo>
                  <a:cubicBezTo>
                    <a:pt x="1320" y="156"/>
                    <a:pt x="1800" y="312"/>
                    <a:pt x="1848" y="528"/>
                  </a:cubicBezTo>
                  <a:cubicBezTo>
                    <a:pt x="1896" y="744"/>
                    <a:pt x="1416" y="1296"/>
                    <a:pt x="1128" y="1296"/>
                  </a:cubicBezTo>
                  <a:cubicBezTo>
                    <a:pt x="840" y="1296"/>
                    <a:pt x="240" y="736"/>
                    <a:pt x="120" y="528"/>
                  </a:cubicBezTo>
                  <a:cubicBezTo>
                    <a:pt x="0" y="320"/>
                    <a:pt x="204" y="184"/>
                    <a:pt x="408" y="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84" name="Text Box 9">
              <a:extLst>
                <a:ext uri="{FF2B5EF4-FFF2-40B4-BE49-F238E27FC236}">
                  <a16:creationId xmlns:a16="http://schemas.microsoft.com/office/drawing/2014/main" id="{0F710113-D3B1-C84C-95BC-DD4516264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1344"/>
              <a:ext cx="1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8922" name="Group 10">
            <a:extLst>
              <a:ext uri="{FF2B5EF4-FFF2-40B4-BE49-F238E27FC236}">
                <a16:creationId xmlns:a16="http://schemas.microsoft.com/office/drawing/2014/main" id="{5527E4F6-1352-6A48-8886-1E1CA6AEAED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819400"/>
            <a:ext cx="4394200" cy="1803400"/>
            <a:chOff x="336" y="816"/>
            <a:chExt cx="2768" cy="1136"/>
          </a:xfrm>
        </p:grpSpPr>
        <p:sp>
          <p:nvSpPr>
            <p:cNvPr id="36881" name="Freeform 11">
              <a:extLst>
                <a:ext uri="{FF2B5EF4-FFF2-40B4-BE49-F238E27FC236}">
                  <a16:creationId xmlns:a16="http://schemas.microsoft.com/office/drawing/2014/main" id="{0754D1A6-19AC-234E-A119-F4EC69A2B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816"/>
              <a:ext cx="2768" cy="1136"/>
            </a:xfrm>
            <a:custGeom>
              <a:avLst/>
              <a:gdLst>
                <a:gd name="T0" fmla="*/ 1392 w 2768"/>
                <a:gd name="T1" fmla="*/ 0 h 1136"/>
                <a:gd name="T2" fmla="*/ 2448 w 2768"/>
                <a:gd name="T3" fmla="*/ 240 h 1136"/>
                <a:gd name="T4" fmla="*/ 2400 w 2768"/>
                <a:gd name="T5" fmla="*/ 1056 h 1136"/>
                <a:gd name="T6" fmla="*/ 240 w 2768"/>
                <a:gd name="T7" fmla="*/ 720 h 1136"/>
                <a:gd name="T8" fmla="*/ 960 w 2768"/>
                <a:gd name="T9" fmla="*/ 48 h 1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68" h="1136">
                  <a:moveTo>
                    <a:pt x="1392" y="0"/>
                  </a:moveTo>
                  <a:cubicBezTo>
                    <a:pt x="1836" y="32"/>
                    <a:pt x="2280" y="64"/>
                    <a:pt x="2448" y="240"/>
                  </a:cubicBezTo>
                  <a:cubicBezTo>
                    <a:pt x="2616" y="416"/>
                    <a:pt x="2768" y="976"/>
                    <a:pt x="2400" y="1056"/>
                  </a:cubicBezTo>
                  <a:cubicBezTo>
                    <a:pt x="2032" y="1136"/>
                    <a:pt x="480" y="888"/>
                    <a:pt x="240" y="720"/>
                  </a:cubicBezTo>
                  <a:cubicBezTo>
                    <a:pt x="0" y="552"/>
                    <a:pt x="480" y="300"/>
                    <a:pt x="960" y="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82" name="Text Box 12">
              <a:extLst>
                <a:ext uri="{FF2B5EF4-FFF2-40B4-BE49-F238E27FC236}">
                  <a16:creationId xmlns:a16="http://schemas.microsoft.com/office/drawing/2014/main" id="{850552C1-2C02-4540-89DB-18447306B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440"/>
              <a:ext cx="1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D234A016-B4B7-9A46-A02C-CC8C5AE272F7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819400"/>
            <a:ext cx="4572000" cy="1905000"/>
            <a:chOff x="288" y="816"/>
            <a:chExt cx="2880" cy="1200"/>
          </a:xfrm>
        </p:grpSpPr>
        <p:sp>
          <p:nvSpPr>
            <p:cNvPr id="36879" name="Freeform 14">
              <a:extLst>
                <a:ext uri="{FF2B5EF4-FFF2-40B4-BE49-F238E27FC236}">
                  <a16:creationId xmlns:a16="http://schemas.microsoft.com/office/drawing/2014/main" id="{2A88C52F-573A-8341-8791-4889A1786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816"/>
              <a:ext cx="2880" cy="1200"/>
            </a:xfrm>
            <a:custGeom>
              <a:avLst/>
              <a:gdLst>
                <a:gd name="T0" fmla="*/ 1837 w 2768"/>
                <a:gd name="T1" fmla="*/ 0 h 1136"/>
                <a:gd name="T2" fmla="*/ 3232 w 2768"/>
                <a:gd name="T3" fmla="*/ 353 h 1136"/>
                <a:gd name="T4" fmla="*/ 3167 w 2768"/>
                <a:gd name="T5" fmla="*/ 1549 h 1136"/>
                <a:gd name="T6" fmla="*/ 317 w 2768"/>
                <a:gd name="T7" fmla="*/ 1057 h 1136"/>
                <a:gd name="T8" fmla="*/ 1267 w 2768"/>
                <a:gd name="T9" fmla="*/ 71 h 1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68" h="1136">
                  <a:moveTo>
                    <a:pt x="1392" y="0"/>
                  </a:moveTo>
                  <a:cubicBezTo>
                    <a:pt x="1836" y="32"/>
                    <a:pt x="2280" y="64"/>
                    <a:pt x="2448" y="240"/>
                  </a:cubicBezTo>
                  <a:cubicBezTo>
                    <a:pt x="2616" y="416"/>
                    <a:pt x="2768" y="976"/>
                    <a:pt x="2400" y="1056"/>
                  </a:cubicBezTo>
                  <a:cubicBezTo>
                    <a:pt x="2032" y="1136"/>
                    <a:pt x="480" y="888"/>
                    <a:pt x="240" y="720"/>
                  </a:cubicBezTo>
                  <a:cubicBezTo>
                    <a:pt x="0" y="552"/>
                    <a:pt x="480" y="300"/>
                    <a:pt x="960" y="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80" name="Text Box 15">
              <a:extLst>
                <a:ext uri="{FF2B5EF4-FFF2-40B4-BE49-F238E27FC236}">
                  <a16:creationId xmlns:a16="http://schemas.microsoft.com/office/drawing/2014/main" id="{B6029D86-5281-614E-A450-98B4E0290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1728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grpSp>
        <p:nvGrpSpPr>
          <p:cNvPr id="38928" name="Group 16">
            <a:extLst>
              <a:ext uri="{FF2B5EF4-FFF2-40B4-BE49-F238E27FC236}">
                <a16:creationId xmlns:a16="http://schemas.microsoft.com/office/drawing/2014/main" id="{D3767F3E-5B1B-AE47-B9C4-592A2637A5C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895600"/>
            <a:ext cx="3052763" cy="1463675"/>
            <a:chOff x="912" y="864"/>
            <a:chExt cx="1923" cy="922"/>
          </a:xfrm>
        </p:grpSpPr>
        <p:sp>
          <p:nvSpPr>
            <p:cNvPr id="36877" name="Text Box 17">
              <a:extLst>
                <a:ext uri="{FF2B5EF4-FFF2-40B4-BE49-F238E27FC236}">
                  <a16:creationId xmlns:a16="http://schemas.microsoft.com/office/drawing/2014/main" id="{2164E55E-ACD3-5D4B-B7F8-2004A729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536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return</a:t>
              </a:r>
            </a:p>
          </p:txBody>
        </p:sp>
        <p:sp>
          <p:nvSpPr>
            <p:cNvPr id="36878" name="Freeform 18">
              <a:extLst>
                <a:ext uri="{FF2B5EF4-FFF2-40B4-BE49-F238E27FC236}">
                  <a16:creationId xmlns:a16="http://schemas.microsoft.com/office/drawing/2014/main" id="{1F6D7820-ED90-B144-AD2A-3E8D16CFE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864"/>
              <a:ext cx="1824" cy="912"/>
            </a:xfrm>
            <a:custGeom>
              <a:avLst/>
              <a:gdLst>
                <a:gd name="T0" fmla="*/ 641 w 1896"/>
                <a:gd name="T1" fmla="*/ 0 h 1296"/>
                <a:gd name="T2" fmla="*/ 1409 w 1896"/>
                <a:gd name="T3" fmla="*/ 45 h 1296"/>
                <a:gd name="T4" fmla="*/ 860 w 1896"/>
                <a:gd name="T5" fmla="*/ 111 h 1296"/>
                <a:gd name="T6" fmla="*/ 91 w 1896"/>
                <a:gd name="T7" fmla="*/ 45 h 1296"/>
                <a:gd name="T8" fmla="*/ 312 w 1896"/>
                <a:gd name="T9" fmla="*/ 4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" h="1296">
                  <a:moveTo>
                    <a:pt x="840" y="0"/>
                  </a:moveTo>
                  <a:cubicBezTo>
                    <a:pt x="1320" y="156"/>
                    <a:pt x="1800" y="312"/>
                    <a:pt x="1848" y="528"/>
                  </a:cubicBezTo>
                  <a:cubicBezTo>
                    <a:pt x="1896" y="744"/>
                    <a:pt x="1416" y="1296"/>
                    <a:pt x="1128" y="1296"/>
                  </a:cubicBezTo>
                  <a:cubicBezTo>
                    <a:pt x="840" y="1296"/>
                    <a:pt x="240" y="736"/>
                    <a:pt x="120" y="528"/>
                  </a:cubicBezTo>
                  <a:cubicBezTo>
                    <a:pt x="0" y="320"/>
                    <a:pt x="204" y="184"/>
                    <a:pt x="408" y="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931" name="Line 19">
            <a:extLst>
              <a:ext uri="{FF2B5EF4-FFF2-40B4-BE49-F238E27FC236}">
                <a16:creationId xmlns:a16="http://schemas.microsoft.com/office/drawing/2014/main" id="{2571FA63-61EB-8844-82F6-40FF2A057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32" name="Group 20">
            <a:extLst>
              <a:ext uri="{FF2B5EF4-FFF2-40B4-BE49-F238E27FC236}">
                <a16:creationId xmlns:a16="http://schemas.microsoft.com/office/drawing/2014/main" id="{3B302068-B813-EC4D-AAD0-EE510067815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362200"/>
            <a:ext cx="1600200" cy="457200"/>
            <a:chOff x="288" y="528"/>
            <a:chExt cx="1008" cy="288"/>
          </a:xfrm>
        </p:grpSpPr>
        <p:sp>
          <p:nvSpPr>
            <p:cNvPr id="36875" name="Line 21">
              <a:extLst>
                <a:ext uri="{FF2B5EF4-FFF2-40B4-BE49-F238E27FC236}">
                  <a16:creationId xmlns:a16="http://schemas.microsoft.com/office/drawing/2014/main" id="{0E91643B-CAD4-244D-A754-4816F11F7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8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6F23FB84-929A-7049-9483-39E9A71A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528"/>
              <a:ext cx="1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AC1AE291-E38E-F740-BD66-1F20434DB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>
                <a:cs typeface="+mj-cs"/>
              </a:rPr>
              <a:t>Directe recursie</a:t>
            </a:r>
          </a:p>
        </p:txBody>
      </p:sp>
      <p:sp>
        <p:nvSpPr>
          <p:cNvPr id="36874" name="Slide Number Placeholder 1">
            <a:extLst>
              <a:ext uri="{FF2B5EF4-FFF2-40B4-BE49-F238E27FC236}">
                <a16:creationId xmlns:a16="http://schemas.microsoft.com/office/drawing/2014/main" id="{D853D38F-68F7-6540-9194-B15581D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C1CCB6-6217-D84C-8298-90461B9EFDAF}" type="slidenum">
              <a:rPr lang="en-US" altLang="en-US">
                <a:latin typeface="Helvetica" pitchFamily="2" charset="0"/>
              </a:rPr>
              <a:pPr/>
              <a:t>13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7E2EA8EE-E077-B94C-ABE2-0FC1727E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928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8914" name="AutoShape 5">
            <a:extLst>
              <a:ext uri="{FF2B5EF4-FFF2-40B4-BE49-F238E27FC236}">
                <a16:creationId xmlns:a16="http://schemas.microsoft.com/office/drawing/2014/main" id="{065B436D-59CA-C345-8645-B75A6372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917575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</p:txBody>
      </p:sp>
      <p:grpSp>
        <p:nvGrpSpPr>
          <p:cNvPr id="40967" name="Group 7">
            <a:extLst>
              <a:ext uri="{FF2B5EF4-FFF2-40B4-BE49-F238E27FC236}">
                <a16:creationId xmlns:a16="http://schemas.microsoft.com/office/drawing/2014/main" id="{A062F549-6456-174D-A283-C7321F80CBA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62200"/>
            <a:ext cx="1981200" cy="457200"/>
            <a:chOff x="288" y="528"/>
            <a:chExt cx="1008" cy="288"/>
          </a:xfrm>
        </p:grpSpPr>
        <p:sp>
          <p:nvSpPr>
            <p:cNvPr id="38934" name="Line 8">
              <a:extLst>
                <a:ext uri="{FF2B5EF4-FFF2-40B4-BE49-F238E27FC236}">
                  <a16:creationId xmlns:a16="http://schemas.microsoft.com/office/drawing/2014/main" id="{0C4B33C1-C756-DA44-B7AC-2F76AB8E1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8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Text Box 9">
              <a:extLst>
                <a:ext uri="{FF2B5EF4-FFF2-40B4-BE49-F238E27FC236}">
                  <a16:creationId xmlns:a16="http://schemas.microsoft.com/office/drawing/2014/main" id="{7E151A8A-C7B7-9A42-83D3-51AA56FCE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528"/>
              <a:ext cx="1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38916" name="AutoShape 13">
            <a:extLst>
              <a:ext uri="{FF2B5EF4-FFF2-40B4-BE49-F238E27FC236}">
                <a16:creationId xmlns:a16="http://schemas.microsoft.com/office/drawing/2014/main" id="{396BE093-9C9C-1042-BF2B-6179F379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917575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g</a:t>
            </a:r>
          </a:p>
        </p:txBody>
      </p:sp>
      <p:grpSp>
        <p:nvGrpSpPr>
          <p:cNvPr id="40975" name="Group 15">
            <a:extLst>
              <a:ext uri="{FF2B5EF4-FFF2-40B4-BE49-F238E27FC236}">
                <a16:creationId xmlns:a16="http://schemas.microsoft.com/office/drawing/2014/main" id="{E84DB9C1-512A-9544-97D3-DAE8C2D183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971800"/>
            <a:ext cx="4991100" cy="1549400"/>
            <a:chOff x="1320" y="1440"/>
            <a:chExt cx="3144" cy="976"/>
          </a:xfrm>
        </p:grpSpPr>
        <p:sp>
          <p:nvSpPr>
            <p:cNvPr id="38932" name="Text Box 16">
              <a:extLst>
                <a:ext uri="{FF2B5EF4-FFF2-40B4-BE49-F238E27FC236}">
                  <a16:creationId xmlns:a16="http://schemas.microsoft.com/office/drawing/2014/main" id="{538A8244-C507-3F43-AB3F-4552BA009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2160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return</a:t>
              </a:r>
            </a:p>
          </p:txBody>
        </p:sp>
        <p:sp>
          <p:nvSpPr>
            <p:cNvPr id="38933" name="Freeform 17">
              <a:extLst>
                <a:ext uri="{FF2B5EF4-FFF2-40B4-BE49-F238E27FC236}">
                  <a16:creationId xmlns:a16="http://schemas.microsoft.com/office/drawing/2014/main" id="{5C94EBB7-EBFB-6449-8F0D-FDBD07F7B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440"/>
              <a:ext cx="3144" cy="976"/>
            </a:xfrm>
            <a:custGeom>
              <a:avLst/>
              <a:gdLst>
                <a:gd name="T0" fmla="*/ 456 w 3144"/>
                <a:gd name="T1" fmla="*/ 0 h 976"/>
                <a:gd name="T2" fmla="*/ 72 w 3144"/>
                <a:gd name="T3" fmla="*/ 240 h 976"/>
                <a:gd name="T4" fmla="*/ 360 w 3144"/>
                <a:gd name="T5" fmla="*/ 576 h 976"/>
                <a:gd name="T6" fmla="*/ 2232 w 3144"/>
                <a:gd name="T7" fmla="*/ 960 h 976"/>
                <a:gd name="T8" fmla="*/ 3144 w 3144"/>
                <a:gd name="T9" fmla="*/ 672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4" h="976">
                  <a:moveTo>
                    <a:pt x="456" y="0"/>
                  </a:moveTo>
                  <a:cubicBezTo>
                    <a:pt x="272" y="72"/>
                    <a:pt x="88" y="144"/>
                    <a:pt x="72" y="240"/>
                  </a:cubicBezTo>
                  <a:cubicBezTo>
                    <a:pt x="56" y="336"/>
                    <a:pt x="0" y="456"/>
                    <a:pt x="360" y="576"/>
                  </a:cubicBezTo>
                  <a:cubicBezTo>
                    <a:pt x="720" y="696"/>
                    <a:pt x="1768" y="944"/>
                    <a:pt x="2232" y="960"/>
                  </a:cubicBezTo>
                  <a:cubicBezTo>
                    <a:pt x="2696" y="976"/>
                    <a:pt x="2920" y="824"/>
                    <a:pt x="3144" y="6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78" name="Group 18">
            <a:extLst>
              <a:ext uri="{FF2B5EF4-FFF2-40B4-BE49-F238E27FC236}">
                <a16:creationId xmlns:a16="http://schemas.microsoft.com/office/drawing/2014/main" id="{6BDCB9FE-DACD-0C4C-B56F-B8E748ECC9F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971800"/>
            <a:ext cx="4800600" cy="1358900"/>
            <a:chOff x="1392" y="1440"/>
            <a:chExt cx="3024" cy="856"/>
          </a:xfrm>
        </p:grpSpPr>
        <p:sp>
          <p:nvSpPr>
            <p:cNvPr id="38930" name="Freeform 19">
              <a:extLst>
                <a:ext uri="{FF2B5EF4-FFF2-40B4-BE49-F238E27FC236}">
                  <a16:creationId xmlns:a16="http://schemas.microsoft.com/office/drawing/2014/main" id="{ED4518B0-125F-2B42-A87B-D11A80407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440"/>
              <a:ext cx="3024" cy="856"/>
            </a:xfrm>
            <a:custGeom>
              <a:avLst/>
              <a:gdLst>
                <a:gd name="T0" fmla="*/ 3024 w 3024"/>
                <a:gd name="T1" fmla="*/ 624 h 856"/>
                <a:gd name="T2" fmla="*/ 1824 w 3024"/>
                <a:gd name="T3" fmla="*/ 816 h 856"/>
                <a:gd name="T4" fmla="*/ 240 w 3024"/>
                <a:gd name="T5" fmla="*/ 384 h 856"/>
                <a:gd name="T6" fmla="*/ 384 w 3024"/>
                <a:gd name="T7" fmla="*/ 0 h 8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856">
                  <a:moveTo>
                    <a:pt x="3024" y="624"/>
                  </a:moveTo>
                  <a:cubicBezTo>
                    <a:pt x="2656" y="740"/>
                    <a:pt x="2288" y="856"/>
                    <a:pt x="1824" y="816"/>
                  </a:cubicBezTo>
                  <a:cubicBezTo>
                    <a:pt x="1360" y="776"/>
                    <a:pt x="480" y="520"/>
                    <a:pt x="240" y="384"/>
                  </a:cubicBezTo>
                  <a:cubicBezTo>
                    <a:pt x="0" y="248"/>
                    <a:pt x="192" y="124"/>
                    <a:pt x="38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931" name="Text Box 20">
              <a:extLst>
                <a:ext uri="{FF2B5EF4-FFF2-40B4-BE49-F238E27FC236}">
                  <a16:creationId xmlns:a16="http://schemas.microsoft.com/office/drawing/2014/main" id="{08552D0C-09A5-1B43-B86D-5ECCFBB2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1968"/>
              <a:ext cx="1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0981" name="Group 21">
            <a:extLst>
              <a:ext uri="{FF2B5EF4-FFF2-40B4-BE49-F238E27FC236}">
                <a16:creationId xmlns:a16="http://schemas.microsoft.com/office/drawing/2014/main" id="{DBED86BF-8D1E-FE4F-BF3A-DA580E047B7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19400"/>
            <a:ext cx="3200400" cy="990600"/>
            <a:chOff x="2304" y="1344"/>
            <a:chExt cx="2016" cy="624"/>
          </a:xfrm>
        </p:grpSpPr>
        <p:sp>
          <p:nvSpPr>
            <p:cNvPr id="38928" name="Line 22">
              <a:extLst>
                <a:ext uri="{FF2B5EF4-FFF2-40B4-BE49-F238E27FC236}">
                  <a16:creationId xmlns:a16="http://schemas.microsoft.com/office/drawing/2014/main" id="{5D2DE227-EEE9-D948-AB35-9BFBEBFC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44"/>
              <a:ext cx="201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929" name="Text Box 23">
              <a:extLst>
                <a:ext uri="{FF2B5EF4-FFF2-40B4-BE49-F238E27FC236}">
                  <a16:creationId xmlns:a16="http://schemas.microsoft.com/office/drawing/2014/main" id="{DEE78363-4B90-804B-92C1-AE1E57FC5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488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40984" name="Group 24">
            <a:extLst>
              <a:ext uri="{FF2B5EF4-FFF2-40B4-BE49-F238E27FC236}">
                <a16:creationId xmlns:a16="http://schemas.microsoft.com/office/drawing/2014/main" id="{23E261EB-1362-5C46-BCCB-7EAB72AF7D5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95600"/>
            <a:ext cx="3200400" cy="990600"/>
            <a:chOff x="2304" y="1392"/>
            <a:chExt cx="2016" cy="624"/>
          </a:xfrm>
        </p:grpSpPr>
        <p:sp>
          <p:nvSpPr>
            <p:cNvPr id="38926" name="Line 25">
              <a:extLst>
                <a:ext uri="{FF2B5EF4-FFF2-40B4-BE49-F238E27FC236}">
                  <a16:creationId xmlns:a16="http://schemas.microsoft.com/office/drawing/2014/main" id="{75BBC7C6-C9A2-7E4B-8A5D-537E64085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1392"/>
              <a:ext cx="201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927" name="Text Box 26">
              <a:extLst>
                <a:ext uri="{FF2B5EF4-FFF2-40B4-BE49-F238E27FC236}">
                  <a16:creationId xmlns:a16="http://schemas.microsoft.com/office/drawing/2014/main" id="{F5F913E2-EFB7-8344-91B5-64D462611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680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grpSp>
        <p:nvGrpSpPr>
          <p:cNvPr id="40987" name="Group 27">
            <a:extLst>
              <a:ext uri="{FF2B5EF4-FFF2-40B4-BE49-F238E27FC236}">
                <a16:creationId xmlns:a16="http://schemas.microsoft.com/office/drawing/2014/main" id="{5147C8C0-DA68-7048-9F27-85F13E1523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95600"/>
            <a:ext cx="2057400" cy="396875"/>
            <a:chOff x="480" y="1392"/>
            <a:chExt cx="1296" cy="250"/>
          </a:xfrm>
        </p:grpSpPr>
        <p:sp>
          <p:nvSpPr>
            <p:cNvPr id="38924" name="Line 28">
              <a:extLst>
                <a:ext uri="{FF2B5EF4-FFF2-40B4-BE49-F238E27FC236}">
                  <a16:creationId xmlns:a16="http://schemas.microsoft.com/office/drawing/2014/main" id="{388A0BB0-0642-6147-A368-365AA6CC8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39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Text Box 29">
              <a:extLst>
                <a:ext uri="{FF2B5EF4-FFF2-40B4-BE49-F238E27FC236}">
                  <a16:creationId xmlns:a16="http://schemas.microsoft.com/office/drawing/2014/main" id="{9982305C-FAC5-F042-998B-EDB129941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" y="1392"/>
              <a:ext cx="5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sp>
        <p:nvSpPr>
          <p:cNvPr id="40990" name="Rectangle 30">
            <a:extLst>
              <a:ext uri="{FF2B5EF4-FFF2-40B4-BE49-F238E27FC236}">
                <a16:creationId xmlns:a16="http://schemas.microsoft.com/office/drawing/2014/main" id="{11AA97F3-3FF7-754B-BF54-5D4C96E04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05863" cy="1090613"/>
          </a:xfrm>
        </p:spPr>
        <p:txBody>
          <a:bodyPr/>
          <a:lstStyle/>
          <a:p>
            <a:pPr eaLnBrk="1" hangingPunct="1">
              <a:defRPr/>
            </a:pPr>
            <a:r>
              <a:rPr lang="nl-NL">
                <a:cs typeface="+mj-cs"/>
              </a:rPr>
              <a:t>Indirecte of wederzijdse recursie</a:t>
            </a:r>
          </a:p>
        </p:txBody>
      </p:sp>
      <p:sp>
        <p:nvSpPr>
          <p:cNvPr id="38923" name="Slide Number Placeholder 1">
            <a:extLst>
              <a:ext uri="{FF2B5EF4-FFF2-40B4-BE49-F238E27FC236}">
                <a16:creationId xmlns:a16="http://schemas.microsoft.com/office/drawing/2014/main" id="{D2368B4C-61DB-454E-8731-CC9D65B8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1CEB8F-45DC-B949-91AF-47DAAEE8F542}" type="slidenum">
              <a:rPr lang="en-US" altLang="en-US">
                <a:latin typeface="Helvetica" pitchFamily="2" charset="0"/>
              </a:rPr>
              <a:pPr/>
              <a:t>14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E94D-B740-4E4B-BC14-A80C7225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Hmm… </a:t>
            </a:r>
            <a:r>
              <a:rPr lang="en-US" dirty="0" err="1"/>
              <a:t>macht</a:t>
            </a:r>
            <a:r>
              <a:rPr lang="en-US" dirty="0"/>
              <a:t> 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dirty="0" err="1"/>
              <a:t>recursief</a:t>
            </a:r>
            <a:r>
              <a:rPr lang="en-US" dirty="0"/>
              <a:t>?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3154522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85209F0-5489-1C49-AB54-A303A9FC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5058" name="Text Box 4">
            <a:extLst>
              <a:ext uri="{FF2B5EF4-FFF2-40B4-BE49-F238E27FC236}">
                <a16:creationId xmlns:a16="http://schemas.microsoft.com/office/drawing/2014/main" id="{1F02F8A8-EBFE-764B-A177-7785499A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8696325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Probleem: Is een gegeven zin een palindroom? 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b="1">
                <a:solidFill>
                  <a:srgbClr val="5068DA"/>
                </a:solidFill>
              </a:rPr>
              <a:t>Palindroom </a:t>
            </a:r>
            <a:r>
              <a:rPr lang="nl-NL" altLang="en-US" sz="2400"/>
              <a:t>= een string die gelijk is aan zichzelf, wanneer men de string van achter naar voor leest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/>
              <a:t>A man, a plan, a canal – Panama!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/>
              <a:t>Go hang a salami, I’m a lasagna hog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/>
              <a:t>Madam, I’m Adam 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D54D9668-45A8-E545-A07A-F8E9102D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624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800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91233F44-771C-5842-B3A9-2182A2E9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789488"/>
            <a:ext cx="2759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1600"/>
              <a:t>Zinstekens en spaties buiten</a:t>
            </a:r>
          </a:p>
          <a:p>
            <a:r>
              <a:rPr lang="nl-NL" altLang="en-US" sz="1600"/>
              <a:t>beschouwing gelaten</a:t>
            </a:r>
          </a:p>
        </p:txBody>
      </p:sp>
      <p:sp>
        <p:nvSpPr>
          <p:cNvPr id="45061" name="Slide Number Placeholder 1">
            <a:extLst>
              <a:ext uri="{FF2B5EF4-FFF2-40B4-BE49-F238E27FC236}">
                <a16:creationId xmlns:a16="http://schemas.microsoft.com/office/drawing/2014/main" id="{8EF47CAF-9124-724E-ADFE-5EE3BB2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62097-A240-7F43-A563-FA946AAC5730}" type="slidenum">
              <a:rPr lang="en-US" altLang="en-US">
                <a:latin typeface="Helvetica" pitchFamily="2" charset="0"/>
              </a:rPr>
              <a:pPr/>
              <a:t>16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9C6E302-E15E-A64F-80D6-D06027C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7106" name="Text Box 4">
            <a:extLst>
              <a:ext uri="{FF2B5EF4-FFF2-40B4-BE49-F238E27FC236}">
                <a16:creationId xmlns:a16="http://schemas.microsoft.com/office/drawing/2014/main" id="{2F02FCB6-F1B9-3247-A188-4704BE6A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64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AutoNum type="arabicPeriod"/>
            </a:pPr>
            <a:r>
              <a:rPr lang="nl-NL" altLang="en-US" sz="2400"/>
              <a:t>Beschouw mogelijke manieren om de input te vereenvoudigen: 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88AE5855-FD4A-1F49-9C54-BB6EDA05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624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800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D1289B6C-5714-9748-A766-4C0C71A29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638040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Verwijder het eerste karakter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Verwijder het laatste karakter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Verwijder zowel het eerste als het laatste karakter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Verwijder een karakter in het midden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000" i="1" dirty="0"/>
              <a:t>Verdeel de string in twee delen</a:t>
            </a:r>
          </a:p>
        </p:txBody>
      </p:sp>
      <p:sp>
        <p:nvSpPr>
          <p:cNvPr id="47109" name="Slide Number Placeholder 1">
            <a:extLst>
              <a:ext uri="{FF2B5EF4-FFF2-40B4-BE49-F238E27FC236}">
                <a16:creationId xmlns:a16="http://schemas.microsoft.com/office/drawing/2014/main" id="{FC015D5A-A616-394F-8F7E-26C92757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42951D-6A8F-6845-8989-EA466AE93685}" type="slidenum">
              <a:rPr lang="en-US" altLang="en-US">
                <a:latin typeface="Helvetica" pitchFamily="2" charset="0"/>
              </a:rPr>
              <a:pPr/>
              <a:t>17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5F03B69-1AFA-954E-96CA-1CD21D30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9792031D-1D6F-4B45-A881-095FD7E1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90650"/>
            <a:ext cx="9144000" cy="474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09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AutoNum type="arabicPeriod" startAt="2"/>
            </a:pPr>
            <a:r>
              <a:rPr lang="nl-NL" altLang="en-US" sz="2400"/>
              <a:t>Combineer oplossingen met eenvoudiger inputs om een oplossing voor het origineel probleem te bekomen:</a:t>
            </a:r>
            <a:r>
              <a:rPr lang="nl-NL" altLang="en-US" sz="2400" b="1">
                <a:solidFill>
                  <a:srgbClr val="5068DA"/>
                </a:solidFill>
              </a:rPr>
              <a:t> recursieve geval</a:t>
            </a:r>
            <a:endParaRPr lang="nl-NL" altLang="en-US" sz="2400"/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nl-NL" altLang="en-US" sz="2400"/>
              <a:t>Meest beloftevolle vereenvoudiging: verwijder zowel het eerste als de laatste letter </a:t>
            </a:r>
            <a:r>
              <a:rPr lang="nl-NL" altLang="en-US" sz="2400" i="1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nl-NL" altLang="en-US" sz="2400" i="1"/>
              <a:t>	“adam, I’m Ada” </a:t>
            </a:r>
            <a:r>
              <a:rPr lang="nl-NL" altLang="en-US" sz="2400"/>
              <a:t> is ook een palindroom</a:t>
            </a:r>
            <a:endParaRPr lang="nl-NL" altLang="en-US" sz="2400" i="1"/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nl-NL" altLang="en-US" sz="2400"/>
              <a:t>Zodus, een string is een palindroom als</a:t>
            </a:r>
            <a:endParaRPr lang="nl-NL" altLang="en-US" sz="2400" i="1"/>
          </a:p>
          <a:p>
            <a:pPr lvl="2" eaLnBrk="1" hangingPunct="1">
              <a:spcBef>
                <a:spcPts val="600"/>
              </a:spcBef>
              <a:buFontTx/>
              <a:buChar char="•"/>
            </a:pPr>
            <a:r>
              <a:rPr lang="nl-NL" altLang="en-US" sz="2000"/>
              <a:t>De eerste en de laatste letters overeenkomen, en </a:t>
            </a:r>
          </a:p>
          <a:p>
            <a:pPr lvl="2" eaLnBrk="1" hangingPunct="1">
              <a:spcBef>
                <a:spcPts val="600"/>
              </a:spcBef>
              <a:buFontTx/>
              <a:buChar char="•"/>
            </a:pPr>
            <a:r>
              <a:rPr lang="nl-NL" altLang="en-US" sz="2000"/>
              <a:t>De string bekomen door het verwijderen van de eerste en de laatste letters vormt een palindroom</a:t>
            </a:r>
            <a:endParaRPr lang="nl-NL" altLang="en-US" sz="2000" i="1"/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nl-NL" altLang="en-US" sz="2400"/>
              <a:t>Wat als het eerste en het laatste karakter geen letters zijn? Laat deze buiten beschouwing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FE35E85B-4F84-194A-8C1E-A92B23A58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000"/>
            <a:ext cx="624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sz="2800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0BE7EDB9-D1B6-CD49-9508-0EBC1B5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B9DDC2-9893-8249-A343-8BD4B810F7E6}" type="slidenum">
              <a:rPr lang="en-US" altLang="en-US">
                <a:latin typeface="Helvetica" pitchFamily="2" charset="0"/>
              </a:rPr>
              <a:pPr/>
              <a:t>18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01CA55-501C-B143-B889-2F7110A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89C123B9-D096-6A45-A82B-469189164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ClrTx/>
              <a:buFont typeface="Times" pitchFamily="2" charset="0"/>
              <a:buChar char="•"/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Indien het eerste en laatste karakter letters zijn en dezelfde zijn, verwijder beiden, en test de kortere string </a:t>
            </a:r>
          </a:p>
          <a:p>
            <a:pPr eaLnBrk="1" hangingPunct="1">
              <a:spcBef>
                <a:spcPts val="600"/>
              </a:spcBef>
              <a:buClrTx/>
              <a:buFont typeface="Times" pitchFamily="2" charset="0"/>
              <a:buChar char="•"/>
            </a:pPr>
            <a:endParaRPr lang="nl-NL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600"/>
              </a:spcBef>
              <a:buClrTx/>
              <a:buFont typeface="Times" pitchFamily="2" charset="0"/>
              <a:buChar char="•"/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Indien het laatste karakter geen letter is, verwijder het en test de kortere string</a:t>
            </a:r>
          </a:p>
          <a:p>
            <a:pPr eaLnBrk="1" hangingPunct="1">
              <a:spcBef>
                <a:spcPts val="600"/>
              </a:spcBef>
              <a:buClrTx/>
              <a:buFont typeface="Times" pitchFamily="2" charset="0"/>
              <a:buChar char="•"/>
            </a:pPr>
            <a:endParaRPr lang="nl-NL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600"/>
              </a:spcBef>
              <a:buClrTx/>
              <a:buFont typeface="Times" pitchFamily="2" charset="0"/>
              <a:buChar char="•"/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Indien het eerste karakter geen letter is, verwijder het en test de kortere string</a:t>
            </a:r>
            <a:endParaRPr lang="nl-NL" altLang="en-US" sz="2800" i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nl-NL" altLang="en-US">
              <a:ea typeface="ＭＳ Ｐゴシック" panose="020B0600070205080204" pitchFamily="34" charset="-128"/>
            </a:endParaRPr>
          </a:p>
        </p:txBody>
      </p:sp>
      <p:sp>
        <p:nvSpPr>
          <p:cNvPr id="51203" name="Slide Number Placeholder 1">
            <a:extLst>
              <a:ext uri="{FF2B5EF4-FFF2-40B4-BE49-F238E27FC236}">
                <a16:creationId xmlns:a16="http://schemas.microsoft.com/office/drawing/2014/main" id="{BCE9AAC2-421C-E94E-A6E9-ECA16049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94EECA-30D3-FA4D-B72F-83C7610B246D}" type="slidenum">
              <a:rPr lang="en-US" altLang="en-US">
                <a:latin typeface="Helvetica" pitchFamily="2" charset="0"/>
              </a:rPr>
              <a:pPr/>
              <a:t>19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C025BD-A3C5-934D-A38A-3AA33210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6386" name="Picture 2" descr="Figure_18_6">
            <a:extLst>
              <a:ext uri="{FF2B5EF4-FFF2-40B4-BE49-F238E27FC236}">
                <a16:creationId xmlns:a16="http://schemas.microsoft.com/office/drawing/2014/main" id="{9A67C77E-AFE9-334D-9950-2E7FDD2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4450"/>
            <a:ext cx="42989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>
            <a:extLst>
              <a:ext uri="{FF2B5EF4-FFF2-40B4-BE49-F238E27FC236}">
                <a16:creationId xmlns:a16="http://schemas.microsoft.com/office/drawing/2014/main" id="{B253475D-4704-7C45-B312-ADE4A95B8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4975" y="5232400"/>
            <a:ext cx="3281363" cy="72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nl-NL" sz="2800">
                <a:cs typeface="+mn-cs"/>
              </a:rPr>
              <a:t>Een recursieve figuur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95727C2-5A0F-5F44-85AB-00F9F63308E4}"/>
              </a:ext>
            </a:extLst>
          </p:cNvPr>
          <p:cNvSpPr>
            <a:spLocks noChangeArrowheads="1"/>
          </p:cNvSpPr>
          <p:nvPr/>
        </p:nvSpPr>
        <p:spPr bwMode="auto">
          <a:xfrm rot="2921196">
            <a:off x="3772694" y="2155032"/>
            <a:ext cx="2117725" cy="280193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7F2BBDB-3E5A-1A40-8C97-BBDF02892BBB}"/>
              </a:ext>
            </a:extLst>
          </p:cNvPr>
          <p:cNvSpPr>
            <a:spLocks noChangeArrowheads="1"/>
          </p:cNvSpPr>
          <p:nvPr/>
        </p:nvSpPr>
        <p:spPr bwMode="auto">
          <a:xfrm rot="5370223">
            <a:off x="4686300" y="3467100"/>
            <a:ext cx="838200" cy="137160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D9C7761-955E-AF48-8A99-CD3CB95E85EF}"/>
              </a:ext>
            </a:extLst>
          </p:cNvPr>
          <p:cNvSpPr>
            <a:spLocks noChangeArrowheads="1"/>
          </p:cNvSpPr>
          <p:nvPr/>
        </p:nvSpPr>
        <p:spPr bwMode="auto">
          <a:xfrm rot="8106178">
            <a:off x="4792663" y="4086225"/>
            <a:ext cx="381000" cy="51117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1" name="Slide Number Placeholder 1">
            <a:extLst>
              <a:ext uri="{FF2B5EF4-FFF2-40B4-BE49-F238E27FC236}">
                <a16:creationId xmlns:a16="http://schemas.microsoft.com/office/drawing/2014/main" id="{E8A973EE-15F1-1D41-8FCC-40BD07F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61FFE6-D691-5147-AA9E-A114D56D5005}" type="slidenum">
              <a:rPr lang="en-US" altLang="en-US">
                <a:latin typeface="Helvetica" pitchFamily="2" charset="0"/>
              </a:rPr>
              <a:pPr/>
              <a:t>2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A0D60BD-86FB-E740-A454-52B9DA9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3250" name="Text Box 4">
            <a:extLst>
              <a:ext uri="{FF2B5EF4-FFF2-40B4-BE49-F238E27FC236}">
                <a16:creationId xmlns:a16="http://schemas.microsoft.com/office/drawing/2014/main" id="{5EBB5D57-9446-0E45-B1BC-8E9A9C359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91440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09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AutoNum type="arabicPeriod" startAt="3"/>
            </a:pPr>
            <a:r>
              <a:rPr lang="nl-NL" altLang="en-US" sz="2400" dirty="0"/>
              <a:t>Vind een oplossing voor de </a:t>
            </a:r>
            <a:r>
              <a:rPr lang="nl-NL" altLang="en-US" sz="2400" b="1" dirty="0">
                <a:solidFill>
                  <a:srgbClr val="5068DA"/>
                </a:solidFill>
              </a:rPr>
              <a:t>triviale gevallen</a:t>
            </a:r>
            <a:r>
              <a:rPr lang="nl-NL" altLang="en-US" sz="2400" dirty="0"/>
              <a:t>: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nl-NL" altLang="en-US" sz="2400" dirty="0"/>
              <a:t> </a:t>
            </a:r>
          </a:p>
          <a:p>
            <a:pPr lvl="1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NL" altLang="en-US" sz="2400" dirty="0"/>
              <a:t>String bestaande uit twee karakters</a:t>
            </a:r>
            <a:endParaRPr lang="nl-NL" altLang="en-US" sz="2400" i="1" dirty="0"/>
          </a:p>
          <a:p>
            <a:pPr lvl="2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Geen triviaal geval, maar recursieve geval</a:t>
            </a:r>
            <a:endParaRPr lang="nl-NL" altLang="en-US" sz="2400" i="1" dirty="0"/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String bestaande uit één enkel karakter</a:t>
            </a:r>
            <a:endParaRPr lang="nl-NL" altLang="en-US" sz="2400" i="1" dirty="0"/>
          </a:p>
          <a:p>
            <a:pPr lvl="2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i="1" dirty="0"/>
              <a:t> = </a:t>
            </a:r>
            <a:r>
              <a:rPr lang="nl-NL" altLang="en-US" sz="2400" dirty="0"/>
              <a:t>palindroom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De lege string</a:t>
            </a:r>
          </a:p>
          <a:p>
            <a:pPr lvl="2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 dirty="0"/>
              <a:t>= palindroom</a:t>
            </a:r>
          </a:p>
        </p:txBody>
      </p:sp>
      <p:sp>
        <p:nvSpPr>
          <p:cNvPr id="53251" name="Rectangle 4">
            <a:extLst>
              <a:ext uri="{FF2B5EF4-FFF2-40B4-BE49-F238E27FC236}">
                <a16:creationId xmlns:a16="http://schemas.microsoft.com/office/drawing/2014/main" id="{33972901-5FD3-4340-A0CB-3441406EC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533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8608D42A-C534-CB4C-AE34-AED235CF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51F573-BB03-074E-87B5-E00B2A06692D}" type="slidenum">
              <a:rPr lang="en-US" altLang="en-US">
                <a:latin typeface="Helvetica" pitchFamily="2" charset="0"/>
              </a:rPr>
              <a:pPr/>
              <a:t>20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>
            <a:extLst>
              <a:ext uri="{FF2B5EF4-FFF2-40B4-BE49-F238E27FC236}">
                <a16:creationId xmlns:a16="http://schemas.microsoft.com/office/drawing/2014/main" id="{CB7484EF-FB90-9644-869F-2BE14024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 startAt="4"/>
            </a:pPr>
            <a:r>
              <a:rPr lang="nl-NL" altLang="en-US" sz="2400"/>
              <a:t>Implementeer de oplossing door de recursieve en triviale gevallen te combineren</a:t>
            </a:r>
          </a:p>
          <a:p>
            <a:pPr eaLnBrk="1" hangingPunct="1">
              <a:spcBef>
                <a:spcPts val="1200"/>
              </a:spcBef>
            </a:pPr>
            <a:r>
              <a:rPr lang="nl-NL" altLang="en-US" sz="2000">
                <a:latin typeface="Courier New" panose="02070309020205020404" pitchFamily="49" charset="0"/>
              </a:rPr>
              <a:t>	</a:t>
            </a:r>
            <a:endParaRPr lang="nl-NL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05DA6D5B-C843-E544-A350-8621BEA8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"/>
            <a:ext cx="533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55300" name="Slide Number Placeholder 1">
            <a:extLst>
              <a:ext uri="{FF2B5EF4-FFF2-40B4-BE49-F238E27FC236}">
                <a16:creationId xmlns:a16="http://schemas.microsoft.com/office/drawing/2014/main" id="{21780469-7CAD-FD43-BC2C-637A8392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356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D0D899-B434-3E40-86ED-EED5B7B333E0}" type="slidenum">
              <a:rPr lang="en-US" altLang="en-US">
                <a:latin typeface="Helvetica" pitchFamily="2" charset="0"/>
              </a:rPr>
              <a:pPr/>
              <a:t>21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D5F79-6342-0747-BDA4-E360946BE090}"/>
              </a:ext>
            </a:extLst>
          </p:cNvPr>
          <p:cNvSpPr/>
          <p:nvPr/>
        </p:nvSpPr>
        <p:spPr>
          <a:xfrm>
            <a:off x="838200" y="2646218"/>
            <a:ext cx="7924800" cy="2916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 :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length =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len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if length &lt;= 1 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return True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else 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first = text[0].lower()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last = text[length - 1].lower()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# …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CCE73A8-8C41-1F45-9157-DC37F887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9288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7346" name="Rectangle 5">
            <a:extLst>
              <a:ext uri="{FF2B5EF4-FFF2-40B4-BE49-F238E27FC236}">
                <a16:creationId xmlns:a16="http://schemas.microsoft.com/office/drawing/2014/main" id="{8418FE70-0B9C-7141-B923-EF89663B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"/>
            <a:ext cx="533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Lucida Sans" panose="020B0602030504020204" pitchFamily="34" charset="77"/>
              </a:rPr>
              <a:t>Recursief denken: stap voor stap</a:t>
            </a:r>
          </a:p>
        </p:txBody>
      </p:sp>
      <p:sp>
        <p:nvSpPr>
          <p:cNvPr id="57347" name="Slide Number Placeholder 1">
            <a:extLst>
              <a:ext uri="{FF2B5EF4-FFF2-40B4-BE49-F238E27FC236}">
                <a16:creationId xmlns:a16="http://schemas.microsoft.com/office/drawing/2014/main" id="{8A8A29B6-8BA9-E144-9A5A-6E6EA50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C4A24E-AB1C-8A41-9AA1-FF59B0DEFD1A}" type="slidenum">
              <a:rPr lang="en-US" altLang="en-US">
                <a:latin typeface="Helvetica" pitchFamily="2" charset="0"/>
              </a:rPr>
              <a:pPr/>
              <a:t>22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E08CB-7A9F-4D46-959B-D296342CBB83}"/>
              </a:ext>
            </a:extLst>
          </p:cNvPr>
          <p:cNvSpPr/>
          <p:nvPr/>
        </p:nvSpPr>
        <p:spPr>
          <a:xfrm>
            <a:off x="304800" y="979488"/>
            <a:ext cx="8458200" cy="525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if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first.isalpha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and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last.isalpha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</a:p>
          <a:p>
            <a:pPr>
              <a:defRPr/>
            </a:pPr>
            <a:r>
              <a:rPr lang="en-US" sz="20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if first == last :</a:t>
            </a:r>
            <a:endParaRPr lang="en-US" sz="2000" b="1" dirty="0">
              <a:solidFill>
                <a:srgbClr val="00B0F0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shorter = text[1 : length - 1]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return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else 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return False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elif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not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last.isalpha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shorter = text[0 : length - 1]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return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else :</a:t>
            </a:r>
            <a:r>
              <a:rPr lang="en-US" sz="20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shorter = text[1 : length]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return </a:t>
            </a: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CCE73A8-8C41-1F45-9157-DC37F887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9288" y="635635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7347" name="Slide Number Placeholder 1">
            <a:extLst>
              <a:ext uri="{FF2B5EF4-FFF2-40B4-BE49-F238E27FC236}">
                <a16:creationId xmlns:a16="http://schemas.microsoft.com/office/drawing/2014/main" id="{8A8A29B6-8BA9-E144-9A5A-6E6EA508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C4A24E-AB1C-8A41-9AA1-FF59B0DEFD1A}" type="slidenum">
              <a:rPr lang="en-US" altLang="en-US">
                <a:latin typeface="Helvetica" pitchFamily="2" charset="0"/>
              </a:rPr>
              <a:pPr/>
              <a:t>23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E08CB-7A9F-4D46-959B-D296342CBB83}"/>
              </a:ext>
            </a:extLst>
          </p:cNvPr>
          <p:cNvSpPr/>
          <p:nvPr/>
        </p:nvSpPr>
        <p:spPr>
          <a:xfrm>
            <a:off x="332510" y="65081"/>
            <a:ext cx="8458200" cy="6737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def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 :</a:t>
            </a:r>
          </a:p>
          <a:p>
            <a:pPr>
              <a:defRPr/>
            </a:pPr>
            <a:endParaRPr lang="en-US" sz="105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length =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</a:t>
            </a: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if length &lt;= 1 :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		return True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else :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	first = text[0].lower()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	last = text[length - 1].lower()</a:t>
            </a:r>
          </a:p>
          <a:p>
            <a:pPr>
              <a:defRPr/>
            </a:pPr>
            <a:r>
              <a:rPr lang="en-US" sz="1800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	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if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first.isalpha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and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last.isalpha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</a:p>
          <a:p>
            <a:pPr>
              <a:defRPr/>
            </a:pPr>
            <a:r>
              <a:rPr lang="en-US" sz="18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if first == last :</a:t>
            </a:r>
            <a:endParaRPr lang="en-US" sz="1800" b="1" dirty="0">
              <a:solidFill>
                <a:srgbClr val="00B0F0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		       		shorter = text[1 : length - 1]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	return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else :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	return False</a:t>
            </a:r>
          </a:p>
          <a:p>
            <a:pPr lvl="1">
              <a:defRPr/>
            </a:pPr>
            <a:endParaRPr lang="en-US" sz="18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 lvl="1"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elif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not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last.isalpha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  <a:r>
              <a:rPr lang="en-US" sz="18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shorter = text[0 : length - 1]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return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  <a:p>
            <a:pPr>
              <a:defRPr/>
            </a:pPr>
            <a:endParaRPr lang="en-US" sz="18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else :</a:t>
            </a:r>
            <a:r>
              <a:rPr lang="en-US" sz="1800" b="1" dirty="0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           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		shorter = text[1 : length]</a:t>
            </a:r>
          </a:p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		return </a:t>
            </a:r>
            <a:r>
              <a:rPr lang="en-US" sz="18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18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(shorter)</a:t>
            </a:r>
          </a:p>
        </p:txBody>
      </p:sp>
    </p:spTree>
    <p:extLst>
      <p:ext uri="{BB962C8B-B14F-4D97-AF65-F5344CB8AC3E}">
        <p14:creationId xmlns:p14="http://schemas.microsoft.com/office/powerpoint/2010/main" val="309451838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A2D784-AEA0-9047-8972-25A7045E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72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9394" name="Text Box 3">
            <a:extLst>
              <a:ext uri="{FF2B5EF4-FFF2-40B4-BE49-F238E27FC236}">
                <a16:creationId xmlns:a16="http://schemas.microsoft.com/office/drawing/2014/main" id="{7A5B67E1-3747-6141-8198-F5ECA9FA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Recursieve hulpmethoden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9191FAB7-F7D3-B043-AAA2-E7CC538B3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Soms is het gemakkelijker een recursieve oplossing te vinden door een kleine wijziging aan het orginele probleem aan te brengen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Beschouw de palindroomtest van de vorige slide: 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en-US" sz="2400"/>
              <a:t>	Het is niet effici</a:t>
            </a:r>
            <a:r>
              <a:rPr lang="nl-NL" altLang="ja-JP" sz="2400"/>
              <a:t>ë</a:t>
            </a:r>
            <a:r>
              <a:rPr lang="nl-NL" altLang="en-US" sz="2400"/>
              <a:t>nt om een nieuwe strings in elke stap te bouwen</a:t>
            </a:r>
          </a:p>
          <a:p>
            <a:pPr eaLnBrk="1" hangingPunct="1">
              <a:spcBef>
                <a:spcPct val="50000"/>
              </a:spcBef>
            </a:pPr>
            <a:endParaRPr lang="nl-NL" altLang="en-US" sz="2400"/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F2C57CAB-414B-6C44-9E4C-E467AE1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9E33AA-7F67-5543-B67F-60386C910E1C}" type="slidenum">
              <a:rPr lang="en-US" altLang="en-US">
                <a:latin typeface="Helvetica" pitchFamily="2" charset="0"/>
              </a:rPr>
              <a:pPr/>
              <a:t>24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E65CC35-9563-8B42-8695-C4C2570D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1442" name="Text Box 4">
            <a:extLst>
              <a:ext uri="{FF2B5EF4-FFF2-40B4-BE49-F238E27FC236}">
                <a16:creationId xmlns:a16="http://schemas.microsoft.com/office/drawing/2014/main" id="{74B7FC81-7737-DD48-B9EE-9737062B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038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In plaats van te testen of een string een palindroom is, test of een substring een palindroom is: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4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4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Dan, simpelweg aanroep de hulpmethode met posities voor de gehele string: 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2400">
                <a:latin typeface="Courier New" panose="02070309020205020404" pitchFamily="49" charset="0"/>
              </a:rPr>
              <a:t>	</a:t>
            </a:r>
            <a:endParaRPr lang="nl-NL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400"/>
          </a:p>
          <a:p>
            <a:pPr eaLnBrk="1" hangingPunct="1">
              <a:spcBef>
                <a:spcPct val="50000"/>
              </a:spcBef>
            </a:pPr>
            <a:r>
              <a:rPr lang="nl-NL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	</a:t>
            </a:r>
            <a:endParaRPr lang="nl-NL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5A3EE51-1D08-A844-910C-3E7DC626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Recursieve hulpmethoden</a:t>
            </a:r>
          </a:p>
        </p:txBody>
      </p:sp>
      <p:sp>
        <p:nvSpPr>
          <p:cNvPr id="61444" name="Slide Number Placeholder 1">
            <a:extLst>
              <a:ext uri="{FF2B5EF4-FFF2-40B4-BE49-F238E27FC236}">
                <a16:creationId xmlns:a16="http://schemas.microsoft.com/office/drawing/2014/main" id="{238EE39E-08AE-5C43-AC8D-F5ED365F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E4C780-6C50-2748-982E-3E38526D649F}" type="slidenum">
              <a:rPr lang="en-US" altLang="en-US">
                <a:latin typeface="Helvetica" pitchFamily="2" charset="0"/>
              </a:rPr>
              <a:pPr/>
              <a:t>25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DBFBF-2921-3F4A-9530-FECBDA75CF18}"/>
              </a:ext>
            </a:extLst>
          </p:cNvPr>
          <p:cNvSpPr/>
          <p:nvPr/>
        </p:nvSpPr>
        <p:spPr>
          <a:xfrm>
            <a:off x="425450" y="2646363"/>
            <a:ext cx="8458200" cy="5667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indent="-57150">
              <a:defRPr/>
            </a:pPr>
            <a:r>
              <a:rPr lang="en-US" sz="2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substringIsPalindrome(text, start, end)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C203A-5140-D64F-A570-C29DF0A1A605}"/>
              </a:ext>
            </a:extLst>
          </p:cNvPr>
          <p:cNvSpPr/>
          <p:nvPr/>
        </p:nvSpPr>
        <p:spPr>
          <a:xfrm>
            <a:off x="0" y="4746625"/>
            <a:ext cx="9612313" cy="1152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latin typeface="Consolas" panose="020B0609020204030204" pitchFamily="49" charset="0"/>
              </a:rPr>
              <a:t>def isPalindrome(text) :</a:t>
            </a:r>
          </a:p>
          <a:p>
            <a:r>
              <a:rPr lang="en-US" altLang="en-US" sz="2200">
                <a:latin typeface="Consolas" panose="020B0609020204030204" pitchFamily="49" charset="0"/>
              </a:rPr>
              <a:t>    return substringIsPalindrome(text, 0, len(text) – 1))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D4094D1-14D0-3A4B-98FF-B3657414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72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3490" name="Rectangle 6">
            <a:extLst>
              <a:ext uri="{FF2B5EF4-FFF2-40B4-BE49-F238E27FC236}">
                <a16:creationId xmlns:a16="http://schemas.microsoft.com/office/drawing/2014/main" id="{2204EC95-9E9A-9E45-B0B4-88C7AF88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590550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Lucia" charset="0"/>
              </a:rPr>
              <a:t>Recursieve hulpmethode : substringI</a:t>
            </a:r>
            <a:r>
              <a:rPr lang="en-US" altLang="en-US" b="1">
                <a:solidFill>
                  <a:srgbClr val="000000"/>
                </a:solidFill>
                <a:latin typeface="Lucia" charset="0"/>
              </a:rPr>
              <a:t>sPalindrome</a:t>
            </a:r>
          </a:p>
        </p:txBody>
      </p:sp>
      <p:sp>
        <p:nvSpPr>
          <p:cNvPr id="63491" name="Slide Number Placeholder 1">
            <a:extLst>
              <a:ext uri="{FF2B5EF4-FFF2-40B4-BE49-F238E27FC236}">
                <a16:creationId xmlns:a16="http://schemas.microsoft.com/office/drawing/2014/main" id="{12447F24-DB8D-7342-9601-DFE74DF6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81B1DD-B2D0-834D-89B7-E4F3FC7C10AD}" type="slidenum">
              <a:rPr lang="en-US" altLang="en-US">
                <a:latin typeface="Helvetica" pitchFamily="2" charset="0"/>
              </a:rPr>
              <a:pPr/>
              <a:t>26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A9CF8-E8BC-0B47-B230-5B2AB2183AE3}"/>
              </a:ext>
            </a:extLst>
          </p:cNvPr>
          <p:cNvSpPr/>
          <p:nvPr/>
        </p:nvSpPr>
        <p:spPr>
          <a:xfrm>
            <a:off x="-36513" y="1866900"/>
            <a:ext cx="8458201" cy="3938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charset="0"/>
                <a:ea typeface="ＭＳ Ｐゴシック" charset="0"/>
                <a:cs typeface="Consolas" charset="0"/>
              </a:rPr>
              <a:t>substringIsPalindrome</a:t>
            </a:r>
            <a:r>
              <a:rPr lang="en-US" sz="2000" b="1" dirty="0">
                <a:solidFill>
                  <a:srgbClr val="0033CC"/>
                </a:solidFill>
                <a:latin typeface="Consolas" charset="0"/>
                <a:ea typeface="ＭＳ Ｐゴシック" charset="0"/>
                <a:cs typeface="Consolas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text, start, end</a:t>
            </a:r>
            <a:r>
              <a:rPr lang="en-US" sz="2000" b="1" dirty="0">
                <a:solidFill>
                  <a:srgbClr val="0033CC"/>
                </a:solidFill>
                <a:latin typeface="Consolas" charset="0"/>
                <a:ea typeface="ＭＳ Ｐゴシック" charset="0"/>
                <a:cs typeface="Consolas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:</a:t>
            </a:r>
          </a:p>
          <a:p>
            <a:pPr>
              <a:defRPr/>
            </a:pPr>
            <a:endParaRPr lang="en-US" sz="2000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if start &gt;= end 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return True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else 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 first = text[start].lower()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	   last = text[end].lower()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316BD9B-DCB0-2842-A1CF-6968AC1A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5538" name="Text Box 3">
            <a:extLst>
              <a:ext uri="{FF2B5EF4-FFF2-40B4-BE49-F238E27FC236}">
                <a16:creationId xmlns:a16="http://schemas.microsoft.com/office/drawing/2014/main" id="{ED5BDCE4-504F-674F-B822-76B8289B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 b="1">
              <a:latin typeface="Lucida Sans" panose="020B0602030504020204" pitchFamily="34" charset="77"/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33871266-3635-3641-9692-CE560782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7453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latin typeface="Lucia" charset="0"/>
              </a:rPr>
              <a:t>Recursieve hulpmethode : substringI</a:t>
            </a:r>
            <a:r>
              <a:rPr lang="en-US" altLang="en-US" b="1">
                <a:solidFill>
                  <a:srgbClr val="000000"/>
                </a:solidFill>
                <a:latin typeface="Lucia" charset="0"/>
              </a:rPr>
              <a:t>sPalindrome</a:t>
            </a:r>
          </a:p>
          <a:p>
            <a:endParaRPr lang="en-US" altLang="en-US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91FB107E-AEBF-0043-A73E-269F925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6D59D4-535C-3643-95EB-CAAE1183633F}" type="slidenum">
              <a:rPr lang="en-US" altLang="en-US">
                <a:latin typeface="Helvetica" pitchFamily="2" charset="0"/>
              </a:rPr>
              <a:pPr/>
              <a:t>27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338B9-06C4-5440-BD8B-E881BF7444CE}"/>
              </a:ext>
            </a:extLst>
          </p:cNvPr>
          <p:cNvSpPr/>
          <p:nvPr/>
        </p:nvSpPr>
        <p:spPr>
          <a:xfrm>
            <a:off x="-323850" y="1506538"/>
            <a:ext cx="9467850" cy="3435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</a:t>
            </a:r>
            <a:r>
              <a:rPr lang="en-US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if first.isalpha() and last.isalpha() :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if first == last :</a:t>
            </a:r>
            <a:endParaRPr lang="en-US" sz="1800" b="1">
              <a:solidFill>
                <a:srgbClr val="00B0F0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return substringIsPalindrome(text, start + 1, end - 1)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else :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return False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elif not last.isalpha() :</a:t>
            </a:r>
            <a:endParaRPr lang="en-US" sz="2000" b="1">
              <a:solidFill>
                <a:srgbClr val="00B0F0"/>
              </a:solidFill>
              <a:latin typeface="Consolas" charset="0"/>
              <a:ea typeface="ＭＳ Ｐゴシック" charset="0"/>
              <a:cs typeface="Consolas" charset="0"/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return substringIsPalindrome(text, start, end - 1)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else :</a:t>
            </a:r>
            <a:r>
              <a:rPr lang="en-US" sz="1800" b="1">
                <a:solidFill>
                  <a:srgbClr val="00B0F0"/>
                </a:solidFill>
                <a:latin typeface="Consolas" charset="0"/>
                <a:ea typeface="ＭＳ Ｐゴシック" charset="0"/>
                <a:cs typeface="Consolas" charset="0"/>
              </a:rPr>
              <a:t> </a:t>
            </a: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return substringIsPalindrome(text, start + 1, end)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FDF059D-8DD2-7343-BB3D-AB2E3A8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7586" name="Text Box 3">
            <a:extLst>
              <a:ext uri="{FF2B5EF4-FFF2-40B4-BE49-F238E27FC236}">
                <a16:creationId xmlns:a16="http://schemas.microsoft.com/office/drawing/2014/main" id="{F3922A2E-30C2-1845-AD36-CB339D9C0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Lucida Sans" panose="020B0602030504020204" pitchFamily="34" charset="77"/>
              </a:rPr>
              <a:t>Rij van Fibonacci</a:t>
            </a: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90081E28-1FA1-7F46-8E60-1BA125BF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173288"/>
            <a:ext cx="901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en-US" sz="2800"/>
              <a:t>Een rij van Fibonacci is een sequentie van getallen: </a:t>
            </a:r>
          </a:p>
          <a:p>
            <a:pPr eaLnBrk="1" hangingPunct="1"/>
            <a:endParaRPr lang="nl-NL" altLang="en-US" sz="2000" i="1"/>
          </a:p>
          <a:p>
            <a:pPr eaLnBrk="1" hangingPunct="1"/>
            <a:r>
              <a:rPr lang="nl-NL" altLang="en-US" sz="2000" i="1"/>
              <a:t>	f</a:t>
            </a:r>
            <a:r>
              <a:rPr lang="nl-NL" altLang="en-US" sz="2000" baseline="-25000"/>
              <a:t>1</a:t>
            </a:r>
            <a:r>
              <a:rPr lang="nl-NL" altLang="en-US" sz="2000"/>
              <a:t> = 1</a:t>
            </a:r>
            <a:br>
              <a:rPr lang="nl-NL" altLang="en-US" sz="2000"/>
            </a:br>
            <a:r>
              <a:rPr lang="nl-NL" altLang="en-US" sz="2000" i="1"/>
              <a:t>f</a:t>
            </a:r>
            <a:r>
              <a:rPr lang="nl-NL" altLang="en-US" sz="2000" baseline="-25000"/>
              <a:t>2</a:t>
            </a:r>
            <a:r>
              <a:rPr lang="nl-NL" altLang="en-US" sz="2000"/>
              <a:t> = 1</a:t>
            </a:r>
            <a:br>
              <a:rPr lang="nl-NL" altLang="en-US" sz="2000"/>
            </a:br>
            <a:r>
              <a:rPr lang="nl-NL" altLang="en-US" sz="2000" i="1"/>
              <a:t>f</a:t>
            </a:r>
            <a:r>
              <a:rPr lang="nl-NL" altLang="en-US" sz="2000" i="1" baseline="-25000"/>
              <a:t>n</a:t>
            </a:r>
            <a:r>
              <a:rPr lang="nl-NL" altLang="en-US" sz="2000"/>
              <a:t> = </a:t>
            </a:r>
            <a:r>
              <a:rPr lang="nl-NL" altLang="en-US" sz="2000" i="1"/>
              <a:t>f</a:t>
            </a:r>
            <a:r>
              <a:rPr lang="nl-NL" altLang="en-US" sz="2000" i="1" baseline="-25000"/>
              <a:t>n</a:t>
            </a:r>
            <a:r>
              <a:rPr lang="nl-NL" altLang="en-US" sz="2000" baseline="-25000"/>
              <a:t>-1 </a:t>
            </a:r>
            <a:r>
              <a:rPr lang="nl-NL" altLang="en-US" sz="2000"/>
              <a:t>+ </a:t>
            </a:r>
            <a:r>
              <a:rPr lang="nl-NL" altLang="en-US" sz="2000" i="1"/>
              <a:t>f</a:t>
            </a:r>
            <a:r>
              <a:rPr lang="nl-NL" altLang="en-US" sz="2000" i="1" baseline="-25000"/>
              <a:t>n</a:t>
            </a:r>
            <a:r>
              <a:rPr lang="nl-NL" altLang="en-US" sz="2000" baseline="-25000"/>
              <a:t>-2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8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800"/>
              <a:t>De eerste 10 getallen van de rij: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en-US" sz="2800"/>
              <a:t>	</a:t>
            </a:r>
            <a:r>
              <a:rPr lang="nl-NL" altLang="en-US" sz="2000"/>
              <a:t>1, 1, 2, 3, 5, 8, 13, 21, 34, 55</a:t>
            </a:r>
            <a:endParaRPr lang="nl-NL" altLang="en-US" sz="2800"/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B3414291-F651-D04E-A2A0-06A6C47F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6EE858-B5BB-8145-AEC5-4C54F187F1F9}" type="slidenum">
              <a:rPr lang="en-US" altLang="en-US">
                <a:latin typeface="Helvetica" pitchFamily="2" charset="0"/>
              </a:rPr>
              <a:pPr/>
              <a:t>28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D231FC-EF14-EF4A-867C-C73C0BE2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9634" name="Rectangle 4">
            <a:extLst>
              <a:ext uri="{FF2B5EF4-FFF2-40B4-BE49-F238E27FC236}">
                <a16:creationId xmlns:a16="http://schemas.microsoft.com/office/drawing/2014/main" id="{F58D0ADF-B355-2447-899C-9B70DB81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3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>
                <a:solidFill>
                  <a:srgbClr val="0073FF"/>
                </a:solidFill>
                <a:latin typeface="Courier New" panose="02070309020205020404" pitchFamily="49" charset="0"/>
              </a:rPr>
              <a:t>Fibonacci recursief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69635" name="Slide Number Placeholder 1">
            <a:extLst>
              <a:ext uri="{FF2B5EF4-FFF2-40B4-BE49-F238E27FC236}">
                <a16:creationId xmlns:a16="http://schemas.microsoft.com/office/drawing/2014/main" id="{52667C17-04B8-0240-A795-7643F840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F2B51-852B-4A43-BC9B-247E6DDF5C92}" type="slidenum">
              <a:rPr lang="en-US" altLang="en-US">
                <a:latin typeface="Helvetica" pitchFamily="2" charset="0"/>
              </a:rPr>
              <a:pPr/>
              <a:t>29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9636" name="TextBox 2">
            <a:extLst>
              <a:ext uri="{FF2B5EF4-FFF2-40B4-BE49-F238E27FC236}">
                <a16:creationId xmlns:a16="http://schemas.microsoft.com/office/drawing/2014/main" id="{6D140CC5-CEAA-7340-8ECB-D01654F4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43125"/>
            <a:ext cx="583247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nsolas" panose="020B0609020204030204" pitchFamily="49" charset="0"/>
              </a:rPr>
              <a:t>def fib(n)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if n &lt;= 2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else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return fib(n - 1) + fib(n - 2)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def main()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n =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(input("Enter n: "))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for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in range (1, n + 1)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f = fib(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print("fib(",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") = ", f)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main()</a:t>
            </a:r>
          </a:p>
        </p:txBody>
      </p:sp>
      <p:pic>
        <p:nvPicPr>
          <p:cNvPr id="69637" name="Picture 6" descr="Screen Shot 2014-10-06 at 21.15.24.png">
            <a:extLst>
              <a:ext uri="{FF2B5EF4-FFF2-40B4-BE49-F238E27FC236}">
                <a16:creationId xmlns:a16="http://schemas.microsoft.com/office/drawing/2014/main" id="{DA2F5003-5D73-A640-A46C-F93837716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188913"/>
            <a:ext cx="23923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AFA3F58-99B1-3B4B-96EA-14E9011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18434" name="Picture 2" descr="692px-Sierpinski_Triangle">
            <a:extLst>
              <a:ext uri="{FF2B5EF4-FFF2-40B4-BE49-F238E27FC236}">
                <a16:creationId xmlns:a16="http://schemas.microsoft.com/office/drawing/2014/main" id="{98F0A4CA-33C0-8548-9083-C85872E3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576263"/>
            <a:ext cx="65913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3">
            <a:extLst>
              <a:ext uri="{FF2B5EF4-FFF2-40B4-BE49-F238E27FC236}">
                <a16:creationId xmlns:a16="http://schemas.microsoft.com/office/drawing/2014/main" id="{752A13D8-88AD-8540-8605-0FDD8F66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1382713"/>
            <a:ext cx="20748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Helvetica" pitchFamily="2" charset="0"/>
              </a:rPr>
              <a:t>Sierpiński </a:t>
            </a:r>
            <a:r>
              <a:rPr lang="en-US" altLang="en-US" sz="1600" b="1"/>
              <a:t>driehoek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64C3CCCF-28FA-CE4A-A812-0A4FAB92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05918F-2D65-7C41-981C-5945D7A01724}" type="slidenum">
              <a:rPr lang="en-US" altLang="en-US">
                <a:latin typeface="Helvetica" pitchFamily="2" charset="0"/>
              </a:rPr>
              <a:pPr/>
              <a:t>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CB9B986-653B-7E4D-8218-7E571392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1682" name="Text Box 3">
            <a:extLst>
              <a:ext uri="{FF2B5EF4-FFF2-40B4-BE49-F238E27FC236}">
                <a16:creationId xmlns:a16="http://schemas.microsoft.com/office/drawing/2014/main" id="{776DD241-1965-F141-B809-462103979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De effici</a:t>
            </a:r>
            <a:r>
              <a:rPr lang="nl-NL" altLang="ja-JP" sz="2400" b="1">
                <a:latin typeface="Lucida Sans" panose="020B0602030504020204" pitchFamily="34" charset="77"/>
              </a:rPr>
              <a:t>ëntie van de recursie</a:t>
            </a:r>
            <a:endParaRPr lang="nl-NL" altLang="en-US" sz="2400" b="1">
              <a:latin typeface="Lucida Sans" panose="020B0602030504020204" pitchFamily="34" charset="77"/>
            </a:endParaRPr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7DD01676-4728-DF48-8C3C-7E244836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Een recursieve implementatie van 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fib</a:t>
            </a:r>
            <a:r>
              <a:rPr lang="nl-NL" altLang="en-US" sz="2400">
                <a:solidFill>
                  <a:srgbClr val="6E7069"/>
                </a:solidFill>
              </a:rPr>
              <a:t> </a:t>
            </a:r>
            <a:r>
              <a:rPr lang="nl-NL" altLang="en-US" sz="2400"/>
              <a:t>is rechttoe rechtaan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Bekijk de generatie van de output, wanneer het programma loopt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De eerste oproepen van 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fib</a:t>
            </a:r>
            <a:r>
              <a:rPr lang="nl-NL" altLang="en-US" sz="2400"/>
              <a:t> zijn zeer snel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Voor grotere waarden pauzeert het programma een geruime tijd tussen de outputs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Om het probleem te verstaan, laat ons </a:t>
            </a:r>
            <a:r>
              <a:rPr lang="nl-NL" altLang="en-US" sz="2400" b="1">
                <a:solidFill>
                  <a:srgbClr val="5068DA"/>
                </a:solidFill>
              </a:rPr>
              <a:t>trace-boodschappen</a:t>
            </a:r>
            <a:r>
              <a:rPr lang="nl-NL" altLang="en-US" sz="2400" b="1"/>
              <a:t> </a:t>
            </a:r>
            <a:r>
              <a:rPr lang="nl-NL" altLang="en-US" sz="2400"/>
              <a:t>aan de code</a:t>
            </a:r>
            <a:r>
              <a:rPr lang="nl-NL" altLang="en-US" sz="2400" b="1"/>
              <a:t> </a:t>
            </a:r>
            <a:r>
              <a:rPr lang="nl-NL" altLang="en-US" sz="2400"/>
              <a:t>toevoegen</a:t>
            </a:r>
            <a:endParaRPr lang="nl-NL" altLang="en-US" sz="2400" b="1"/>
          </a:p>
        </p:txBody>
      </p:sp>
      <p:sp>
        <p:nvSpPr>
          <p:cNvPr id="71684" name="Slide Number Placeholder 1">
            <a:extLst>
              <a:ext uri="{FF2B5EF4-FFF2-40B4-BE49-F238E27FC236}">
                <a16:creationId xmlns:a16="http://schemas.microsoft.com/office/drawing/2014/main" id="{A5EDE65A-E944-5C4D-89DE-C0377A0A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2893E4-D832-314C-B6F3-A22936BC7893}" type="slidenum">
              <a:rPr lang="en-US" altLang="en-US">
                <a:latin typeface="Helvetica" pitchFamily="2" charset="0"/>
              </a:rPr>
              <a:pPr/>
              <a:t>30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52127-6946-F14A-81E1-B0C0B414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072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3730" name="Slide Number Placeholder 2">
            <a:extLst>
              <a:ext uri="{FF2B5EF4-FFF2-40B4-BE49-F238E27FC236}">
                <a16:creationId xmlns:a16="http://schemas.microsoft.com/office/drawing/2014/main" id="{99962213-09C5-864A-BAB2-C281C683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267655-D215-9D48-A132-377D66B010AC}" type="slidenum">
              <a:rPr lang="en-US" altLang="en-US">
                <a:latin typeface="Helvetica" pitchFamily="2" charset="0"/>
              </a:rPr>
              <a:pPr/>
              <a:t>31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E181585-8BE4-6B45-A898-D5A27896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73238"/>
            <a:ext cx="806608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nsolas" panose="020B0609020204030204" pitchFamily="49" charset="0"/>
              </a:rPr>
              <a:t>def main()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n =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latin typeface="Consolas" panose="020B0609020204030204" pitchFamily="49" charset="0"/>
              </a:rPr>
              <a:t>(input("Enter n: "))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for 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 in range (1, n + 1)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f = fib(</a:t>
            </a:r>
            <a:r>
              <a:rPr lang="en-US" altLang="en-US" sz="2000" b="1" dirty="0" err="1">
                <a:latin typeface="Consolas" panose="020B0609020204030204" pitchFamily="49" charset="0"/>
              </a:rPr>
              <a:t>i</a:t>
            </a:r>
            <a:r>
              <a:rPr lang="en-US" alt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print("fib(",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") = ", f)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def fib(n)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if n &lt;= 2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f = 1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else :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    f =  fib(n - 1) + fib(n - 2)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print("Exiting fib: n = ", n, "return value = ", f)</a:t>
            </a:r>
          </a:p>
          <a:p>
            <a:r>
              <a:rPr lang="en-US" altLang="en-US" sz="2000" b="1" dirty="0">
                <a:latin typeface="Consolas" panose="020B0609020204030204" pitchFamily="49" charset="0"/>
              </a:rPr>
              <a:t>    return f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r>
              <a:rPr lang="en-US" altLang="en-US" sz="2000" b="1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6254320F-F6E7-6C41-B911-FA07CCB5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3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>
                <a:solidFill>
                  <a:srgbClr val="0073FF"/>
                </a:solidFill>
                <a:latin typeface="Courier New" panose="02070309020205020404" pitchFamily="49" charset="0"/>
              </a:rPr>
              <a:t>Fibonacci recursief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76BFF-2E7B-DD4F-80FE-0ED4B6F1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4754" name="Slide Number Placeholder 2">
            <a:extLst>
              <a:ext uri="{FF2B5EF4-FFF2-40B4-BE49-F238E27FC236}">
                <a16:creationId xmlns:a16="http://schemas.microsoft.com/office/drawing/2014/main" id="{15674F36-FA95-6B42-A489-0B3D2AB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76650C-507F-FF41-A6AB-4AF5CD23B19A}" type="slidenum">
              <a:rPr lang="en-US" altLang="en-US">
                <a:latin typeface="Helvetica" pitchFamily="2" charset="0"/>
              </a:rPr>
              <a:pPr/>
              <a:t>32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11BFE54-D48F-9742-ABD2-63B24A0D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73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800" b="1">
                <a:solidFill>
                  <a:srgbClr val="0073FF"/>
                </a:solidFill>
                <a:latin typeface="Courier New" panose="02070309020205020404" pitchFamily="49" charset="0"/>
              </a:rPr>
              <a:t>Fibonacci recursief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D392306E-8CA5-4042-B790-753008B1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78486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Enter n: 4</a:t>
            </a:r>
          </a:p>
          <a:p>
            <a:r>
              <a:rPr lang="en-US" altLang="en-US" sz="2000"/>
              <a:t>Exiting fib: n =  1 return value =  1</a:t>
            </a:r>
          </a:p>
          <a:p>
            <a:r>
              <a:rPr lang="en-US" altLang="en-US" sz="2000"/>
              <a:t>fib(1) = 1</a:t>
            </a:r>
          </a:p>
          <a:p>
            <a:r>
              <a:rPr lang="en-US" altLang="en-US" sz="2000"/>
              <a:t>Exiting fib: n =  2 return value =  1</a:t>
            </a:r>
          </a:p>
          <a:p>
            <a:r>
              <a:rPr lang="en-US" altLang="en-US" sz="2000"/>
              <a:t>fib(2) = 1</a:t>
            </a:r>
          </a:p>
          <a:p>
            <a:r>
              <a:rPr lang="en-US" altLang="en-US" sz="2000"/>
              <a:t>Exiting fib: n =  2 return value =  1</a:t>
            </a:r>
          </a:p>
          <a:p>
            <a:r>
              <a:rPr lang="en-US" altLang="en-US" sz="2000"/>
              <a:t>Exiting fib: n =  1 return value =  1</a:t>
            </a:r>
          </a:p>
          <a:p>
            <a:r>
              <a:rPr lang="en-US" altLang="en-US" sz="2000"/>
              <a:t>Exiting fib: n =  3 return value =  2</a:t>
            </a:r>
          </a:p>
          <a:p>
            <a:r>
              <a:rPr lang="en-US" altLang="en-US" sz="2000"/>
              <a:t>fib(3) = 2</a:t>
            </a:r>
          </a:p>
          <a:p>
            <a:r>
              <a:rPr lang="en-US" altLang="en-US" sz="2000"/>
              <a:t>Exiting fib: n =  2 return value =  1</a:t>
            </a:r>
          </a:p>
          <a:p>
            <a:r>
              <a:rPr lang="en-US" altLang="en-US" sz="2000"/>
              <a:t>Exiting fib: n =  1 return value =  1</a:t>
            </a:r>
          </a:p>
          <a:p>
            <a:r>
              <a:rPr lang="en-US" altLang="en-US" sz="2000"/>
              <a:t>Exiting fib: n =  3 return value =  2</a:t>
            </a:r>
          </a:p>
          <a:p>
            <a:r>
              <a:rPr lang="en-US" altLang="en-US" sz="2000"/>
              <a:t>Exiting fib: n =  2 return value =  1</a:t>
            </a:r>
          </a:p>
          <a:p>
            <a:r>
              <a:rPr lang="en-US" altLang="en-US" sz="2000"/>
              <a:t>Exiting fib: n =  4 return value =  3</a:t>
            </a:r>
          </a:p>
          <a:p>
            <a:r>
              <a:rPr lang="en-US" altLang="en-US" sz="2000"/>
              <a:t>fib(4) = 3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3A9C977-C4B5-314B-A9EF-B1178541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5778" name="Text Box 3">
            <a:extLst>
              <a:ext uri="{FF2B5EF4-FFF2-40B4-BE49-F238E27FC236}">
                <a16:creationId xmlns:a16="http://schemas.microsoft.com/office/drawing/2014/main" id="{D9496746-755C-6244-A66F-217581E0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Boom met oproepen voor het berekenen van </a:t>
            </a:r>
            <a:r>
              <a:rPr lang="nl-NL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fib(6)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E037E30E-9F0E-9C47-98C5-6FCFAD39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1533525"/>
            <a:ext cx="6746875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200" b="1"/>
          </a:p>
          <a:p>
            <a:r>
              <a:rPr lang="en-US" altLang="en-US" sz="1100"/>
              <a:t>  </a:t>
            </a:r>
            <a:r>
              <a:rPr lang="en-US" altLang="en-US" sz="21400"/>
              <a:t> </a:t>
            </a:r>
            <a:r>
              <a:rPr lang="en-US" altLang="en-US" sz="1100"/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altLang="en-US" sz="1800"/>
              <a:t> </a:t>
            </a:r>
          </a:p>
        </p:txBody>
      </p:sp>
      <p:pic>
        <p:nvPicPr>
          <p:cNvPr id="75780" name="Picture 6" descr="recursiveFib.png">
            <a:extLst>
              <a:ext uri="{FF2B5EF4-FFF2-40B4-BE49-F238E27FC236}">
                <a16:creationId xmlns:a16="http://schemas.microsoft.com/office/drawing/2014/main" id="{53C0B236-016B-F441-9A5F-57B1044E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3075"/>
            <a:ext cx="7467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Slide Number Placeholder 1">
            <a:extLst>
              <a:ext uri="{FF2B5EF4-FFF2-40B4-BE49-F238E27FC236}">
                <a16:creationId xmlns:a16="http://schemas.microsoft.com/office/drawing/2014/main" id="{D376B31D-484F-BB46-B908-4FFBF01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060669-8FF5-EE44-B688-0B71DAC43502}" type="slidenum">
              <a:rPr lang="en-US" altLang="en-US">
                <a:latin typeface="Helvetica" pitchFamily="2" charset="0"/>
              </a:rPr>
              <a:pPr/>
              <a:t>33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D958BE9-635F-EF4C-9F32-61A3F91D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7826" name="Text Box 3">
            <a:extLst>
              <a:ext uri="{FF2B5EF4-FFF2-40B4-BE49-F238E27FC236}">
                <a16:creationId xmlns:a16="http://schemas.microsoft.com/office/drawing/2014/main" id="{206008F4-001C-BF46-AF46-CFEA0F3F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De effici</a:t>
            </a:r>
            <a:r>
              <a:rPr lang="nl-NL" altLang="ja-JP" sz="2400" b="1">
                <a:latin typeface="Lucida Sans" panose="020B0602030504020204" pitchFamily="34" charset="77"/>
              </a:rPr>
              <a:t>ëntie van de recursie</a:t>
            </a:r>
            <a:endParaRPr lang="nl-NL" altLang="en-US" sz="2400" b="1">
              <a:latin typeface="Lucida Sans" panose="020B0602030504020204" pitchFamily="34" charset="77"/>
            </a:endParaRPr>
          </a:p>
        </p:txBody>
      </p:sp>
      <p:sp>
        <p:nvSpPr>
          <p:cNvPr id="77827" name="Text Box 4">
            <a:extLst>
              <a:ext uri="{FF2B5EF4-FFF2-40B4-BE49-F238E27FC236}">
                <a16:creationId xmlns:a16="http://schemas.microsoft.com/office/drawing/2014/main" id="{28E0A12E-B608-DC48-9125-CBE77D9A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9144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De berekeningen nemen voor grote reeksen veel tijd in beslag omdat dezelfde waarden steeds opnieuw berekend worden: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Bijv. de berekening van </a:t>
            </a:r>
            <a:r>
              <a:rPr lang="nl-NL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fib(6)</a:t>
            </a:r>
            <a:r>
              <a:rPr lang="nl-NL" altLang="en-US" sz="2400"/>
              <a:t> aanroept 3 maal  </a:t>
            </a:r>
            <a:r>
              <a:rPr lang="nl-NL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fib(3)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+ datastructuren (stack) worden opgebouwd in het geheugen</a:t>
            </a:r>
            <a:endParaRPr lang="nl-NL" altLang="en-US" sz="2400">
              <a:solidFill>
                <a:srgbClr val="6E7069"/>
              </a:solidFill>
            </a:endParaRPr>
          </a:p>
          <a:p>
            <a:pPr lvl="1" eaLnBrk="1" hangingPunct="1">
              <a:spcBef>
                <a:spcPct val="50000"/>
              </a:spcBef>
            </a:pPr>
            <a:endParaRPr lang="nl-NL" altLang="en-US" sz="2400"/>
          </a:p>
        </p:txBody>
      </p:sp>
      <p:sp>
        <p:nvSpPr>
          <p:cNvPr id="77828" name="Slide Number Placeholder 1">
            <a:extLst>
              <a:ext uri="{FF2B5EF4-FFF2-40B4-BE49-F238E27FC236}">
                <a16:creationId xmlns:a16="http://schemas.microsoft.com/office/drawing/2014/main" id="{ED43FA44-1718-994B-A6E2-CA3D8BE8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F89703-DEBA-DB49-9BA3-7538E7E68762}" type="slidenum">
              <a:rPr lang="en-US" altLang="en-US">
                <a:latin typeface="Helvetica" pitchFamily="2" charset="0"/>
              </a:rPr>
              <a:pPr/>
              <a:t>34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6A4C24-7224-6340-BB9A-C0199F25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9874" name="Text Box 3">
            <a:extLst>
              <a:ext uri="{FF2B5EF4-FFF2-40B4-BE49-F238E27FC236}">
                <a16:creationId xmlns:a16="http://schemas.microsoft.com/office/drawing/2014/main" id="{DAF25937-D04A-974E-AD7A-FF505776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De effici</a:t>
            </a:r>
            <a:r>
              <a:rPr lang="nl-NL" altLang="ja-JP" sz="2400" b="1">
                <a:latin typeface="Lucida Sans" panose="020B0602030504020204" pitchFamily="34" charset="77"/>
              </a:rPr>
              <a:t>ëntie van de recursie</a:t>
            </a:r>
            <a:endParaRPr lang="nl-NL" altLang="en-US" sz="2400" b="1">
              <a:latin typeface="Lucida Sans" panose="020B0602030504020204" pitchFamily="34" charset="77"/>
            </a:endParaRPr>
          </a:p>
        </p:txBody>
      </p:sp>
      <p:sp>
        <p:nvSpPr>
          <p:cNvPr id="79875" name="Text Box 4">
            <a:extLst>
              <a:ext uri="{FF2B5EF4-FFF2-40B4-BE49-F238E27FC236}">
                <a16:creationId xmlns:a16="http://schemas.microsoft.com/office/drawing/2014/main" id="{EF45A3BA-6A19-C148-9900-394A83F8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91440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Soms zal een recursieve oplossing trager uitgevoerd worden dan een alternatieve iteratieve oplossing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In de meeste gevallen is de recursieve oplossing slechts lichtjes trager: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Bijv. de uitvoering van de iteratieve 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isPalindrome</a:t>
            </a:r>
            <a:r>
              <a:rPr lang="nl-NL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  <a:r>
              <a:rPr lang="nl-NL" altLang="en-US" sz="2400"/>
              <a:t>is iets sneller dan deze van de recursieve versie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nl-NL" altLang="en-US" sz="2400"/>
              <a:t>Elke recursieve oproep van de methode neemt een zekere verwerkingstijd in beslag</a:t>
            </a:r>
            <a:endParaRPr lang="nl-NL" altLang="en-US" sz="2400" i="1"/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nl-NL" altLang="en-US" sz="2400"/>
          </a:p>
          <a:p>
            <a:pPr eaLnBrk="1" hangingPunct="1">
              <a:spcBef>
                <a:spcPts val="1200"/>
              </a:spcBef>
            </a:pPr>
            <a:endParaRPr lang="nl-NL" altLang="en-US" sz="2400"/>
          </a:p>
        </p:txBody>
      </p:sp>
      <p:sp>
        <p:nvSpPr>
          <p:cNvPr id="79876" name="Slide Number Placeholder 1">
            <a:extLst>
              <a:ext uri="{FF2B5EF4-FFF2-40B4-BE49-F238E27FC236}">
                <a16:creationId xmlns:a16="http://schemas.microsoft.com/office/drawing/2014/main" id="{3AE7B049-9E74-8C42-9A27-80C4389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4C4FAE-A20C-E64A-88F6-1A50B3B7F587}" type="slidenum">
              <a:rPr lang="en-US" altLang="en-US">
                <a:latin typeface="Helvetica" pitchFamily="2" charset="0"/>
              </a:rPr>
              <a:pPr/>
              <a:t>35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18A491-B626-7848-AA81-032F6500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70E7CF0-B59A-4846-A309-68541B9AF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ClrTx/>
              <a:buSzTx/>
              <a:buFontTx/>
              <a:buChar char="•"/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Slimme compilers vermijden recursieve methoden, die een simpel patroon volgen, maar de meeste compilers doen dit niet</a:t>
            </a:r>
          </a:p>
          <a:p>
            <a:pPr eaLnBrk="1" hangingPunct="1">
              <a:spcBef>
                <a:spcPts val="1200"/>
              </a:spcBef>
              <a:buClrTx/>
              <a:buSzTx/>
              <a:buFontTx/>
              <a:buChar char="•"/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In vele gevallen is de recursieve oplossing gemakkelijker te verstaan door mensen, en dus ook gemakkelijker om correct te implementeren</a:t>
            </a:r>
          </a:p>
        </p:txBody>
      </p:sp>
      <p:sp>
        <p:nvSpPr>
          <p:cNvPr id="81923" name="Slide Number Placeholder 1">
            <a:extLst>
              <a:ext uri="{FF2B5EF4-FFF2-40B4-BE49-F238E27FC236}">
                <a16:creationId xmlns:a16="http://schemas.microsoft.com/office/drawing/2014/main" id="{F53083C5-32CC-1146-8433-70C30356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13C645-C8D0-7B44-A113-161A4B7C2BF8}" type="slidenum">
              <a:rPr lang="en-US" altLang="en-US">
                <a:latin typeface="Helvetica" pitchFamily="2" charset="0"/>
              </a:rPr>
              <a:pPr/>
              <a:t>36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57A410C-B37F-9C44-B2B4-F06D0C2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2946" name="Rectangle 5">
            <a:extLst>
              <a:ext uri="{FF2B5EF4-FFF2-40B4-BE49-F238E27FC236}">
                <a16:creationId xmlns:a16="http://schemas.microsoft.com/office/drawing/2014/main" id="{AAAEAD60-59E8-F642-BA82-1E45B6F5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49325"/>
            <a:ext cx="8532812" cy="5632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 main() 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n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(input("Enter n: "))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 range (1, n + 1) 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f = fib(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print("fib(",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") = ", f)</a:t>
            </a:r>
          </a:p>
          <a:p>
            <a:pPr eaLnBrk="1" hangingPunct="1"/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def fib(n) 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n &lt;= 2 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return 1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else :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olderValue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for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 range(3, n + 1) :</a:t>
            </a:r>
          </a:p>
          <a:p>
            <a:pPr lvl="1"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olderValue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olderValue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oldValue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oldValue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newValue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newValue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3971" name="Slide Number Placeholder 1">
            <a:extLst>
              <a:ext uri="{FF2B5EF4-FFF2-40B4-BE49-F238E27FC236}">
                <a16:creationId xmlns:a16="http://schemas.microsoft.com/office/drawing/2014/main" id="{676D2478-833C-424B-B27E-9C7B47FE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EC36CB-F660-E445-8836-0C3DCC331BA1}" type="slidenum">
              <a:rPr lang="en-US" altLang="en-US">
                <a:latin typeface="Helvetica" pitchFamily="2" charset="0"/>
              </a:rPr>
              <a:pPr/>
              <a:t>37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83972" name="TextBox 2">
            <a:extLst>
              <a:ext uri="{FF2B5EF4-FFF2-40B4-BE49-F238E27FC236}">
                <a16:creationId xmlns:a16="http://schemas.microsoft.com/office/drawing/2014/main" id="{C85AFBE0-3C52-6F45-B14D-F08664DC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9225"/>
            <a:ext cx="447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latin typeface="Courier New" panose="02070309020205020404" pitchFamily="49" charset="0"/>
              </a:rPr>
              <a:t>Fibonacci: iteratief</a:t>
            </a:r>
          </a:p>
        </p:txBody>
      </p:sp>
      <p:pic>
        <p:nvPicPr>
          <p:cNvPr id="83973" name="Picture 6" descr="Screen Shot 2014-10-06 at 21.15.24.png">
            <a:extLst>
              <a:ext uri="{FF2B5EF4-FFF2-40B4-BE49-F238E27FC236}">
                <a16:creationId xmlns:a16="http://schemas.microsoft.com/office/drawing/2014/main" id="{8E771DF3-F9B5-F142-82A6-D999C814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060575"/>
            <a:ext cx="23923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FA9CAE1-A032-CC43-980A-95990A8F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6018" name="Text Box 3">
            <a:extLst>
              <a:ext uri="{FF2B5EF4-FFF2-40B4-BE49-F238E27FC236}">
                <a16:creationId xmlns:a16="http://schemas.microsoft.com/office/drawing/2014/main" id="{D4367EBD-9E43-B146-A4C0-A734BBD1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Iteratieve </a:t>
            </a:r>
            <a:r>
              <a:rPr lang="nl-NL" altLang="en-US" sz="2400" b="1">
                <a:solidFill>
                  <a:srgbClr val="6E7069"/>
                </a:solidFill>
                <a:latin typeface="Courier New" panose="02070309020205020404" pitchFamily="49" charset="0"/>
              </a:rPr>
              <a:t>isPalindrome() </a:t>
            </a:r>
            <a:r>
              <a:rPr lang="nl-NL" altLang="en-US" sz="2400" b="1">
                <a:latin typeface="Courier New" panose="02070309020205020404" pitchFamily="49" charset="0"/>
              </a:rPr>
              <a:t>functie</a:t>
            </a:r>
            <a:endParaRPr lang="nl-NL" altLang="en-US" sz="2400" b="1"/>
          </a:p>
        </p:txBody>
      </p:sp>
      <p:sp>
        <p:nvSpPr>
          <p:cNvPr id="86019" name="Slide Number Placeholder 1">
            <a:extLst>
              <a:ext uri="{FF2B5EF4-FFF2-40B4-BE49-F238E27FC236}">
                <a16:creationId xmlns:a16="http://schemas.microsoft.com/office/drawing/2014/main" id="{6FA7252D-5CF8-7441-BA5B-04E29336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2E59B3-17B1-8D48-BB10-AC24F6B079CD}" type="slidenum">
              <a:rPr lang="en-US" altLang="en-US">
                <a:latin typeface="Helvetica" pitchFamily="2" charset="0"/>
              </a:rPr>
              <a:pPr/>
              <a:t>38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16625-314A-D040-85F3-0F38A1DDC1B7}"/>
              </a:ext>
            </a:extLst>
          </p:cNvPr>
          <p:cNvSpPr/>
          <p:nvPr/>
        </p:nvSpPr>
        <p:spPr>
          <a:xfrm>
            <a:off x="323850" y="981075"/>
            <a:ext cx="8458200" cy="5876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def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isPalindrome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start = 0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end =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len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(text) - 1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while start &lt; end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first = text[start].lower()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last = text[end].lower()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if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first.isalpha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and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last.isalpha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if first == last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start = start + 1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end = end - 1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else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    return False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elif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not </a:t>
            </a:r>
            <a:r>
              <a:rPr lang="en-US" sz="2200" b="1" dirty="0" err="1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first.isalpha</a:t>
            </a: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()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start = start + 1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else :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        end = end - 1</a:t>
            </a:r>
          </a:p>
          <a:p>
            <a:pPr>
              <a:defRPr/>
            </a:pPr>
            <a:r>
              <a:rPr lang="en-US" sz="2200" b="1" dirty="0">
                <a:solidFill>
                  <a:schemeClr val="tx1"/>
                </a:solidFill>
                <a:latin typeface="Consolas" charset="0"/>
                <a:ea typeface="ＭＳ Ｐゴシック" charset="0"/>
                <a:cs typeface="Consolas" charset="0"/>
              </a:rPr>
              <a:t>    return True	</a:t>
            </a:r>
            <a:endParaRPr lang="en-US" b="1" dirty="0">
              <a:solidFill>
                <a:schemeClr val="tx1"/>
              </a:solidFill>
              <a:latin typeface="Consolas" charset="0"/>
              <a:ea typeface="ＭＳ Ｐゴシック" charset="0"/>
              <a:cs typeface="Consolas" charset="0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31F58FF-9C5E-4547-B343-0BA568BA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8066" name="Text Box 4">
            <a:extLst>
              <a:ext uri="{FF2B5EF4-FFF2-40B4-BE49-F238E27FC236}">
                <a16:creationId xmlns:a16="http://schemas.microsoft.com/office/drawing/2014/main" id="{833413B1-AAF1-3743-BBDF-8A900B0B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altLang="en-US" sz="2400"/>
              <a:t>Je kan de faculteitfunctie (zie hoger) iteratief met een lus implementeren gebruik makend van volgende definitie: </a:t>
            </a:r>
            <a:r>
              <a:rPr lang="nl-NL" altLang="en-US" sz="2400" i="1"/>
              <a:t>n</a:t>
            </a:r>
            <a:r>
              <a:rPr lang="nl-NL" altLang="en-US" sz="2400"/>
              <a:t>! = 1 × 2 × ... × </a:t>
            </a:r>
            <a:r>
              <a:rPr lang="nl-NL" altLang="en-US" sz="2400" i="1"/>
              <a:t>n</a:t>
            </a:r>
            <a:r>
              <a:rPr lang="nl-NL" altLang="en-US" sz="2400"/>
              <a:t>, of recursief implementeren, gebruik makend van deze definitie: 0! = 1 and </a:t>
            </a:r>
            <a:r>
              <a:rPr lang="nl-NL" altLang="en-US" sz="2400" i="1"/>
              <a:t>n</a:t>
            </a:r>
            <a:r>
              <a:rPr lang="nl-NL" altLang="en-US" sz="2400"/>
              <a:t>! = (</a:t>
            </a:r>
            <a:r>
              <a:rPr lang="nl-NL" altLang="en-US" sz="2400" i="1"/>
              <a:t>n</a:t>
            </a:r>
            <a:r>
              <a:rPr lang="nl-NL" altLang="en-US" sz="2400"/>
              <a:t> - 1)! × </a:t>
            </a:r>
            <a:r>
              <a:rPr lang="nl-NL" altLang="en-US" sz="2400" i="1"/>
              <a:t>n</a:t>
            </a:r>
            <a:r>
              <a:rPr lang="nl-NL" altLang="en-US" sz="240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en-US" sz="2400"/>
              <a:t>Is de recursieve benadering hier minder effici</a:t>
            </a:r>
            <a:r>
              <a:rPr lang="nl-NL" altLang="ja-JP" sz="2400"/>
              <a:t>ënt?</a:t>
            </a:r>
            <a:r>
              <a:rPr lang="nl-NL" altLang="en-US" sz="2400"/>
              <a:t> </a:t>
            </a:r>
            <a:endParaRPr lang="nl-NL" altLang="en-US" sz="1800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051B7D9F-C78E-3544-A840-696FBB98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0600"/>
            <a:ext cx="89265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en-US" b="1"/>
              <a:t>Antwoord:</a:t>
            </a:r>
            <a:r>
              <a:rPr lang="nl-NL" altLang="en-US"/>
              <a:t> Nee, de iteratieve en recursieve benaderingen </a:t>
            </a:r>
          </a:p>
          <a:p>
            <a:r>
              <a:rPr lang="nl-NL" altLang="en-US"/>
              <a:t>zijn ongeveer even effici</a:t>
            </a:r>
            <a:r>
              <a:rPr lang="nl-NL" altLang="ja-JP"/>
              <a:t>ënt.</a:t>
            </a:r>
            <a:endParaRPr lang="nl-NL" altLang="en-US"/>
          </a:p>
          <a:p>
            <a:r>
              <a:rPr lang="nl-NL" altLang="en-US"/>
              <a:t>Beiden voeren </a:t>
            </a:r>
            <a:r>
              <a:rPr lang="nl-NL" altLang="en-US" i="1"/>
              <a:t>n</a:t>
            </a:r>
            <a:r>
              <a:rPr lang="nl-NL" altLang="en-US"/>
              <a:t> - 1 vermenigvuldigingen uit om </a:t>
            </a:r>
            <a:r>
              <a:rPr lang="nl-NL" altLang="en-US" i="1"/>
              <a:t>n</a:t>
            </a:r>
            <a:r>
              <a:rPr lang="nl-NL" altLang="en-US"/>
              <a:t>! te berekenen.</a:t>
            </a:r>
          </a:p>
          <a:p>
            <a:endParaRPr lang="nl-NL" altLang="en-US"/>
          </a:p>
        </p:txBody>
      </p:sp>
      <p:sp>
        <p:nvSpPr>
          <p:cNvPr id="88068" name="Slide Number Placeholder 1">
            <a:extLst>
              <a:ext uri="{FF2B5EF4-FFF2-40B4-BE49-F238E27FC236}">
                <a16:creationId xmlns:a16="http://schemas.microsoft.com/office/drawing/2014/main" id="{33269DF2-F61E-A944-A7FD-1BD09607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0CFD90-DAA3-D244-AD03-14869D4612B5}" type="slidenum">
              <a:rPr lang="en-US" altLang="en-US">
                <a:latin typeface="Helvetica" pitchFamily="2" charset="0"/>
              </a:rPr>
              <a:pPr/>
              <a:t>39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2D740BC-1EBA-044A-9A5C-FB13A33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20482" name="Picture 3" descr="680px-Sierpinski_triangle_evolution">
            <a:extLst>
              <a:ext uri="{FF2B5EF4-FFF2-40B4-BE49-F238E27FC236}">
                <a16:creationId xmlns:a16="http://schemas.microsoft.com/office/drawing/2014/main" id="{C043CE7A-7D78-BD42-8936-61EBD3C7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828925"/>
            <a:ext cx="821848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8B369EBE-AC79-4942-B885-2640D48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FC2A57-C4D7-D04F-B431-50BF3EB2E365}" type="slidenum">
              <a:rPr lang="en-US" altLang="en-US">
                <a:latin typeface="Helvetica" pitchFamily="2" charset="0"/>
              </a:rPr>
              <a:pPr/>
              <a:t>4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C393298-6A53-5940-A3D1-8F1926D8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0114" name="Text Box 3">
            <a:extLst>
              <a:ext uri="{FF2B5EF4-FFF2-40B4-BE49-F238E27FC236}">
                <a16:creationId xmlns:a16="http://schemas.microsoft.com/office/drawing/2014/main" id="{77BB1F05-063E-0B4A-8328-E7820028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800" b="1">
                <a:latin typeface="Lucida Sans" panose="020B0602030504020204" pitchFamily="34" charset="77"/>
              </a:rPr>
              <a:t>Permutaties</a:t>
            </a:r>
          </a:p>
        </p:txBody>
      </p:sp>
      <p:sp>
        <p:nvSpPr>
          <p:cNvPr id="90115" name="Text Box 4">
            <a:extLst>
              <a:ext uri="{FF2B5EF4-FFF2-40B4-BE49-F238E27FC236}">
                <a16:creationId xmlns:a16="http://schemas.microsoft.com/office/drawing/2014/main" id="{4E4CDCE3-85B4-C142-8E77-A06B3C92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Implementeer een functie die alle permutaties van een string genereert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Een permutatie is een herschikking van de letters van de string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Input: string bijv. eat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Output: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	eat </a:t>
            </a:r>
            <a:b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eta </a:t>
            </a:r>
            <a:b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aet </a:t>
            </a:r>
            <a:b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ate </a:t>
            </a:r>
            <a:b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tea </a:t>
            </a:r>
          </a:p>
          <a:p>
            <a:pPr lvl="1" eaLnBrk="1" hangingPunct="1"/>
            <a:r>
              <a:rPr lang="en-US" altLang="en-US" sz="2000" b="1">
                <a:solidFill>
                  <a:srgbClr val="6E7069"/>
                </a:solidFill>
                <a:latin typeface="Courier New" panose="02070309020205020404" pitchFamily="49" charset="0"/>
              </a:rPr>
              <a:t>	tae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400"/>
          </a:p>
        </p:txBody>
      </p:sp>
      <p:sp>
        <p:nvSpPr>
          <p:cNvPr id="90116" name="Slide Number Placeholder 1">
            <a:extLst>
              <a:ext uri="{FF2B5EF4-FFF2-40B4-BE49-F238E27FC236}">
                <a16:creationId xmlns:a16="http://schemas.microsoft.com/office/drawing/2014/main" id="{14D31305-1715-1442-8516-E3C16FB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942C67-141D-D044-BA65-2BAC285D27DD}" type="slidenum">
              <a:rPr lang="en-US" altLang="en-US">
                <a:latin typeface="Helvetica" pitchFamily="2" charset="0"/>
              </a:rPr>
              <a:pPr/>
              <a:t>40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17BFECD-3741-D54F-A0C2-B85A373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2162" name="Text Box 3">
            <a:extLst>
              <a:ext uri="{FF2B5EF4-FFF2-40B4-BE49-F238E27FC236}">
                <a16:creationId xmlns:a16="http://schemas.microsoft.com/office/drawing/2014/main" id="{8206A950-FB54-A34A-A377-8F2CF20D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sz="2400" b="1">
                <a:latin typeface="Lucida Sans" panose="020B0602030504020204" pitchFamily="34" charset="77"/>
              </a:rPr>
              <a:t>Alle permutaties genereren</a:t>
            </a:r>
          </a:p>
        </p:txBody>
      </p:sp>
      <p:sp>
        <p:nvSpPr>
          <p:cNvPr id="92163" name="Text Box 4">
            <a:extLst>
              <a:ext uri="{FF2B5EF4-FFF2-40B4-BE49-F238E27FC236}">
                <a16:creationId xmlns:a16="http://schemas.microsoft.com/office/drawing/2014/main" id="{13532ED1-93D4-784B-92DA-4ABBACCA1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28800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Alle permutaties genereren die met 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‘e’</a:t>
            </a:r>
            <a:r>
              <a:rPr lang="nl-NL" altLang="ja-JP" sz="2400"/>
              <a:t> beginnen, dan deze die met </a:t>
            </a:r>
            <a:r>
              <a:rPr lang="nl-NL" altLang="ja-JP" sz="2400">
                <a:solidFill>
                  <a:srgbClr val="6E7069"/>
                </a:solidFill>
                <a:latin typeface="Courier New" panose="02070309020205020404" pitchFamily="49" charset="0"/>
              </a:rPr>
              <a:t>'</a:t>
            </a:r>
            <a:r>
              <a:rPr lang="nl-NL" altLang="ja-JP" sz="2400" b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nl-NL" altLang="en-US" sz="2400">
                <a:solidFill>
                  <a:srgbClr val="6E7069"/>
                </a:solidFill>
                <a:latin typeface="Courier New" panose="02070309020205020404" pitchFamily="49" charset="0"/>
              </a:rPr>
              <a:t>’</a:t>
            </a:r>
            <a:r>
              <a:rPr lang="nl-NL" altLang="ja-JP" sz="2400"/>
              <a:t>beginnen,  dan deze die met </a:t>
            </a:r>
            <a:r>
              <a:rPr lang="nl-NL" altLang="ja-JP" sz="2400" b="1">
                <a:solidFill>
                  <a:srgbClr val="000000"/>
                </a:solidFill>
                <a:latin typeface="Courier New" panose="02070309020205020404" pitchFamily="49" charset="0"/>
              </a:rPr>
              <a:t>'t'</a:t>
            </a:r>
            <a:r>
              <a:rPr lang="nl-NL" altLang="ja-JP" sz="24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  <a:r>
              <a:rPr lang="nl-NL" altLang="ja-JP" sz="2400"/>
              <a:t>beginnen</a:t>
            </a:r>
            <a:endParaRPr lang="nl-NL" altLang="ja-JP" sz="2400">
              <a:solidFill>
                <a:srgbClr val="6E7069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Om de permutaties te genereren die met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‘e’</a:t>
            </a:r>
            <a:r>
              <a:rPr lang="nl-NL" altLang="ja-JP" sz="2400" b="1"/>
              <a:t> </a:t>
            </a:r>
            <a:r>
              <a:rPr lang="nl-NL" altLang="ja-JP" sz="2400"/>
              <a:t>beginnen, moeten we alle permutaties van </a:t>
            </a:r>
            <a:r>
              <a:rPr lang="nl-NL" altLang="ja-JP" sz="2400" b="1">
                <a:solidFill>
                  <a:srgbClr val="000000"/>
                </a:solidFill>
                <a:latin typeface="Courier New" panose="02070309020205020404" pitchFamily="49" charset="0"/>
              </a:rPr>
              <a:t>"at"</a:t>
            </a:r>
            <a:r>
              <a:rPr lang="nl-NL" altLang="ja-JP" sz="2400" b="1">
                <a:solidFill>
                  <a:srgbClr val="000000"/>
                </a:solidFill>
              </a:rPr>
              <a:t> </a:t>
            </a:r>
            <a:r>
              <a:rPr lang="nl-NL" altLang="ja-JP" sz="2400"/>
              <a:t>vinden =&gt; dus hetzelfde probleem met een eenvoudiger input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We kunnen recursie hiervoor gebruiken</a:t>
            </a:r>
          </a:p>
        </p:txBody>
      </p:sp>
      <p:sp>
        <p:nvSpPr>
          <p:cNvPr id="92164" name="Slide Number Placeholder 1">
            <a:extLst>
              <a:ext uri="{FF2B5EF4-FFF2-40B4-BE49-F238E27FC236}">
                <a16:creationId xmlns:a16="http://schemas.microsoft.com/office/drawing/2014/main" id="{144ABC29-0626-C943-94A9-F4557653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2D6CD2-4B23-1547-8817-6E8878BE80AF}" type="slidenum">
              <a:rPr lang="en-US" altLang="en-US">
                <a:latin typeface="Helvetica" pitchFamily="2" charset="0"/>
              </a:rPr>
              <a:pPr/>
              <a:t>41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88F77C4-F787-AB4C-B87A-5B611A5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4210" name="Text Box 4">
            <a:extLst>
              <a:ext uri="{FF2B5EF4-FFF2-40B4-BE49-F238E27FC236}">
                <a16:creationId xmlns:a16="http://schemas.microsoft.com/office/drawing/2014/main" id="{8863302C-B48D-8540-A18D-333E9023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28825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altLang="en-US" sz="2400"/>
              <a:t>  Beschouw alle posities van het te permuteren woord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Voor elke positie, bereken het kortere woord door het verwijderen van de </a:t>
            </a:r>
            <a:r>
              <a:rPr lang="nl-NL" altLang="en-US" sz="2400" i="1"/>
              <a:t>i</a:t>
            </a:r>
            <a:r>
              <a:rPr lang="nl-NL" altLang="en-US" sz="2400"/>
              <a:t>de letter :</a:t>
            </a:r>
          </a:p>
          <a:p>
            <a:pPr lvl="1" eaLnBrk="1" hangingPunct="1">
              <a:spcBef>
                <a:spcPct val="50000"/>
              </a:spcBef>
            </a:pPr>
            <a:endParaRPr lang="nl-NL" altLang="en-US" sz="2400"/>
          </a:p>
          <a:p>
            <a:pPr eaLnBrk="1" hangingPunct="1">
              <a:spcBef>
                <a:spcPct val="50000"/>
              </a:spcBef>
            </a:pPr>
            <a:r>
              <a:rPr lang="nl-NL" altLang="en-US" sz="2400">
                <a:latin typeface="Courier New" panose="02070309020205020404" pitchFamily="49" charset="0"/>
              </a:rPr>
              <a:t>	</a:t>
            </a:r>
            <a:r>
              <a:rPr lang="nl-NL" altLang="en-US" sz="2400"/>
              <a:t>Bouw a permutatiegenerator om de permutaties van het kortere woord te bekomen:</a:t>
            </a:r>
          </a:p>
          <a:p>
            <a:pPr eaLnBrk="1" hangingPunct="1">
              <a:spcBef>
                <a:spcPct val="50000"/>
              </a:spcBef>
            </a:pPr>
            <a:r>
              <a:rPr lang="nl-NL" altLang="en-US" sz="2400">
                <a:latin typeface="Courier New" panose="02070309020205020404" pitchFamily="49" charset="0"/>
              </a:rPr>
              <a:t>	</a:t>
            </a:r>
            <a:endParaRPr lang="nl-NL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4211" name="Rectangle 4">
            <a:extLst>
              <a:ext uri="{FF2B5EF4-FFF2-40B4-BE49-F238E27FC236}">
                <a16:creationId xmlns:a16="http://schemas.microsoft.com/office/drawing/2014/main" id="{F82EB7F3-E9C6-B54E-9081-95148A6A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b="1">
                <a:latin typeface="Lucida Sans" panose="020B0602030504020204" pitchFamily="34" charset="77"/>
              </a:rPr>
              <a:t>Alle permutaties genereren</a:t>
            </a:r>
          </a:p>
        </p:txBody>
      </p:sp>
      <p:sp>
        <p:nvSpPr>
          <p:cNvPr id="94212" name="Slide Number Placeholder 1">
            <a:extLst>
              <a:ext uri="{FF2B5EF4-FFF2-40B4-BE49-F238E27FC236}">
                <a16:creationId xmlns:a16="http://schemas.microsoft.com/office/drawing/2014/main" id="{556E5E3A-6870-0C4D-9354-5BC5FC3B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6FC167-FF58-2344-B29F-DE84418592D3}" type="slidenum">
              <a:rPr lang="en-US" altLang="en-US">
                <a:latin typeface="Helvetica" pitchFamily="2" charset="0"/>
              </a:rPr>
              <a:pPr/>
              <a:t>42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953A7-A6E5-504F-A420-DC9EFB71FEA3}"/>
              </a:ext>
            </a:extLst>
          </p:cNvPr>
          <p:cNvSpPr/>
          <p:nvPr/>
        </p:nvSpPr>
        <p:spPr>
          <a:xfrm>
            <a:off x="685800" y="3548063"/>
            <a:ext cx="770255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shorter = word[ :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+ word[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 + 1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B5468-CE8C-104D-9E19-80F4816FE6FD}"/>
              </a:ext>
            </a:extLst>
          </p:cNvPr>
          <p:cNvSpPr/>
          <p:nvPr/>
        </p:nvSpPr>
        <p:spPr>
          <a:xfrm>
            <a:off x="687388" y="5084763"/>
            <a:ext cx="7704137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shorterPermutations = permutations(shorter)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E4C4FEB-8295-314A-B752-55664C86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6258" name="Text Box 4">
            <a:extLst>
              <a:ext uri="{FF2B5EF4-FFF2-40B4-BE49-F238E27FC236}">
                <a16:creationId xmlns:a16="http://schemas.microsoft.com/office/drawing/2014/main" id="{6E886F86-6608-4E44-8A27-F36F2A45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050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Tenslotte, voeg de verwijderde letter vooraan toe aan de permutaties van het kortere woord: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2400">
                <a:latin typeface="Courier New" panose="02070309020205020404" pitchFamily="49" charset="0"/>
              </a:rPr>
              <a:t>	</a:t>
            </a:r>
            <a:endParaRPr lang="nl-NL" altLang="en-US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nl-NL" altLang="en-US" sz="2400"/>
          </a:p>
          <a:p>
            <a:pPr eaLnBrk="1" hangingPunct="1">
              <a:spcBef>
                <a:spcPct val="50000"/>
              </a:spcBef>
            </a:pPr>
            <a:endParaRPr lang="nl-NL" altLang="en-US" sz="240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nl-NL" altLang="en-US" sz="2400"/>
              <a:t>Speciale geval: de meest eenvoudige string is de lege string, welke een permutatie van zichzelf is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F908F2E1-8541-7F42-AC42-25DD13D2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l-NL" altLang="en-US" b="1">
                <a:latin typeface="Lucida Sans" panose="020B0602030504020204" pitchFamily="34" charset="77"/>
              </a:rPr>
              <a:t>Alle permutaties genereren</a:t>
            </a:r>
          </a:p>
        </p:txBody>
      </p:sp>
      <p:sp>
        <p:nvSpPr>
          <p:cNvPr id="96260" name="Slide Number Placeholder 1">
            <a:extLst>
              <a:ext uri="{FF2B5EF4-FFF2-40B4-BE49-F238E27FC236}">
                <a16:creationId xmlns:a16="http://schemas.microsoft.com/office/drawing/2014/main" id="{61684523-2A93-FA4F-9367-28C11DFF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E805E1-96F6-DA49-94D1-1E29D1AFDD90}" type="slidenum">
              <a:rPr lang="en-US" altLang="en-US">
                <a:latin typeface="Helvetica" pitchFamily="2" charset="0"/>
              </a:rPr>
              <a:pPr/>
              <a:t>43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CF74D-A208-B146-B487-44765B0163FD}"/>
              </a:ext>
            </a:extLst>
          </p:cNvPr>
          <p:cNvSpPr/>
          <p:nvPr/>
        </p:nvSpPr>
        <p:spPr>
          <a:xfrm>
            <a:off x="611188" y="3027363"/>
            <a:ext cx="770255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s in shorterPermutations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result.append(word[i] + s)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1D7B35B-EC6E-D047-88CB-60DA9485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8306" name="Rectangle 5">
            <a:extLst>
              <a:ext uri="{FF2B5EF4-FFF2-40B4-BE49-F238E27FC236}">
                <a16:creationId xmlns:a16="http://schemas.microsoft.com/office/drawing/2014/main" id="{8481B392-98D5-C441-8D25-A7011652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83883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def main ()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for string in permutations("eat")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print(string)</a:t>
            </a:r>
          </a:p>
          <a:p>
            <a:pPr eaLnBrk="1" hangingPunct="1"/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def permutations(word)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result = []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if len(word) == 0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result.append(word)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return result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else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for i in range(len(word))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    shorter = word[ :i] + word[i+1 : ]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    shorterPermutations = permutations(shorter)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    for string in shorterPermutations :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        result.append(word[i] + string)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        return result</a:t>
            </a:r>
          </a:p>
          <a:p>
            <a:pPr eaLnBrk="1" hangingPunct="1"/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main()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98307" name="Slide Number Placeholder 1">
            <a:extLst>
              <a:ext uri="{FF2B5EF4-FFF2-40B4-BE49-F238E27FC236}">
                <a16:creationId xmlns:a16="http://schemas.microsoft.com/office/drawing/2014/main" id="{6CB323B9-BAC3-D141-99A2-91162DA6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FAEF3A-9BC2-6942-B5D0-D0A1DCDB46EE}" type="slidenum">
              <a:rPr lang="en-US" altLang="en-US">
                <a:latin typeface="Helvetica" pitchFamily="2" charset="0"/>
              </a:rPr>
              <a:pPr/>
              <a:t>44</a:t>
            </a:fld>
            <a:endParaRPr lang="en-US" altLang="en-US">
              <a:latin typeface="Helvetica" pitchFamily="2" charset="0"/>
            </a:endParaRPr>
          </a:p>
        </p:txBody>
      </p:sp>
      <p:sp>
        <p:nvSpPr>
          <p:cNvPr id="98308" name="TextBox 2">
            <a:extLst>
              <a:ext uri="{FF2B5EF4-FFF2-40B4-BE49-F238E27FC236}">
                <a16:creationId xmlns:a16="http://schemas.microsoft.com/office/drawing/2014/main" id="{2FD22AFF-4FA4-CC41-AD24-6871F653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237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permutations.py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D735529-0F27-7742-ADC4-5634020B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DA6045F1-65ED-5341-A435-CDE4D5E0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altLang="en-US" sz="2400"/>
              <a:t>Wat zijn alle permutaties van het 4-letter woord </a:t>
            </a:r>
            <a:r>
              <a:rPr lang="nl-NL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beat</a:t>
            </a:r>
            <a:r>
              <a:rPr lang="nl-NL" altLang="en-US" sz="2400"/>
              <a:t>? </a:t>
            </a:r>
          </a:p>
        </p:txBody>
      </p:sp>
      <p:sp>
        <p:nvSpPr>
          <p:cNvPr id="100355" name="Rectangle 4">
            <a:extLst>
              <a:ext uri="{FF2B5EF4-FFF2-40B4-BE49-F238E27FC236}">
                <a16:creationId xmlns:a16="http://schemas.microsoft.com/office/drawing/2014/main" id="{E7D34D7C-A4D0-FF40-8EA3-CCF02D4E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58245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nl-NL" altLang="en-US" sz="1800" b="1"/>
              <a:t>Antwoord:</a:t>
            </a:r>
            <a:r>
              <a:rPr lang="nl-NL" altLang="en-US" sz="1800"/>
              <a:t> Deze zijn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l-NL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  <a:r>
              <a:rPr lang="nl-NL" altLang="en-US" sz="1800"/>
              <a:t>gevolgd door de 6 permutaties  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van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eat</a:t>
            </a:r>
            <a:r>
              <a:rPr lang="nl-NL" altLang="en-US" sz="1800" b="1">
                <a:solidFill>
                  <a:srgbClr val="000000"/>
                </a:solidFill>
              </a:rPr>
              <a:t>,</a:t>
            </a:r>
            <a:r>
              <a:rPr lang="nl-NL" altLang="en-US" sz="1800"/>
              <a:t>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nl-NL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  <a:r>
              <a:rPr lang="nl-NL" altLang="en-US" sz="1800"/>
              <a:t>gevolgd door de 6 permutaties van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bat</a:t>
            </a:r>
            <a:r>
              <a:rPr lang="nl-NL" altLang="en-US" sz="1800" b="1">
                <a:solidFill>
                  <a:srgbClr val="000000"/>
                </a:solidFill>
              </a:rPr>
              <a:t>,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endParaRPr lang="nl-NL" altLang="ja-JP" sz="1800" b="1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gevolgd door de 6 permutaties van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bet</a:t>
            </a:r>
            <a:r>
              <a:rPr lang="nl-NL" altLang="en-US" sz="1800" b="1">
                <a:solidFill>
                  <a:srgbClr val="000000"/>
                </a:solidFill>
              </a:rPr>
              <a:t>,</a:t>
            </a:r>
            <a:r>
              <a:rPr lang="nl-NL" altLang="en-US" sz="1800"/>
              <a:t> en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nl-NL" altLang="en-US" sz="18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  <a:r>
              <a:rPr lang="nl-NL" altLang="en-US" sz="1800"/>
              <a:t>gevolgd 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door de 6 permutaties van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bea</a:t>
            </a:r>
            <a:r>
              <a:rPr lang="nl-NL" altLang="en-US" sz="1800" b="1">
                <a:solidFill>
                  <a:srgbClr val="000000"/>
                </a:solidFill>
              </a:rPr>
              <a:t>.</a:t>
            </a:r>
            <a:r>
              <a:rPr lang="nl-NL" altLang="en-US" sz="24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0356" name="Slide Number Placeholder 1">
            <a:extLst>
              <a:ext uri="{FF2B5EF4-FFF2-40B4-BE49-F238E27FC236}">
                <a16:creationId xmlns:a16="http://schemas.microsoft.com/office/drawing/2014/main" id="{E470690B-804F-9D4E-9D24-EA30634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606E67-8D14-B84B-B76F-BECF7DA97286}" type="slidenum">
              <a:rPr lang="en-US" altLang="en-US">
                <a:latin typeface="Helvetica" pitchFamily="2" charset="0"/>
              </a:rPr>
              <a:pPr/>
              <a:t>45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EB3CBB-A569-2F4D-BE88-4159A835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87AA9DC3-6C5C-B143-9B4E-0B60F4B9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altLang="en-US" sz="2400"/>
              <a:t>De recursie van de permutatiegenerator stopt bij de lege string. Wat is een alternatief stopcriterium? 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BC9E2CF5-58DE-D34D-AB9B-9FF970FA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5589588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nl-NL" altLang="en-US" sz="1800" b="1"/>
              <a:t>Antwoord:</a:t>
            </a:r>
            <a:r>
              <a:rPr lang="nl-NL" altLang="en-US" sz="1800"/>
              <a:t> Verander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if (word.length() == 0)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in </a:t>
            </a:r>
            <a:r>
              <a:rPr lang="nl-N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if (word.length() &lt;= 1)</a:t>
            </a:r>
            <a:r>
              <a:rPr lang="nl-NL" altLang="en-US" sz="2800">
                <a:latin typeface="Courier New" panose="02070309020205020404" pitchFamily="49" charset="0"/>
              </a:rPr>
              <a:t>,</a:t>
            </a:r>
            <a:r>
              <a:rPr lang="nl-NL" altLang="en-US" sz="1800"/>
              <a:t> want een woord  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bestaande uit 1 letter is ook de permutatie van</a:t>
            </a:r>
          </a:p>
          <a:p>
            <a:pPr lvl="1" eaLnBrk="1" hangingPunct="1">
              <a:spcBef>
                <a:spcPct val="50000"/>
              </a:spcBef>
            </a:pPr>
            <a:r>
              <a:rPr lang="nl-NL" altLang="en-US" sz="1800"/>
              <a:t>zichzelf. </a:t>
            </a:r>
          </a:p>
        </p:txBody>
      </p:sp>
      <p:sp>
        <p:nvSpPr>
          <p:cNvPr id="102404" name="Slide Number Placeholder 1">
            <a:extLst>
              <a:ext uri="{FF2B5EF4-FFF2-40B4-BE49-F238E27FC236}">
                <a16:creationId xmlns:a16="http://schemas.microsoft.com/office/drawing/2014/main" id="{947FB4A2-28DC-324E-8F6B-B61A740D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221B2C-4AF8-4244-942E-7E6FAA30FBAE}" type="slidenum">
              <a:rPr lang="en-US" altLang="en-US">
                <a:latin typeface="Helvetica" pitchFamily="2" charset="0"/>
              </a:rPr>
              <a:pPr/>
              <a:t>46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E4D-9460-8B41-8367-8275BEC5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94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09A201FD-0562-7644-A417-11309A0E8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Staartrecursie</a:t>
            </a:r>
            <a:r>
              <a:rPr lang="nl-NL" altLang="en-US" sz="2400">
                <a:ea typeface="ＭＳ Ｐゴシック" panose="020B0600070205080204" pitchFamily="34" charset="-128"/>
              </a:rPr>
              <a:t>: maakt juist één recursieve oproep en maakt een exit juist nadat de recursieve call terugkeert</a:t>
            </a:r>
          </a:p>
          <a:p>
            <a:pPr lvl="1" eaLnBrk="1" hangingPunct="1"/>
            <a:r>
              <a:rPr lang="nl-NL" altLang="en-US" sz="2400">
                <a:ea typeface="ＭＳ Ｐゴシック" panose="020B0600070205080204" pitchFamily="34" charset="-128"/>
              </a:rPr>
              <a:t>Elke lus kan ge</a:t>
            </a:r>
            <a:r>
              <a:rPr lang="nl-NL" altLang="ja-JP" sz="2400">
                <a:ea typeface="ＭＳ Ｐゴシック" panose="020B0600070205080204" pitchFamily="34" charset="-128"/>
              </a:rPr>
              <a:t>ïmplementeerd worden als een staartrecursie</a:t>
            </a:r>
          </a:p>
          <a:p>
            <a:pPr lvl="1" eaLnBrk="1" hangingPunct="1"/>
            <a:r>
              <a:rPr lang="nl-NL" altLang="ja-JP" sz="2400">
                <a:ea typeface="ＭＳ Ｐゴシック" panose="020B0600070205080204" pitchFamily="34" charset="-128"/>
              </a:rPr>
              <a:t>Elke staartrecursie kan herschreven worden als een lus</a:t>
            </a:r>
          </a:p>
          <a:p>
            <a:pPr eaLnBrk="1" hangingPunct="1"/>
            <a:r>
              <a:rPr lang="nl-NL" altLang="en-US" sz="2400">
                <a:ea typeface="ＭＳ Ｐゴシック" panose="020B0600070205080204" pitchFamily="34" charset="-128"/>
              </a:rPr>
              <a:t>Recursieve methoden kan je altijd implementeren als een lus (Normaalvormtheorema van Kleene, 1936): bij methoden die niet staartrecursief zijn, is het echter moeilijker en kan het programma minder leesbaar worden</a:t>
            </a:r>
            <a:endParaRPr lang="nl-NL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104451" name="Text Box 4">
            <a:extLst>
              <a:ext uri="{FF2B5EF4-FFF2-40B4-BE49-F238E27FC236}">
                <a16:creationId xmlns:a16="http://schemas.microsoft.com/office/drawing/2014/main" id="{457DDD9F-BC59-AB4F-A064-A7A693D7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63550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chemeClr val="tx2"/>
                </a:solidFill>
              </a:rPr>
              <a:t>Nog dit</a:t>
            </a:r>
          </a:p>
        </p:txBody>
      </p:sp>
      <p:sp>
        <p:nvSpPr>
          <p:cNvPr id="104452" name="Slide Number Placeholder 1">
            <a:extLst>
              <a:ext uri="{FF2B5EF4-FFF2-40B4-BE49-F238E27FC236}">
                <a16:creationId xmlns:a16="http://schemas.microsoft.com/office/drawing/2014/main" id="{BCC1CE65-C95B-5B4F-82EF-010CAAB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8D90C2-9AEE-D94E-81D2-E6DAB661532E}" type="slidenum">
              <a:rPr lang="en-US" altLang="en-US">
                <a:latin typeface="Helvetica" pitchFamily="2" charset="0"/>
              </a:rPr>
              <a:pPr/>
              <a:t>47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DD36093-380D-6E44-95AE-0EE333DB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94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6498" name="Rectangle 4">
            <a:extLst>
              <a:ext uri="{FF2B5EF4-FFF2-40B4-BE49-F238E27FC236}">
                <a16:creationId xmlns:a16="http://schemas.microsoft.com/office/drawing/2014/main" id="{911BF330-8A60-8D4A-AC6D-397E12494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en-US" sz="2400">
                <a:ea typeface="ＭＳ Ｐゴシック" panose="020B0600070205080204" pitchFamily="34" charset="-128"/>
              </a:rPr>
              <a:t>Wanneer je een recursie gebruikt, gebruik zo veel mogelijk staartrecursie.</a:t>
            </a:r>
          </a:p>
          <a:p>
            <a:pPr eaLnBrk="1" hangingPunct="1"/>
            <a:r>
              <a:rPr lang="nl-NL" altLang="en-US" sz="2400">
                <a:ea typeface="ＭＳ Ｐゴシック" panose="020B0600070205080204" pitchFamily="34" charset="-128"/>
              </a:rPr>
              <a:t>Men verkiest een iteratieve oplossing boven een recursieve wanneer de tijd- en ruimtenoden van de stack de snelheid van het programma sterk vertragen.</a:t>
            </a:r>
          </a:p>
          <a:p>
            <a:pPr eaLnBrk="1" hangingPunct="1"/>
            <a:r>
              <a:rPr lang="nl-NL" altLang="en-US" sz="2400">
                <a:ea typeface="ＭＳ Ｐゴシック" panose="020B0600070205080204" pitchFamily="34" charset="-128"/>
              </a:rPr>
              <a:t>Men verkiest recursie wanneer de recursieve oplossing het programma gemakkelijker verstaanbaar maakt.</a:t>
            </a:r>
          </a:p>
          <a:p>
            <a:pPr eaLnBrk="1" hangingPunct="1">
              <a:buFont typeface="Wingdings" pitchFamily="2" charset="2"/>
              <a:buNone/>
            </a:pPr>
            <a:endParaRPr lang="nl-NL" altLang="en-US" sz="2800">
              <a:ea typeface="ＭＳ Ｐゴシック" panose="020B0600070205080204" pitchFamily="34" charset="-128"/>
            </a:endParaRPr>
          </a:p>
          <a:p>
            <a:pPr eaLnBrk="1" hangingPunct="1"/>
            <a:endParaRPr lang="nl-NL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1">
            <a:extLst>
              <a:ext uri="{FF2B5EF4-FFF2-40B4-BE49-F238E27FC236}">
                <a16:creationId xmlns:a16="http://schemas.microsoft.com/office/drawing/2014/main" id="{61C4AF5A-793B-554F-AE72-0F8CABA3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D0C602-69DF-B941-B819-BD4487BC5B5D}" type="slidenum">
              <a:rPr lang="en-US" altLang="en-US">
                <a:latin typeface="Helvetica" pitchFamily="2" charset="0"/>
              </a:rPr>
              <a:pPr/>
              <a:t>48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2">
            <a:extLst>
              <a:ext uri="{FF2B5EF4-FFF2-40B4-BE49-F238E27FC236}">
                <a16:creationId xmlns:a16="http://schemas.microsoft.com/office/drawing/2014/main" id="{26A26A9C-2041-2943-8688-C3893E8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Cay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Horstmann</a:t>
            </a:r>
            <a:r>
              <a:rPr lang="en-US" altLang="en-US" sz="2800" dirty="0">
                <a:ea typeface="ＭＳ Ｐゴシック" panose="020B0600070205080204" pitchFamily="34" charset="-128"/>
              </a:rPr>
              <a:t> &amp;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Rance</a:t>
            </a:r>
            <a:r>
              <a:rPr lang="en-US" altLang="en-US" sz="2800" dirty="0">
                <a:ea typeface="ＭＳ Ｐゴシック" panose="020B0600070205080204" pitchFamily="34" charset="-128"/>
              </a:rPr>
              <a:t> D.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Necaise</a:t>
            </a:r>
            <a:r>
              <a:rPr lang="en-US" altLang="en-US" sz="2800" dirty="0">
                <a:ea typeface="ＭＳ Ｐゴシック" panose="020B0600070205080204" pitchFamily="34" charset="-128"/>
              </a:rPr>
              <a:t> (2016).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Python for Everyone</a:t>
            </a:r>
            <a:r>
              <a:rPr lang="en-US" altLang="en-US" sz="2800" dirty="0">
                <a:ea typeface="ＭＳ Ｐゴシック" panose="020B0600070205080204" pitchFamily="34" charset="-128"/>
              </a:rPr>
              <a:t>. Wiley.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Chapter 11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Zelfstudie</a:t>
            </a:r>
            <a:r>
              <a:rPr lang="en-US" altLang="en-US" sz="2800" dirty="0">
                <a:ea typeface="ＭＳ Ｐゴシック" panose="020B0600070205080204" pitchFamily="34" charset="-128"/>
              </a:rPr>
              <a:t>: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lezen</a:t>
            </a:r>
            <a:r>
              <a:rPr lang="en-US" altLang="en-US" sz="2800" dirty="0">
                <a:ea typeface="ＭＳ Ｐゴシック" panose="020B0600070205080204" pitchFamily="34" charset="-128"/>
              </a:rPr>
              <a:t> Chapter 11 (11.1, 11.2, 11.3, 11.4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en</a:t>
            </a:r>
            <a:r>
              <a:rPr lang="en-US" altLang="en-US" sz="2800" dirty="0">
                <a:ea typeface="ＭＳ Ｐゴシック" panose="020B0600070205080204" pitchFamily="34" charset="-128"/>
              </a:rPr>
              <a:t> 11.5)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5BAF5-92FC-5948-ACA6-BE53475C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CB7A5D59-813B-1D4C-9AC2-AB6497EB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19C002-D6FF-D140-8758-502796E5F986}" type="slidenum">
              <a:rPr lang="en-US" altLang="en-US">
                <a:latin typeface="Helvetica" pitchFamily="2" charset="0"/>
              </a:rPr>
              <a:pPr/>
              <a:t>49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6E0C2D-55D6-6348-86F6-6BF6508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293D9B0-4E90-104E-B7D2-6E4F7A8EA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>
                <a:cs typeface="+mj-cs"/>
              </a:rPr>
              <a:t>Recursieve definities in de wiskunde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9B79D6F-40AC-F246-B364-3B348833F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28825"/>
            <a:ext cx="7124700" cy="3863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800">
                <a:ea typeface="ＭＳ Ｐゴシック" panose="020B0600070205080204" pitchFamily="34" charset="-128"/>
              </a:rPr>
              <a:t>Faculteit van een natuurlijk getal n:</a:t>
            </a:r>
          </a:p>
          <a:p>
            <a:pPr eaLnBrk="1" hangingPunct="1">
              <a:lnSpc>
                <a:spcPct val="90000"/>
              </a:lnSpc>
            </a:pPr>
            <a:endParaRPr lang="nl-NL" altLang="en-US" sz="28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n ! = 1			als   n = 0	triviaal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n ! = n </a:t>
            </a:r>
            <a:r>
              <a:rPr lang="nl-NL" altLang="en-US" sz="2400">
                <a:ea typeface="ＭＳ Ｐゴシック" panose="020B0600070205080204" pitchFamily="34" charset="-128"/>
                <a:sym typeface="Symbol" pitchFamily="2" charset="2"/>
              </a:rPr>
              <a:t> (n - 1) !	als   n &gt; 0	recursie</a:t>
            </a:r>
          </a:p>
          <a:p>
            <a:pPr marL="1162050" lvl="2" eaLnBrk="1" hangingPunct="1">
              <a:lnSpc>
                <a:spcPct val="90000"/>
              </a:lnSpc>
              <a:buFontTx/>
              <a:buNone/>
            </a:pPr>
            <a:r>
              <a:rPr lang="nl-NL" altLang="en-US" sz="2000">
                <a:ea typeface="ＭＳ Ｐゴシック" panose="020B0600070205080204" pitchFamily="34" charset="-128"/>
              </a:rPr>
              <a:t>		         </a:t>
            </a:r>
          </a:p>
          <a:p>
            <a:pPr marL="1162050" lvl="2" eaLnBrk="1" hangingPunct="1">
              <a:lnSpc>
                <a:spcPct val="90000"/>
              </a:lnSpc>
            </a:pPr>
            <a:endParaRPr lang="nl-NL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en-US" sz="2800">
                <a:ea typeface="ＭＳ Ｐゴシック" panose="020B0600070205080204" pitchFamily="34" charset="-128"/>
              </a:rPr>
              <a:t>De definitie kan ook niet-recursief:</a:t>
            </a: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n ! = </a:t>
            </a:r>
            <a:r>
              <a:rPr lang="nl-NL" altLang="en-US" sz="2400">
                <a:ea typeface="ＭＳ Ｐゴシック" panose="020B0600070205080204" pitchFamily="34" charset="-128"/>
                <a:sym typeface="Symbol" pitchFamily="2" charset="2"/>
              </a:rPr>
              <a:t>n  (n - 1)  ...  3  2  </a:t>
            </a:r>
            <a:r>
              <a:rPr lang="nl-NL" altLang="en-US" sz="2400"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3D53BDD-C7B1-DC44-BC32-C0F4D950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5391150"/>
            <a:ext cx="1809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endParaRPr lang="nl-NL" sz="2000">
              <a:solidFill>
                <a:srgbClr val="000066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sym typeface="Symbol" charset="0"/>
            </a:endParaRPr>
          </a:p>
        </p:txBody>
      </p:sp>
      <p:sp>
        <p:nvSpPr>
          <p:cNvPr id="22533" name="Slide Number Placeholder 1">
            <a:extLst>
              <a:ext uri="{FF2B5EF4-FFF2-40B4-BE49-F238E27FC236}">
                <a16:creationId xmlns:a16="http://schemas.microsoft.com/office/drawing/2014/main" id="{83E54709-E4F0-8949-8033-CBDB079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FD8E88-9424-7141-944A-59C9CCA0DD17}" type="slidenum">
              <a:rPr lang="en-US" altLang="en-US">
                <a:latin typeface="Helvetica" pitchFamily="2" charset="0"/>
              </a:rPr>
              <a:pPr/>
              <a:t>5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34B8-953F-AE42-838B-CD7051A4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882649C-5547-4F43-921F-BB6486DB7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>
                <a:cs typeface="+mj-cs"/>
              </a:rPr>
              <a:t>Recursieve definities in de wiskunde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C786E88-7A1A-CB4B-BBF8-F8C8C86F4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800">
                <a:ea typeface="ＭＳ Ｐゴシック" panose="020B0600070205080204" pitchFamily="34" charset="-128"/>
              </a:rPr>
              <a:t>Getallen van Fibonacci: </a:t>
            </a: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f</a:t>
            </a:r>
            <a:r>
              <a:rPr lang="nl-NL" altLang="en-US" sz="2400" baseline="-25000">
                <a:ea typeface="ＭＳ Ｐゴシック" panose="020B0600070205080204" pitchFamily="34" charset="-128"/>
              </a:rPr>
              <a:t>1</a:t>
            </a:r>
            <a:r>
              <a:rPr lang="nl-NL" altLang="en-US" sz="2400">
                <a:ea typeface="ＭＳ Ｐゴシック" panose="020B0600070205080204" pitchFamily="34" charset="-128"/>
              </a:rPr>
              <a:t> = 1				 triviaal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f</a:t>
            </a:r>
            <a:r>
              <a:rPr lang="nl-NL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nl-NL" altLang="en-US" sz="2400">
                <a:ea typeface="ＭＳ Ｐゴシック" panose="020B0600070205080204" pitchFamily="34" charset="-128"/>
              </a:rPr>
              <a:t> = 1				 triviaal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f</a:t>
            </a:r>
            <a:r>
              <a:rPr lang="nl-NL" altLang="en-US" sz="2400" baseline="-25000">
                <a:ea typeface="ＭＳ Ｐゴシック" panose="020B0600070205080204" pitchFamily="34" charset="-128"/>
              </a:rPr>
              <a:t>n</a:t>
            </a:r>
            <a:r>
              <a:rPr lang="nl-NL" altLang="en-US" sz="2400">
                <a:ea typeface="ＭＳ Ｐゴシック" panose="020B0600070205080204" pitchFamily="34" charset="-128"/>
              </a:rPr>
              <a:t> = f</a:t>
            </a:r>
            <a:r>
              <a:rPr lang="nl-NL" altLang="en-US" sz="2400" baseline="-25000">
                <a:ea typeface="ＭＳ Ｐゴシック" panose="020B0600070205080204" pitchFamily="34" charset="-128"/>
              </a:rPr>
              <a:t>n - 2</a:t>
            </a:r>
            <a:r>
              <a:rPr lang="nl-NL" altLang="en-US" sz="2400">
                <a:ea typeface="ＭＳ Ｐゴシック" panose="020B0600070205080204" pitchFamily="34" charset="-128"/>
              </a:rPr>
              <a:t> + f</a:t>
            </a:r>
            <a:r>
              <a:rPr lang="nl-NL" altLang="en-US" sz="2400" baseline="-25000">
                <a:ea typeface="ＭＳ Ｐゴシック" panose="020B0600070205080204" pitchFamily="34" charset="-128"/>
              </a:rPr>
              <a:t>n - 1	</a:t>
            </a:r>
            <a:r>
              <a:rPr lang="nl-NL" altLang="en-US" sz="2400">
                <a:ea typeface="ＭＳ Ｐゴシック" panose="020B0600070205080204" pitchFamily="34" charset="-128"/>
              </a:rPr>
              <a:t>voor n &gt; 2	</a:t>
            </a:r>
            <a:r>
              <a:rPr lang="nl-NL" altLang="en-US" sz="2400">
                <a:ea typeface="ＭＳ Ｐゴシック" panose="020B0600070205080204" pitchFamily="34" charset="-128"/>
                <a:sym typeface="Symbol" pitchFamily="2" charset="2"/>
              </a:rPr>
              <a:t>recursie</a:t>
            </a: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en-US" sz="2800">
                <a:ea typeface="ＭＳ Ｐゴシック" panose="020B0600070205080204" pitchFamily="34" charset="-128"/>
              </a:rPr>
              <a:t>De rij van Fibonacci begint als volgt:</a:t>
            </a:r>
          </a:p>
          <a:p>
            <a:pPr eaLnBrk="1" hangingPunct="1">
              <a:lnSpc>
                <a:spcPct val="90000"/>
              </a:lnSpc>
            </a:pPr>
            <a:endParaRPr lang="nl-NL" altLang="en-US" sz="28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altLang="en-US" sz="2400">
                <a:ea typeface="ＭＳ Ｐゴシック" panose="020B0600070205080204" pitchFamily="34" charset="-128"/>
              </a:rPr>
              <a:t>1   1   2   3   5   8   13   21   34   55   89   144   ...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C1A1628B-65C8-8746-941E-C82DAB5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52ADDA-4FF8-F441-ACA4-96DDA628B02C}" type="slidenum">
              <a:rPr lang="en-US" altLang="en-US">
                <a:latin typeface="Helvetica" pitchFamily="2" charset="0"/>
              </a:rPr>
              <a:pPr/>
              <a:t>6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F91092-5D27-E340-9648-C03578D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2138" y="63087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6626" name="Rectangle 5">
            <a:extLst>
              <a:ext uri="{FF2B5EF4-FFF2-40B4-BE49-F238E27FC236}">
                <a16:creationId xmlns:a16="http://schemas.microsoft.com/office/drawing/2014/main" id="{83E1BBB3-2FA7-0A4E-8D5F-B9EBB194D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def forgetMeNot() :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	print(“I Miss You”)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	forgetMeNot()  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altLang="en-US" sz="2000" b="1">
                <a:latin typeface="Consolas" panose="020B0609020204030204" pitchFamily="49" charset="0"/>
                <a:ea typeface="ＭＳ Ｐゴシック" panose="020B0600070205080204" pitchFamily="34" charset="-128"/>
              </a:rPr>
              <a:t># </a:t>
            </a:r>
            <a:r>
              <a:rPr lang="nl-NL" altLang="en-US" sz="2000" b="1">
                <a:solidFill>
                  <a:srgbClr val="2251CA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een recursieve oproep</a:t>
            </a:r>
            <a:endParaRPr lang="nl-NL" altLang="en-US" sz="2000" b="1"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nl-NL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nl-NL" altLang="en-US" sz="20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nl-NL" altLang="en-US" sz="2000">
                <a:ea typeface="ＭＳ Ｐゴシック" panose="020B0600070205080204" pitchFamily="34" charset="-128"/>
              </a:rPr>
              <a:t> </a:t>
            </a:r>
            <a:endParaRPr lang="nl-NL" altLang="en-US" sz="2000" b="1">
              <a:solidFill>
                <a:srgbClr val="2251C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15EB90F3-5E83-8648-8A71-3ABEB971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1738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1800">
                <a:latin typeface="Helvetica" pitchFamily="2" charset="0"/>
              </a:rPr>
              <a:t># oneindige lus</a:t>
            </a: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DA901828-0C82-BE41-BCF1-C1ACEF99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89350"/>
            <a:ext cx="38417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nl-NL" altLang="en-US" sz="2000">
                <a:latin typeface="Helvetica" pitchFamily="2" charset="0"/>
              </a:rPr>
              <a:t> I Miss You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nl-NL" altLang="en-US" sz="2000">
                <a:latin typeface="Helvetica" pitchFamily="2" charset="0"/>
              </a:rPr>
              <a:t> I Miss You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nl-NL" altLang="en-US" sz="2000">
                <a:latin typeface="Helvetica" pitchFamily="2" charset="0"/>
              </a:rPr>
              <a:t> I Miss You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nl-NL" altLang="en-US" sz="2000">
                <a:latin typeface="Helvetica" pitchFamily="2" charset="0"/>
              </a:rPr>
              <a:t>...				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FF15E040-736D-4946-9AF1-CF0959F0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EDA305-C4A0-2F4B-9F1B-877B954CA0C6}" type="slidenum">
              <a:rPr lang="en-US" altLang="en-US">
                <a:latin typeface="Helvetica" pitchFamily="2" charset="0"/>
              </a:rPr>
              <a:pPr/>
              <a:t>7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  <p:bldP spid="819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942E83-CDFD-EB43-987C-3D58610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7A23486E-565D-2944-9A62-762A7F8AE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400" b="1">
                <a:ea typeface="ＭＳ Ｐゴシック" panose="020B0600070205080204" pitchFamily="34" charset="-128"/>
              </a:rPr>
              <a:t>Een recursieve functie</a:t>
            </a:r>
            <a:r>
              <a:rPr lang="nl-NL" altLang="en-US" sz="2400">
                <a:ea typeface="ＭＳ Ｐゴシック" panose="020B0600070205080204" pitchFamily="34" charset="-128"/>
              </a:rPr>
              <a:t> = </a:t>
            </a: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functie die zichzelf oproept</a:t>
            </a:r>
          </a:p>
          <a:p>
            <a:pPr eaLnBrk="1" hangingPunct="1">
              <a:lnSpc>
                <a:spcPct val="90000"/>
              </a:lnSpc>
            </a:pPr>
            <a:endParaRPr lang="nl-NL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Een recursieve berekening lost een probleem op door gebruik te maken van de oplossing van hetzelfde probleem met eenvoudiger waarden</a:t>
            </a:r>
          </a:p>
          <a:p>
            <a:pPr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nl-NL" altLang="en-US" sz="2400" b="1">
                <a:ea typeface="ＭＳ Ｐゴシック" panose="020B0600070205080204" pitchFamily="34" charset="-128"/>
              </a:rPr>
              <a:t>Elke recursieve functie </a:t>
            </a: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moet een optie hebben om de recursie te be</a:t>
            </a:r>
            <a:r>
              <a:rPr lang="nl-NL" altLang="ja-JP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ëindigen</a:t>
            </a:r>
            <a:r>
              <a:rPr lang="nl-NL" altLang="ja-JP" sz="2400" b="1">
                <a:ea typeface="ＭＳ Ｐゴシック" panose="020B0600070205080204" pitchFamily="34" charset="-128"/>
              </a:rPr>
              <a:t>, m.a.w. moet een niet-recursieve optie hebben</a:t>
            </a:r>
            <a:endParaRPr lang="nl-NL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NL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1">
            <a:extLst>
              <a:ext uri="{FF2B5EF4-FFF2-40B4-BE49-F238E27FC236}">
                <a16:creationId xmlns:a16="http://schemas.microsoft.com/office/drawing/2014/main" id="{0961D8E2-02CB-EB4D-A8B8-BDD4322C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83E5E1-1858-5F4B-B8FA-D59B92D11FBD}" type="slidenum">
              <a:rPr lang="en-US" altLang="en-US">
                <a:latin typeface="Helvetica" pitchFamily="2" charset="0"/>
              </a:rPr>
              <a:pPr/>
              <a:t>8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F783-E4B0-2A41-ADD3-6EBEC3E8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05B69D5-2569-E041-A4B3-4BB7F15C5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>
                <a:cs typeface="+mj-cs"/>
              </a:rPr>
              <a:t>Kenmerken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1E9BD4D-D66D-C048-97ED-FD9DA41F2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02335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Recursief gedefinieerde algoritmes:</a:t>
            </a: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Triviaal</a:t>
            </a:r>
            <a:r>
              <a:rPr lang="nl-NL" altLang="en-US" sz="2400">
                <a:ea typeface="ＭＳ Ｐゴシック" panose="020B0600070205080204" pitchFamily="34" charset="-128"/>
              </a:rPr>
              <a:t> geval(len): 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het resultaat wordt eenvoudig bepaald</a:t>
            </a:r>
          </a:p>
          <a:p>
            <a:pPr lvl="1" eaLnBrk="1" hangingPunct="1">
              <a:lnSpc>
                <a:spcPct val="90000"/>
              </a:lnSpc>
            </a:pPr>
            <a:endParaRPr lang="nl-NL" altLang="en-US" sz="24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Algemeen of </a:t>
            </a:r>
            <a:r>
              <a:rPr lang="nl-NL" altLang="en-US" sz="2400" b="1">
                <a:solidFill>
                  <a:srgbClr val="5068DA"/>
                </a:solidFill>
                <a:ea typeface="ＭＳ Ｐゴシック" panose="020B0600070205080204" pitchFamily="34" charset="-128"/>
              </a:rPr>
              <a:t>recursief</a:t>
            </a:r>
            <a:r>
              <a:rPr lang="nl-NL" altLang="en-US" sz="2400">
                <a:ea typeface="ＭＳ Ｐゴシック" panose="020B0600070205080204" pitchFamily="34" charset="-128"/>
              </a:rPr>
              <a:t> geval (of gevallen): 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het resultaat wordt uitgedrukt in functie van hetzelfde probleem, maar in een eenvoudiger situatie</a:t>
            </a:r>
          </a:p>
          <a:p>
            <a:pPr lvl="2" eaLnBrk="1" hangingPunct="1">
              <a:lnSpc>
                <a:spcPct val="90000"/>
              </a:lnSpc>
            </a:pPr>
            <a:r>
              <a:rPr lang="nl-NL" altLang="en-US">
                <a:ea typeface="ＭＳ Ｐゴシック" panose="020B0600070205080204" pitchFamily="34" charset="-128"/>
              </a:rPr>
              <a:t>het recursief geval </a:t>
            </a:r>
            <a:r>
              <a:rPr lang="nl-NL" altLang="en-US" i="1">
                <a:ea typeface="ＭＳ Ｐゴシック" panose="020B0600070205080204" pitchFamily="34" charset="-128"/>
              </a:rPr>
              <a:t>reduceert</a:t>
            </a:r>
            <a:r>
              <a:rPr lang="nl-NL" altLang="en-US">
                <a:ea typeface="ＭＳ Ｐゴシック" panose="020B0600070205080204" pitchFamily="34" charset="-128"/>
              </a:rPr>
              <a:t> het probleem</a:t>
            </a:r>
          </a:p>
          <a:p>
            <a:pPr lvl="2" eaLnBrk="1" hangingPunct="1">
              <a:lnSpc>
                <a:spcPct val="90000"/>
              </a:lnSpc>
            </a:pPr>
            <a:endParaRPr lang="nl-NL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nl-NL" altLang="en-US" sz="2400">
                <a:ea typeface="ＭＳ Ｐゴシック" panose="020B0600070205080204" pitchFamily="34" charset="-128"/>
              </a:rPr>
              <a:t>Door een voldoende (maar eindig) aantal maal het algemeen geval toe te passen, komen we uit op het triviale geval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D75E14F9-0552-7E4C-BA98-F39B4134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B41340-F29D-8047-921E-2E378E39A4A5}" type="slidenum">
              <a:rPr lang="en-US" altLang="en-US">
                <a:latin typeface="Helvetica" pitchFamily="2" charset="0"/>
              </a:rPr>
              <a:pPr/>
              <a:t>9</a:t>
            </a:fld>
            <a:endParaRPr lang="en-US" altLang="en-US">
              <a:latin typeface="Helvetica" pitchFamily="2" charset="0"/>
            </a:endParaRPr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10537</TotalTime>
  <Pages>45</Pages>
  <Words>2551</Words>
  <Application>Microsoft Macintosh PowerPoint</Application>
  <PresentationFormat>On-screen Show (4:3)</PresentationFormat>
  <Paragraphs>581</Paragraphs>
  <Slides>49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Arial</vt:lpstr>
      <vt:lpstr>Consolas</vt:lpstr>
      <vt:lpstr>Courier New</vt:lpstr>
      <vt:lpstr>Helvetica</vt:lpstr>
      <vt:lpstr>Lucia</vt:lpstr>
      <vt:lpstr>Lucida Sans</vt:lpstr>
      <vt:lpstr>Symbol</vt:lpstr>
      <vt:lpstr>Times</vt:lpstr>
      <vt:lpstr>Times New Roman</vt:lpstr>
      <vt:lpstr>Wingdings</vt:lpstr>
      <vt:lpstr>Bold Stripes</vt:lpstr>
      <vt:lpstr>Beginselen van programmeren  Les 6: Recursie</vt:lpstr>
      <vt:lpstr>PowerPoint Presentation</vt:lpstr>
      <vt:lpstr>PowerPoint Presentation</vt:lpstr>
      <vt:lpstr>PowerPoint Presentation</vt:lpstr>
      <vt:lpstr>Recursieve definities in de wiskunde</vt:lpstr>
      <vt:lpstr>Recursieve definities in de wiskunde</vt:lpstr>
      <vt:lpstr>PowerPoint Presentation</vt:lpstr>
      <vt:lpstr>PowerPoint Presentation</vt:lpstr>
      <vt:lpstr>Kenmerken</vt:lpstr>
      <vt:lpstr>Recursief definiëren van functies in Python</vt:lpstr>
      <vt:lpstr>PowerPoint Presentation</vt:lpstr>
      <vt:lpstr>Recursief definiëren van methodes</vt:lpstr>
      <vt:lpstr>Directe recursie</vt:lpstr>
      <vt:lpstr>Indirecte of wederzijdse recursie</vt:lpstr>
      <vt:lpstr>Hmm… macht  xn recursief?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360</cp:revision>
  <cp:lastPrinted>2001-09-20T06:59:45Z</cp:lastPrinted>
  <dcterms:created xsi:type="dcterms:W3CDTF">2013-09-26T06:34:29Z</dcterms:created>
  <dcterms:modified xsi:type="dcterms:W3CDTF">2018-11-15T14:36:45Z</dcterms:modified>
</cp:coreProperties>
</file>