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301" r:id="rId2"/>
    <p:sldId id="475" r:id="rId3"/>
    <p:sldId id="476" r:id="rId4"/>
    <p:sldId id="494" r:id="rId5"/>
    <p:sldId id="495" r:id="rId6"/>
    <p:sldId id="484" r:id="rId7"/>
    <p:sldId id="482" r:id="rId8"/>
    <p:sldId id="483" r:id="rId9"/>
    <p:sldId id="496" r:id="rId10"/>
    <p:sldId id="497" r:id="rId11"/>
    <p:sldId id="498" r:id="rId12"/>
    <p:sldId id="499" r:id="rId13"/>
    <p:sldId id="500" r:id="rId14"/>
    <p:sldId id="546" r:id="rId15"/>
    <p:sldId id="501" r:id="rId16"/>
    <p:sldId id="519" r:id="rId17"/>
    <p:sldId id="520" r:id="rId18"/>
    <p:sldId id="504" r:id="rId19"/>
    <p:sldId id="505" r:id="rId20"/>
    <p:sldId id="506" r:id="rId21"/>
    <p:sldId id="507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538" r:id="rId47"/>
    <p:sldId id="545" r:id="rId48"/>
    <p:sldId id="539" r:id="rId49"/>
    <p:sldId id="540" r:id="rId50"/>
    <p:sldId id="541" r:id="rId51"/>
    <p:sldId id="542" r:id="rId52"/>
    <p:sldId id="543" r:id="rId53"/>
    <p:sldId id="544" r:id="rId54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94"/>
  </p:normalViewPr>
  <p:slideViewPr>
    <p:cSldViewPr snapToGrid="0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E9A0A5-4C46-104E-9FE7-0D083DA9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9E942E46-CC50-A34B-9E61-41ED3A2D1A81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526325E-1447-6B48-AFAA-75727DF51D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B1D6952-4ECA-A44F-BC1D-58589A8294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9FB3E0A-1342-3645-8616-87D089EDD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3A86E42-E983-1442-A502-980A51967DD6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>
            <a:extLst>
              <a:ext uri="{FF2B5EF4-FFF2-40B4-BE49-F238E27FC236}">
                <a16:creationId xmlns:a16="http://schemas.microsoft.com/office/drawing/2014/main" id="{FE2F1E66-E807-A04F-B4C5-8CDCF071B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3186" name="Notes Placeholder 2">
            <a:extLst>
              <a:ext uri="{FF2B5EF4-FFF2-40B4-BE49-F238E27FC236}">
                <a16:creationId xmlns:a16="http://schemas.microsoft.com/office/drawing/2014/main" id="{3971594D-685B-5C48-AF50-418FE41A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75F6D3CE-2C59-9D4B-A619-17DC5C699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8" name="Notes Placeholder 2">
            <a:extLst>
              <a:ext uri="{FF2B5EF4-FFF2-40B4-BE49-F238E27FC236}">
                <a16:creationId xmlns:a16="http://schemas.microsoft.com/office/drawing/2014/main" id="{0D20850B-8F1C-1242-8274-F92FBC66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A29BAD05-0300-0E45-8D29-01E04ACAF0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BF01A0-DA59-734C-836F-815436A16521}" type="slidenum">
              <a:rPr lang="en-US" altLang="en-US" sz="1200"/>
              <a:pPr/>
              <a:t>53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9A16E09-1580-AA49-A1E7-4FD251F9ED69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2B467E5-5FC1-D14B-9F42-3510E06F8B7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CA5DC2C-3AE5-2D4E-9184-CE6F68107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14D2BBEF-293D-6940-9659-1EFB83308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DFE56A2-613E-CD46-B0F1-52053985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F41AF007-30FC-F248-90F3-438DD441C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F7615600-8072-3545-A76A-9B52D59B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E3BC8644-6C3A-0642-A278-9E3810F8D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79E56F0D-B001-9142-A824-C31840021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9D3BF611-64EC-5141-9F4B-E442390B0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298AF338-EDC7-6243-B6ED-315372DE5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C8FE6FA-B533-554C-86E5-9419AF1EF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AC1A3DE0-E590-5F4E-BFF5-C774B11EF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34408587-3D26-3248-9137-349312DE1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C49659BB-D348-2A48-93B2-9D4A8827E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29F74D14-427B-4D43-8380-687B47C8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67B528BE-1356-B44A-8E16-5D2BEDCE1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0176601B-6216-1744-A76F-DBEE25EE9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C755C1E-88FF-0D43-AC4C-272186F4C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39C33920-9EFA-B840-89A9-9BFEECE07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F69B75BE-6F78-5E48-BEDF-94B71CE99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BD712D47-1CEB-AD4C-9FFE-D4EF37069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E461208A-118F-D544-858F-35382FA1E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A3024DD5-08AC-C24C-A6F3-82C03E850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4AE047CB-1F20-8F48-A424-CD9F4F459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184C1783-C1FF-3E4A-AA3A-AE21975B6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4C134FF6-06F8-3941-9DF8-94BEDC02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9818775F-5FF8-0540-836B-79F574F95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FF8002CA-A60F-B74B-B3C4-BB86E31E8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246FCED6-1D87-8942-B13C-81466ECDF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032FF583-F0AF-7849-9644-3BDEEA0A4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5FBC8A09-46B3-D44B-819D-9A168FE7B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2D6AE998-442C-BD4B-9C67-97C377D8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AB80828D-8B13-3E42-BCF1-710E889F2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E4BBF5BF-BF8A-8842-AE43-99A406FCE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B77F9CF3-7172-7D48-BCFB-B99F30091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86A81E89-64B0-F742-A2CD-007BD7C0C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BF27076F-D242-3147-BF91-204F5E888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C325C26C-FBA2-A249-8DAB-4A29EB84E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2CB77A10-992E-2346-89C4-FCE41787B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9521D6E2-A60D-3F46-99F6-5415CA032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547042BF-B29F-9645-BC19-4D13B6348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0AD27194-CDB8-8541-B0ED-10AF268DC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617932E5-AC5A-594B-A608-2D69B0DEF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45F5AB37-8930-D44D-9612-E2193647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40CF1007-EA47-4149-9684-8B2782C8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A2E4031E-47B0-FC4F-B35B-216FFF943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20DF0680-6987-EB4C-9ABC-955173893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ABB8A1E1-2631-F742-B3FE-397052FF6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90455EAE-28BE-034C-B718-8D878F508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0DC667AB-F99A-F944-9C15-DCF7551E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59FAEE6E-F625-F04A-85A4-D7ABDD081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C027D90F-F5E6-0440-9E8C-4D8C0E2CE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559135B4-3CAE-0640-AF94-462D9B3FE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F8C5E623-4FDB-3244-9F8B-D34578BCE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E8127788-6747-384A-90F8-1A9726200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67697504-A419-334F-9F58-7E191EF06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856ACA8-8AA8-8B4F-92DA-8A27F7F85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D079C4DD-1FE2-284A-82C7-C322EDFF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03F882AB-35D4-A542-B363-47D0DF940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FC91D69D-D028-B648-B899-34CCB43DD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A8493AD-568B-9C4E-AC03-3B87BF720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5DD8F72C-FFD1-3E40-883E-3FEA5B06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D053A81-43C7-E948-B7D7-73F14D92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C10A2E18-DC28-1B4B-A6DB-6A56F72E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B5EDB0AA-EDC9-464F-BFBD-DD4A9B6664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0152394C-145C-474E-8776-A895DB06B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F957AB23-546B-6742-8580-1F1B5FE78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05A046-5966-0541-ABC1-DAA5BC805C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53302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E64B91B-58A7-184A-A2BE-6CA827A6A5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DA56739-E36A-7946-B220-9AD8FE830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6EAC7707-18D1-724B-A363-86BC93D6E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BABF5-B45A-FB42-BCE3-3C46905803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34840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B9E21C65-0F03-8F47-AC84-730689124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E1059BE6-7D54-6A45-8731-BA82F70BB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C303BC0-45AA-3E4A-9C06-DC98A546B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A07D1-0234-AE4E-A424-37C129290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6987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461D670-3E3F-B64C-995F-669805E6D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785E9673-7EFC-6045-B3D7-A29729CE8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803F55D-523D-5045-9EF1-873A910BA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A6262-9349-B741-90E1-1369581435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90612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D1D4CA4-A31C-464E-BFB7-08D6E0D6C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A6520F3B-1157-1A41-8D64-28F96D41B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6B063880-5A66-D544-8E02-B09D64398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AA679-C421-184D-B3EF-4FC315AC5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87718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94607C00-CD50-9C4E-8CB3-AE45E6E0C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7D9598B3-BD6E-E34B-BD3B-EC97794D0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7AE57F1B-74CA-2B4E-9B8A-A307E0E7F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98C76-0622-0A4A-AC55-FF63894DD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55827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5E235C11-5A91-F941-BE30-C41BF34E7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108D2547-B5E8-F744-8F74-957D18485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C83633DB-DBE6-884B-8759-0ADFB740C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000C5-A7EC-194C-B606-D712A3C70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2371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2DE96D87-6B0A-D342-86B7-07A13A700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BD1A9FE1-7325-F140-B611-C151731B0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DA6D8053-E4BF-1B4C-93BB-1ACD6DB814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9A504-983E-C74B-8B20-C3CFF2B43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5464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BE434238-F59A-9849-94F9-4E26D8376C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C84775D1-D6B6-C243-B7D0-8B5892C7B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B9615ED-FEA1-D44D-94BC-1907EC727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CDC03-AEA2-C848-81D5-4581D6F7A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2176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A1EDEFB5-7771-DD4B-8514-96A0BF6C6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75F65A76-7510-7540-A5DA-1A0B5A055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08F5C452-B7BA-374D-971D-688E52C92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FBF92-F550-6647-8F1F-C0D6AF2242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59654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3EC5A89-F208-2B40-95A3-9A332AF7E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7061E93B-014A-8A48-AAC7-45AD1DE8A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688B5786-FC4D-D743-9D7D-645EBB5F2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3450A-EB1A-2643-904E-89AB5BB03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70054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00ECE7E-B0BB-5C48-A73C-974998DC8AD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2DB4D498-1C5B-6E43-BE52-1CCF5EF240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A704DC9A-B131-8F41-890D-B0F3125B4A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3398E969-CB1A-0A42-82A7-9F5D83AF1B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85D8A90E-FFE9-8D4C-A965-EF90C50977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F4B5AB46-2052-B74C-9929-E8116CF5C0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95BF660A-D2F2-5547-9CF6-EB465ACCF6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FA9F55FD-2BC9-6444-9668-683553EE4F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4808BA38-2B48-6549-BDB1-79628FD660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3ACE6620-0DD7-7F4A-8AA6-9896CCCCED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09353980-50E0-5046-8ABA-C95EC28F8E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F6F18E98-3A46-6340-BDD0-A0CF29CB7E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73BB2ED5-A3A9-4344-A214-0A1D2610A1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DB785650-936E-B846-9BA2-4233EA2754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5542D358-4930-6B4F-8293-0D13F3A657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DE1884B0-F9DC-5447-A1F8-D1F7A17FAD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08259E8E-58E5-2548-828D-9A97944EBB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8D8A8D1D-2C38-C04C-9959-0D454AC197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6AF27314-5B65-334E-BF82-4D86E9AC6F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6479946F-2A09-7B4A-8E54-F90465E0D2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CC78CFAE-8744-0348-819A-FDA9DD2F0A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95619C7E-AC52-C346-8C73-2633508F9B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176412C4-324D-B34C-AEDD-5618E83F86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AFCB703B-3704-564E-84E3-1692E4DCA2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14EB92D9-8BFA-004B-A929-FAD7EA1103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86D4476E-EDFA-E64E-A30A-74B34A3F48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701A9EE7-6557-6F47-A175-346FA5EEB1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914703C0-1A74-904C-8238-6D0D328DC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266FE5CB-EA43-4E4A-8EEB-7ECF254F9B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53F71705-02E0-2D4B-8A3E-E08261FA7D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FCD27AFD-DCD9-384E-84C8-0FA7AA1A4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157B522F-52B6-484B-98FA-213ED6AB31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751F5B52-888D-C94A-AF63-8B9E0A254F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685F03DA-A7F3-6147-88C1-CED4763761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742B880E-7EF7-3546-9383-E2BC69A21E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35275F0E-DA04-444C-90D3-6151BFC47D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76CB1CA6-D6CB-254E-BE40-4BBE149219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3B28FBEA-F05B-7A41-8E4B-23D37A540D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CB8226AE-91AE-EB48-AA46-DCA781D833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09E41300-3C96-D743-A496-B221B1B790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65F2C61B-B687-0545-B1BA-B220BA04C6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9B79C4B2-547C-6648-8FAA-9F761BC104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68663222-75FD-4C47-9956-1FEAFA04E3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E3C6AFCC-379C-5045-A19A-BF8FE425BF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21629C7F-D24F-0D4D-A5F6-C899D0022C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6A9FF4C6-3D63-BC40-8C12-C8FA71BC78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D202BC0C-8A41-5247-B1E8-A9A390080F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67C6206E-DE9E-C04B-BBAF-60333DB19C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5E649CBE-EAED-D641-B805-32F4B21041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A9B5FDB5-E63A-EF45-9220-8257DA41CF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4456C5CF-457E-4649-A623-D4BF3524A9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5F822A06-BCD7-B843-85CA-30172CA70A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D9E37022-9CC0-7948-814B-F70BD772AF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0D7CE4D4-DB10-4341-8862-F7EB87EE34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96ED1EB6-1568-DB44-8ACC-B32431A1FF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946B184F-7663-844E-B8D8-BDD3771B50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E12DD410-CE77-7C44-91D5-B6083CBFB6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28BE2448-9F2B-334B-B11E-56EAA0E29A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85651D84-BE4E-3E44-95BF-1AA0EB29FE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2FF566BD-AC30-8049-B79B-DC66C1E1DE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F0B7BC13-895A-E14A-8B90-ABD52C476F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1BDD4573-5C4B-7F43-AF13-7BF41D3B87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FC7B7994-C616-2441-BB13-4B8F57D76415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65539091-1166-D646-B900-553E86B5F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396CE544-276B-F047-AD22-DD7AFB0D8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8C5131BA-49BC-4D49-ACC7-4398FBD1DA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68F6D52A-4409-7945-BE13-BA746F66AB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1A9CB9F8-E7E4-D24F-8209-A969AA1025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4F23FD95-730E-374F-A34F-E06DE2EC4A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707CE1E-301A-464C-B305-06A0C4BD91E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5325588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sz="5400" dirty="0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br>
              <a:rPr lang="nl-NL" altLang="en-US" sz="1400" dirty="0">
                <a:ea typeface="ＭＳ Ｐゴシック" panose="020B0600070205080204" pitchFamily="34" charset="-128"/>
              </a:rPr>
            </a:br>
            <a:r>
              <a:rPr lang="nl-NL" altLang="en-US" sz="3600">
                <a:ea typeface="ＭＳ Ｐゴシック" panose="020B0600070205080204" pitchFamily="34" charset="-128"/>
              </a:rPr>
              <a:t>Les 6</a:t>
            </a:r>
            <a:br>
              <a:rPr lang="nl-NL" altLang="en-US" sz="3600" dirty="0">
                <a:ea typeface="ＭＳ Ｐゴシック" panose="020B0600070205080204" pitchFamily="34" charset="-128"/>
              </a:rPr>
            </a:br>
            <a:r>
              <a:rPr lang="nl-NL" altLang="en-US" sz="3600" dirty="0">
                <a:ea typeface="ＭＳ Ｐゴシック" panose="020B0600070205080204" pitchFamily="34" charset="-128"/>
              </a:rPr>
              <a:t>verzamelingen (sets) en woordenboeken (</a:t>
            </a:r>
            <a:r>
              <a:rPr lang="nl-NL" altLang="en-US" sz="3600" dirty="0" err="1">
                <a:ea typeface="ＭＳ Ｐゴシック" panose="020B0600070205080204" pitchFamily="34" charset="-128"/>
              </a:rPr>
              <a:t>dictionaries</a:t>
            </a:r>
            <a:r>
              <a:rPr lang="nl-NL" altLang="en-US" sz="3600" dirty="0">
                <a:ea typeface="ＭＳ Ｐゴシック" panose="020B0600070205080204" pitchFamily="34" charset="-128"/>
              </a:rPr>
              <a:t>)</a:t>
            </a:r>
            <a:endParaRPr lang="nl-NL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99CCF8F8-091B-724B-B1A9-7CCD0B26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Spellingcontrole</a:t>
            </a:r>
            <a:br>
              <a:rPr lang="en-US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voorbeeld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stapsgewijze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verfijnging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4FCA4D42-DAC3-4044-BBF1-57EBC72B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65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40963" name="Slide Number Placeholder 1">
            <a:extLst>
              <a:ext uri="{FF2B5EF4-FFF2-40B4-BE49-F238E27FC236}">
                <a16:creationId xmlns:a16="http://schemas.microsoft.com/office/drawing/2014/main" id="{54579A8A-CFB6-AB48-96D5-FB5962B4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99B70B-3478-5E4E-A3C3-EC81FCA409AF}" type="slidenum">
              <a:rPr lang="en-US" altLang="en-US">
                <a:latin typeface="Helvetica" pitchFamily="2" charset="0"/>
              </a:rPr>
              <a:pPr/>
              <a:t>10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9C1C-7031-A843-B8B2-76EB9692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905000"/>
            <a:ext cx="9023350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 sz="1800" b="1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from re import split    # to split a string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800" b="1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def main()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correctlySpelledWords</a:t>
            </a: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readWords</a:t>
            </a: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("words")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documentWords</a:t>
            </a: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readWords</a:t>
            </a: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("alice30.txt")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misspellings = </a:t>
            </a:r>
            <a:r>
              <a:rPr lang="en-US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documentWords.difference</a:t>
            </a: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correctlySpelledWords</a:t>
            </a: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for word in sorted(misspellings)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print(word)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AA30F53E-FA9B-8140-89D1-DC75D42E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738" y="6308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35E0451A-75E4-3745-B5D4-F86A7091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C24AB5-6EB6-8942-BDC9-0AE51347A9C3}" type="slidenum">
              <a:rPr lang="nl-NL" altLang="en-US">
                <a:latin typeface="Helvetica" pitchFamily="2" charset="0"/>
              </a:rPr>
              <a:pPr/>
              <a:t>11</a:t>
            </a:fld>
            <a:endParaRPr lang="nl-NL" altLang="en-US">
              <a:latin typeface="Helvetica" pitchFamily="2" charset="0"/>
            </a:endParaRPr>
          </a:p>
        </p:txBody>
      </p:sp>
      <p:sp>
        <p:nvSpPr>
          <p:cNvPr id="41988" name="Content Placeholder 2">
            <a:extLst>
              <a:ext uri="{FF2B5EF4-FFF2-40B4-BE49-F238E27FC236}">
                <a16:creationId xmlns:a16="http://schemas.microsoft.com/office/drawing/2014/main" id="{D3DDC684-DF63-4341-8D4A-46C5FC08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3" y="2095500"/>
            <a:ext cx="9023350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def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readWords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filename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 :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wordSet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set()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inputFile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open(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filename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, "r")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for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line in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inputFile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line =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line.strip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parts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split("[^a-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zA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Z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]+", line)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for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word in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parts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len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(word) &gt; 0 :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wordSet.add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word.lower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())         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inputFile.close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return </a:t>
            </a: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wordSet</a:t>
            </a:r>
            <a:endParaRPr lang="nl-NL" altLang="en-US" sz="1800" b="1" dirty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r>
              <a:rPr lang="nl-NL" altLang="en-US" sz="1800" b="1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main</a:t>
            </a:r>
            <a:r>
              <a:rPr lang="nl-NL" altLang="en-US" sz="1800" b="1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87FB648F-C538-7740-BD40-A0D771D2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Spellingcontrole</a:t>
            </a:r>
          </a:p>
        </p:txBody>
      </p:sp>
      <p:pic>
        <p:nvPicPr>
          <p:cNvPr id="43010" name="Content Placeholder 5">
            <a:extLst>
              <a:ext uri="{FF2B5EF4-FFF2-40B4-BE49-F238E27FC236}">
                <a16:creationId xmlns:a16="http://schemas.microsoft.com/office/drawing/2014/main" id="{00E88255-364B-0A41-8FDD-9CFD7800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060575"/>
            <a:ext cx="8231188" cy="3343275"/>
          </a:xfrm>
        </p:spPr>
      </p:pic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C0C25CA1-067B-AA44-9D93-AE5FC4BB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0963" y="63817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AED20F6-10C8-6146-B3EC-299B1ADF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3A5498-E587-104D-9F88-55D10ACE90D4}" type="slidenum">
              <a:rPr lang="en-US" altLang="en-US">
                <a:latin typeface="Helvetica" pitchFamily="2" charset="0"/>
              </a:rPr>
              <a:pPr/>
              <a:t>12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2B355E8F-3036-2449-A916-B1A8F982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Lijst </a:t>
            </a:r>
            <a:r>
              <a:rPr lang="nl-NL" altLang="en-US" sz="4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vs</a:t>
            </a:r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Set…</a:t>
            </a:r>
            <a:b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Welke </a:t>
            </a:r>
            <a:r>
              <a:rPr lang="nl-NL" altLang="en-US" sz="4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data-structuur</a:t>
            </a:r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kiezen?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01331-976A-F94F-809B-861DA368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6" y="2095500"/>
            <a:ext cx="8110537" cy="4191000"/>
          </a:xfrm>
        </p:spPr>
        <p:txBody>
          <a:bodyPr/>
          <a:lstStyle/>
          <a:p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data </a:t>
            </a:r>
            <a:r>
              <a:rPr lang="en-US" dirty="0" err="1"/>
              <a:t>enkel</a:t>
            </a:r>
            <a:r>
              <a:rPr lang="en-US" dirty="0"/>
              <a:t> ‘</a:t>
            </a:r>
            <a:r>
              <a:rPr lang="en-US" dirty="0" err="1"/>
              <a:t>ongeordend</a:t>
            </a:r>
            <a:r>
              <a:rPr lang="en-US" dirty="0"/>
              <a:t>’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set!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indien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orde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belangrijk</a:t>
            </a:r>
            <a:r>
              <a:rPr lang="en-US" dirty="0">
                <a:sym typeface="Wingdings" pitchFamily="2" charset="2"/>
              </a:rPr>
              <a:t> is, </a:t>
            </a:r>
            <a:r>
              <a:rPr lang="en-US" dirty="0" err="1">
                <a:sym typeface="Wingdings" pitchFamily="2" charset="2"/>
              </a:rPr>
              <a:t>bv</a:t>
            </a:r>
            <a:r>
              <a:rPr lang="en-US" dirty="0">
                <a:sym typeface="Wingdings" pitchFamily="2" charset="2"/>
              </a:rPr>
              <a:t>. om de </a:t>
            </a:r>
            <a:r>
              <a:rPr lang="en-US" dirty="0" err="1">
                <a:sym typeface="Wingdings" pitchFamily="2" charset="2"/>
              </a:rPr>
              <a:t>structuur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sequentieel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doorlopen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lijst</a:t>
            </a:r>
            <a:endParaRPr lang="en-US" dirty="0"/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AE6C2DF4-2982-CF40-9733-D3591963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44039" name="Slide Number Placeholder 1">
            <a:extLst>
              <a:ext uri="{FF2B5EF4-FFF2-40B4-BE49-F238E27FC236}">
                <a16:creationId xmlns:a16="http://schemas.microsoft.com/office/drawing/2014/main" id="{61A83425-E7EB-7E47-AA78-7E5F6F1D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143F5C-CD95-2347-AD7E-6575A63968C8}" type="slidenum">
              <a:rPr lang="nl-NL" altLang="en-US">
                <a:latin typeface="Helvetica" pitchFamily="2" charset="0"/>
              </a:rPr>
              <a:pPr/>
              <a:t>13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2B355E8F-3036-2449-A916-B1A8F982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821871"/>
          </a:xfrm>
        </p:spPr>
        <p:txBody>
          <a:bodyPr/>
          <a:lstStyle/>
          <a:p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Lijst </a:t>
            </a:r>
            <a:r>
              <a:rPr lang="nl-NL" altLang="en-US" sz="40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vs</a:t>
            </a:r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set…</a:t>
            </a:r>
            <a:b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Snelheid?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AE6C2DF4-2982-CF40-9733-D3591963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CD8053-CD13-494E-9EA8-E004BA1824B9}"/>
              </a:ext>
            </a:extLst>
          </p:cNvPr>
          <p:cNvSpPr txBox="1">
            <a:spLocks/>
          </p:cNvSpPr>
          <p:nvPr/>
        </p:nvSpPr>
        <p:spPr bwMode="auto">
          <a:xfrm>
            <a:off x="900113" y="1989138"/>
            <a:ext cx="4572000" cy="5127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itemSet.add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(item)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1C544C-F48D-C843-AB8B-13FE2C4072E3}"/>
              </a:ext>
            </a:extLst>
          </p:cNvPr>
          <p:cNvSpPr txBox="1">
            <a:spLocks/>
          </p:cNvSpPr>
          <p:nvPr/>
        </p:nvSpPr>
        <p:spPr bwMode="auto">
          <a:xfrm>
            <a:off x="900113" y="2742860"/>
            <a:ext cx="4535487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(item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not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in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itemList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itemList.append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(item)</a:t>
            </a:r>
          </a:p>
        </p:txBody>
      </p:sp>
      <p:sp>
        <p:nvSpPr>
          <p:cNvPr id="44038" name="TextBox 3">
            <a:extLst>
              <a:ext uri="{FF2B5EF4-FFF2-40B4-BE49-F238E27FC236}">
                <a16:creationId xmlns:a16="http://schemas.microsoft.com/office/drawing/2014/main" id="{3870299C-75E9-0440-BADA-D22261C3E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2039938"/>
            <a:ext cx="121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 dirty="0">
                <a:solidFill>
                  <a:srgbClr val="FF0000"/>
                </a:solidFill>
              </a:rPr>
              <a:t>Snelst !</a:t>
            </a:r>
          </a:p>
        </p:txBody>
      </p:sp>
      <p:sp>
        <p:nvSpPr>
          <p:cNvPr id="44039" name="Slide Number Placeholder 1">
            <a:extLst>
              <a:ext uri="{FF2B5EF4-FFF2-40B4-BE49-F238E27FC236}">
                <a16:creationId xmlns:a16="http://schemas.microsoft.com/office/drawing/2014/main" id="{61A83425-E7EB-7E47-AA78-7E5F6F1D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143F5C-CD95-2347-AD7E-6575A63968C8}" type="slidenum">
              <a:rPr lang="nl-NL" altLang="en-US">
                <a:latin typeface="Helvetica" pitchFamily="2" charset="0"/>
              </a:rPr>
              <a:pPr/>
              <a:t>14</a:t>
            </a:fld>
            <a:endParaRPr lang="nl-NL" altLang="en-US">
              <a:latin typeface="Helvetica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EB9558-2E29-DE44-A333-ED2F9EF99025}"/>
              </a:ext>
            </a:extLst>
          </p:cNvPr>
          <p:cNvSpPr txBox="1">
            <a:spLocks/>
          </p:cNvSpPr>
          <p:nvPr/>
        </p:nvSpPr>
        <p:spPr bwMode="auto">
          <a:xfrm>
            <a:off x="936626" y="4871642"/>
            <a:ext cx="4572000" cy="5127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item in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itemSet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682DDC-374D-644E-A762-B89EE00BAF91}"/>
              </a:ext>
            </a:extLst>
          </p:cNvPr>
          <p:cNvSpPr txBox="1">
            <a:spLocks/>
          </p:cNvSpPr>
          <p:nvPr/>
        </p:nvSpPr>
        <p:spPr bwMode="auto">
          <a:xfrm>
            <a:off x="936626" y="5590836"/>
            <a:ext cx="4535487" cy="64645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item in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itemList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…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F7F0DE7-2896-BD42-888B-0E3B058C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007" y="5590836"/>
            <a:ext cx="1211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 dirty="0">
                <a:solidFill>
                  <a:srgbClr val="FF0000"/>
                </a:solidFill>
              </a:rPr>
              <a:t>Snelst !</a:t>
            </a:r>
          </a:p>
        </p:txBody>
      </p:sp>
    </p:spTree>
    <p:extLst>
      <p:ext uri="{BB962C8B-B14F-4D97-AF65-F5344CB8AC3E}">
        <p14:creationId xmlns:p14="http://schemas.microsoft.com/office/powerpoint/2010/main" val="258838661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>
            <a:extLst>
              <a:ext uri="{FF2B5EF4-FFF2-40B4-BE49-F238E27FC236}">
                <a16:creationId xmlns:a16="http://schemas.microsoft.com/office/drawing/2014/main" id="{A0AB8433-2570-944A-A82C-9917A8C3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2. Woordenboeken = dictionaries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85396-6543-4A4E-BB1A-BF31D13D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BBE7305A-4508-1440-B209-B114A2E8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491949-1BB9-EE46-B629-8398C3336D00}" type="slidenum">
              <a:rPr lang="en-US" altLang="en-US">
                <a:latin typeface="Helvetica" pitchFamily="2" charset="0"/>
              </a:rPr>
              <a:pPr/>
              <a:t>15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Content Placeholder 5">
            <a:extLst>
              <a:ext uri="{FF2B5EF4-FFF2-40B4-BE49-F238E27FC236}">
                <a16:creationId xmlns:a16="http://schemas.microsoft.com/office/drawing/2014/main" id="{5C4D488F-EED0-1B4D-91E7-B4212E31D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8"/>
          <a:stretch>
            <a:fillRect/>
          </a:stretch>
        </p:blipFill>
        <p:spPr>
          <a:xfrm>
            <a:off x="250825" y="765175"/>
            <a:ext cx="8621713" cy="5205413"/>
          </a:xfrm>
        </p:spPr>
      </p:pic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FA0F7C5F-B160-8644-B4A8-BF53763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0963" y="62865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4515" name="Slide Number Placeholder 1">
            <a:extLst>
              <a:ext uri="{FF2B5EF4-FFF2-40B4-BE49-F238E27FC236}">
                <a16:creationId xmlns:a16="http://schemas.microsoft.com/office/drawing/2014/main" id="{F408F05B-E8AA-6143-86B8-193BEE0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40EB41-C78A-2D4E-A532-AFE980F74EDA}" type="slidenum">
              <a:rPr lang="en-US" altLang="en-US">
                <a:latin typeface="Helvetica" pitchFamily="2" charset="0"/>
              </a:rPr>
              <a:pPr/>
              <a:t>16</a:t>
            </a:fld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1989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Content Placeholder 5">
            <a:extLst>
              <a:ext uri="{FF2B5EF4-FFF2-40B4-BE49-F238E27FC236}">
                <a16:creationId xmlns:a16="http://schemas.microsoft.com/office/drawing/2014/main" id="{1E71E618-FB13-B84B-9952-BFA30E76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6"/>
          <a:stretch>
            <a:fillRect/>
          </a:stretch>
        </p:blipFill>
        <p:spPr>
          <a:xfrm>
            <a:off x="217488" y="1219200"/>
            <a:ext cx="8621712" cy="549275"/>
          </a:xfrm>
        </p:spPr>
      </p:pic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DFFEAEC8-8F4F-F047-B698-CBF5D29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6500" y="62865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65539" name="Content Placeholder 5">
            <a:extLst>
              <a:ext uri="{FF2B5EF4-FFF2-40B4-BE49-F238E27FC236}">
                <a16:creationId xmlns:a16="http://schemas.microsoft.com/office/drawing/2014/main" id="{22636EAE-0567-664F-AD9C-E4386718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5"/>
          <a:stretch>
            <a:fillRect/>
          </a:stretch>
        </p:blipFill>
        <p:spPr bwMode="auto">
          <a:xfrm>
            <a:off x="228600" y="1752600"/>
            <a:ext cx="862171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0F4151E3-FC59-A34A-8B04-064A15F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4BA40E-13FE-204E-923B-5CE9BB61B343}" type="slidenum">
              <a:rPr lang="en-US" altLang="en-US">
                <a:latin typeface="Helvetica" pitchFamily="2" charset="0"/>
              </a:rPr>
              <a:pPr/>
              <a:t>17</a:t>
            </a:fld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991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040136C-9DAA-C54F-83F2-0DFB46E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31813"/>
            <a:ext cx="8162925" cy="1090612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Het creëren van een woordenboek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98BC29E-2A38-E146-9566-874D1488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1903413"/>
            <a:ext cx="8110538" cy="4191000"/>
          </a:xfrm>
        </p:spPr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Bijv. woordenboek bevat namen (</a:t>
            </a:r>
            <a:r>
              <a:rPr lang="nl-NL" alt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keys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) en telefoonnummers (</a:t>
            </a:r>
            <a:r>
              <a:rPr lang="nl-NL" altLang="en-US"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values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50C10FA1-13AF-E94B-9D87-5ACCE355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3833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9B0AAE-762C-0F4A-91B2-E6A16610C3E8}"/>
              </a:ext>
            </a:extLst>
          </p:cNvPr>
          <p:cNvSpPr txBox="1">
            <a:spLocks/>
          </p:cNvSpPr>
          <p:nvPr/>
        </p:nvSpPr>
        <p:spPr bwMode="auto">
          <a:xfrm>
            <a:off x="892175" y="3617913"/>
            <a:ext cx="7823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= { 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"Fred": 7235591, "Mary": 3841212,</a:t>
            </a:r>
            <a:br>
              <a:rPr lang="nl-NL" sz="2000" b="1" dirty="0">
                <a:latin typeface="Consolas" pitchFamily="49" charset="0"/>
                <a:cs typeface="Consolas" pitchFamily="49" charset="0"/>
              </a:rPr>
            </a:br>
            <a:r>
              <a:rPr lang="nl-NL" sz="2000" b="1" dirty="0">
                <a:latin typeface="Consolas" pitchFamily="49" charset="0"/>
                <a:cs typeface="Consolas" pitchFamily="49" charset="0"/>
              </a:rPr>
              <a:t>           "Bob": 3841212, "Sarah": 2213278 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9157" name="Picture 6">
            <a:extLst>
              <a:ext uri="{FF2B5EF4-FFF2-40B4-BE49-F238E27FC236}">
                <a16:creationId xmlns:a16="http://schemas.microsoft.com/office/drawing/2014/main" id="{4261236C-6C61-4B48-854D-853783C8D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033963"/>
            <a:ext cx="518795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Slide Number Placeholder 1">
            <a:extLst>
              <a:ext uri="{FF2B5EF4-FFF2-40B4-BE49-F238E27FC236}">
                <a16:creationId xmlns:a16="http://schemas.microsoft.com/office/drawing/2014/main" id="{0B4243B3-B1C1-6F4C-863B-C0B4E34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8038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3D8694-E223-4F49-A915-4B11E04026C8}" type="slidenum">
              <a:rPr lang="nl-NL" altLang="en-US">
                <a:latin typeface="Helvetica" pitchFamily="2" charset="0"/>
              </a:rPr>
              <a:pPr/>
              <a:t>18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999E4054-43D7-B44E-A662-51F2FE94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339725"/>
            <a:ext cx="8162925" cy="1090613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Kopiëren van een woordenboek</a:t>
            </a:r>
            <a:endParaRPr lang="nl-NL" altLang="en-US" sz="400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9EE6CE7B-F71A-7947-A600-16DF3C85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901825"/>
            <a:ext cx="8110538" cy="4191000"/>
          </a:xfrm>
        </p:spPr>
        <p:txBody>
          <a:bodyPr/>
          <a:lstStyle/>
          <a:p>
            <a:r>
              <a:rPr lang="nl-NL" altLang="en-US" sz="28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dict()</a:t>
            </a:r>
            <a:r>
              <a:rPr lang="nl-NL" altLang="en-US" sz="2800">
                <a:latin typeface="Consolas" panose="020B0609020204030204" pitchFamily="49" charset="0"/>
                <a:ea typeface="ＭＳ Ｐゴシック" panose="020B0600070205080204" pitchFamily="34" charset="-128"/>
              </a:rPr>
              <a:t>: 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creëert een kopie</a:t>
            </a:r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10987F80-82A4-9C4B-B134-D4160344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9E5D2-5CE6-3D48-9E70-7A6AB9A36121}"/>
              </a:ext>
            </a:extLst>
          </p:cNvPr>
          <p:cNvSpPr txBox="1">
            <a:spLocks/>
          </p:cNvSpPr>
          <p:nvPr/>
        </p:nvSpPr>
        <p:spPr bwMode="auto">
          <a:xfrm>
            <a:off x="1104900" y="3163888"/>
            <a:ext cx="78232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oldContacts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dict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0181" name="Slide Number Placeholder 1">
            <a:extLst>
              <a:ext uri="{FF2B5EF4-FFF2-40B4-BE49-F238E27FC236}">
                <a16:creationId xmlns:a16="http://schemas.microsoft.com/office/drawing/2014/main" id="{7C2EF8A9-1499-9742-B951-6CD42DF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13" y="6092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F90D8-6B09-DE43-A97F-C37DA2CE20DD}" type="slidenum">
              <a:rPr lang="nl-NL" altLang="en-US">
                <a:latin typeface="Helvetica" pitchFamily="2" charset="0"/>
              </a:rPr>
              <a:pPr/>
              <a:t>19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CAFF5A56-7B24-C640-9248-4DDC653E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476250"/>
            <a:ext cx="8162925" cy="1090613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A70F9B30-6086-B245-A815-1DDA7579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989138"/>
            <a:ext cx="8458200" cy="5105400"/>
          </a:xfrm>
        </p:spPr>
        <p:txBody>
          <a:bodyPr/>
          <a:lstStyle/>
          <a:p>
            <a:pPr marL="514350" indent="-514350">
              <a:spcBef>
                <a:spcPct val="0"/>
              </a:spcBef>
              <a:buFont typeface="Helvetica" pitchFamily="2" charset="0"/>
              <a:buAutoNum type="arabicPeriod"/>
            </a:pP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Verzamelingen = sets</a:t>
            </a:r>
          </a:p>
          <a:p>
            <a:pPr marL="514350" indent="-514350">
              <a:spcBef>
                <a:spcPct val="0"/>
              </a:spcBef>
              <a:buFont typeface="Helvetica" pitchFamily="2" charset="0"/>
              <a:buAutoNum type="arabicPeriod"/>
            </a:pP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Woordenboeken = dictionaries</a:t>
            </a:r>
          </a:p>
          <a:p>
            <a:pPr marL="514350" indent="-514350">
              <a:spcBef>
                <a:spcPct val="0"/>
              </a:spcBef>
              <a:buFont typeface="Helvetica" pitchFamily="2" charset="0"/>
              <a:buAutoNum type="arabicPeriod"/>
            </a:pP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Complexe structuren</a:t>
            </a:r>
          </a:p>
        </p:txBody>
      </p:sp>
      <p:sp>
        <p:nvSpPr>
          <p:cNvPr id="16387" name="Footer Placeholder 1">
            <a:extLst>
              <a:ext uri="{FF2B5EF4-FFF2-40B4-BE49-F238E27FC236}">
                <a16:creationId xmlns:a16="http://schemas.microsoft.com/office/drawing/2014/main" id="{4FC2334C-8BB5-014E-B93D-4E7A9367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1658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569B4BE2-01BE-C848-9F4E-EFE349A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EDF460-25A4-674D-8553-7AF26489F322}" type="slidenum">
              <a:rPr lang="en-US" altLang="en-US">
                <a:latin typeface="Helvetica" pitchFamily="2" charset="0"/>
              </a:rPr>
              <a:pPr/>
              <a:t>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463531BC-46F7-D541-9583-ABA452F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09" y="238125"/>
            <a:ext cx="10166576" cy="1090613"/>
          </a:xfrm>
        </p:spPr>
        <p:txBody>
          <a:bodyPr/>
          <a:lstStyle/>
          <a:p>
            <a:r>
              <a:rPr lang="nl-NL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Toegang tot waarden in een woordenboek</a:t>
            </a:r>
            <a:endParaRPr lang="nl-NL" altLang="en-US" sz="3600" dirty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B16C53A-CD6D-BA42-9100-5BA02BC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916113"/>
            <a:ext cx="8729436" cy="41910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nl-NL" sz="2800" dirty="0" err="1">
                <a:latin typeface="Arial" charset="0"/>
              </a:rPr>
              <a:t>subscript</a:t>
            </a:r>
            <a:r>
              <a:rPr lang="nl-NL" sz="2800" dirty="0">
                <a:latin typeface="Arial" charset="0"/>
              </a:rPr>
              <a:t> operator </a:t>
            </a:r>
            <a:r>
              <a:rPr lang="nl-NL" sz="2800" dirty="0">
                <a:solidFill>
                  <a:srgbClr val="0000FF"/>
                </a:solidFill>
                <a:latin typeface="Consolas" charset="0"/>
                <a:cs typeface="Consolas" charset="0"/>
              </a:rPr>
              <a:t>[]</a:t>
            </a:r>
            <a:r>
              <a:rPr lang="nl-NL" sz="2800" dirty="0">
                <a:latin typeface="Arial" charset="0"/>
              </a:rPr>
              <a:t> wordt gebruikt om waarde geassocieerd met de </a:t>
            </a:r>
            <a:r>
              <a:rPr lang="nl-NL" sz="2800" dirty="0" err="1">
                <a:latin typeface="Arial" charset="0"/>
              </a:rPr>
              <a:t>key</a:t>
            </a:r>
            <a:r>
              <a:rPr lang="nl-NL" sz="2800" dirty="0">
                <a:latin typeface="Arial" charset="0"/>
              </a:rPr>
              <a:t> terug te geven</a:t>
            </a:r>
          </a:p>
          <a:p>
            <a:pPr marL="0" indent="0">
              <a:buFont typeface="Wingdings" charset="0"/>
              <a:buNone/>
              <a:defRPr/>
            </a:pPr>
            <a:endParaRPr lang="nl-NL" sz="2800" dirty="0">
              <a:latin typeface="Arial" charset="0"/>
            </a:endParaRPr>
          </a:p>
          <a:p>
            <a:pPr>
              <a:buFont typeface="Wingdings" charset="0"/>
              <a:buChar char="n"/>
              <a:defRPr/>
            </a:pPr>
            <a:endParaRPr lang="nl-NL" sz="2800" dirty="0">
              <a:latin typeface="Arial" charset="0"/>
            </a:endParaRPr>
          </a:p>
          <a:p>
            <a:pPr>
              <a:buFont typeface="Wingdings" charset="0"/>
              <a:buChar char="n"/>
              <a:defRPr/>
            </a:pPr>
            <a:endParaRPr lang="nl-NL" sz="2800" dirty="0">
              <a:latin typeface="Arial" charset="0"/>
            </a:endParaRPr>
          </a:p>
          <a:p>
            <a:pPr>
              <a:buFont typeface="Wingdings" charset="0"/>
              <a:buChar char="n"/>
              <a:defRPr/>
            </a:pPr>
            <a:endParaRPr lang="nl-NL" sz="2800" dirty="0">
              <a:latin typeface="Arial" charset="0"/>
            </a:endParaRPr>
          </a:p>
          <a:p>
            <a:pPr>
              <a:buFont typeface="Wingdings" charset="0"/>
              <a:buChar char="n"/>
              <a:defRPr/>
            </a:pPr>
            <a:endParaRPr lang="nl-NL" sz="2800" dirty="0">
              <a:latin typeface="Arial" charset="0"/>
            </a:endParaRPr>
          </a:p>
          <a:p>
            <a:pPr>
              <a:buFont typeface="Wingdings" charset="0"/>
              <a:buChar char="n"/>
              <a:defRPr/>
            </a:pPr>
            <a:endParaRPr lang="nl-NL" sz="2800" dirty="0">
              <a:latin typeface="Arial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nl-NL" sz="2800" dirty="0">
                <a:latin typeface="Arial" charset="0"/>
              </a:rPr>
              <a:t>Geen index of toegang via positie ! Een waarde is enkel toegankelijk via een geassocieerde </a:t>
            </a:r>
            <a:r>
              <a:rPr lang="nl-NL" sz="2800" dirty="0" err="1">
                <a:latin typeface="Arial" charset="0"/>
              </a:rPr>
              <a:t>key</a:t>
            </a:r>
            <a:endParaRPr lang="nl-NL" sz="2800" dirty="0">
              <a:latin typeface="Arial" charset="0"/>
            </a:endParaRPr>
          </a:p>
        </p:txBody>
      </p:sp>
      <p:sp>
        <p:nvSpPr>
          <p:cNvPr id="51203" name="Footer Placeholder 3">
            <a:extLst>
              <a:ext uri="{FF2B5EF4-FFF2-40B4-BE49-F238E27FC236}">
                <a16:creationId xmlns:a16="http://schemas.microsoft.com/office/drawing/2014/main" id="{40253E61-A774-0F45-B303-DBC2294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0963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51204" name="TextBox 5">
            <a:extLst>
              <a:ext uri="{FF2B5EF4-FFF2-40B4-BE49-F238E27FC236}">
                <a16:creationId xmlns:a16="http://schemas.microsoft.com/office/drawing/2014/main" id="{F5D419A4-CEFE-A34C-A0F2-0C5B748A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926" y="4326965"/>
            <a:ext cx="3082926" cy="1200329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 dirty="0" err="1"/>
              <a:t>key</a:t>
            </a:r>
            <a:r>
              <a:rPr lang="nl-NL" altLang="en-US" sz="2400" dirty="0"/>
              <a:t> moet bestaan anders: </a:t>
            </a:r>
            <a:r>
              <a:rPr lang="nl-NL" altLang="en-US" sz="2400" dirty="0" err="1">
                <a:latin typeface="Consolas" panose="020B0609020204030204" pitchFamily="49" charset="0"/>
              </a:rPr>
              <a:t>KeyError</a:t>
            </a:r>
            <a:r>
              <a:rPr lang="nl-NL" altLang="en-US" sz="2400" dirty="0"/>
              <a:t> (uitvoeringsfout)</a:t>
            </a:r>
            <a:endParaRPr lang="nl-NL" altLang="en-US" sz="2400" dirty="0"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CB69A7-AA06-4B4A-BAF3-1B029A990036}"/>
              </a:ext>
            </a:extLst>
          </p:cNvPr>
          <p:cNvSpPr txBox="1">
            <a:spLocks/>
          </p:cNvSpPr>
          <p:nvPr/>
        </p:nvSpPr>
        <p:spPr bwMode="auto">
          <a:xfrm>
            <a:off x="169409" y="3357563"/>
            <a:ext cx="6264048" cy="822551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# prints 7235591.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print("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Fred's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>
                <a:latin typeface="Consolas" pitchFamily="49" charset="0"/>
                <a:cs typeface="Consolas" pitchFamily="49" charset="0"/>
              </a:rPr>
              <a:t>is", </a:t>
            </a:r>
            <a:r>
              <a:rPr lang="nl-NL" sz="2000" b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"Fred"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1206" name="Slide Number Placeholder 3">
            <a:extLst>
              <a:ext uri="{FF2B5EF4-FFF2-40B4-BE49-F238E27FC236}">
                <a16:creationId xmlns:a16="http://schemas.microsoft.com/office/drawing/2014/main" id="{AD798CF8-F595-9A48-986F-AB2E0A52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753C9A-1C7B-744F-BBF7-174CBACDE4B1}" type="slidenum">
              <a:rPr lang="en-US" altLang="en-US">
                <a:latin typeface="Helvetica" pitchFamily="2" charset="0"/>
              </a:rPr>
              <a:pPr/>
              <a:t>20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7F06929-35DA-204F-83FF-0E6E0883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Key aanwezig of niet? 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AD58ED79-9088-CD4F-95BD-5F557148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16113"/>
            <a:ext cx="8110537" cy="4191000"/>
          </a:xfrm>
        </p:spPr>
        <p:txBody>
          <a:bodyPr/>
          <a:lstStyle/>
          <a:p>
            <a:r>
              <a:rPr lang="nl-NL" altLang="en-US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</a:t>
            </a: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(of </a:t>
            </a:r>
            <a:r>
              <a:rPr lang="nl-NL" altLang="en-US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 in</a:t>
            </a: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 operator</a:t>
            </a: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40CEC773-77AF-7B42-AF00-57CDABA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054CB-575D-3F47-AAC0-6E5581E0E555}"/>
              </a:ext>
            </a:extLst>
          </p:cNvPr>
          <p:cNvSpPr txBox="1">
            <a:spLocks/>
          </p:cNvSpPr>
          <p:nvPr/>
        </p:nvSpPr>
        <p:spPr bwMode="auto">
          <a:xfrm>
            <a:off x="827088" y="2997200"/>
            <a:ext cx="69342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"John" 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print("John's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is",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["John"])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print("John is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not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in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my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contact list.")</a:t>
            </a:r>
          </a:p>
        </p:txBody>
      </p:sp>
      <p:sp>
        <p:nvSpPr>
          <p:cNvPr id="52229" name="Slide Number Placeholder 1">
            <a:extLst>
              <a:ext uri="{FF2B5EF4-FFF2-40B4-BE49-F238E27FC236}">
                <a16:creationId xmlns:a16="http://schemas.microsoft.com/office/drawing/2014/main" id="{B77E32EC-41EA-F940-B507-047715AC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7F270E-3ACC-5449-B027-4FE94252525C}" type="slidenum">
              <a:rPr lang="nl-NL" altLang="en-US">
                <a:latin typeface="Helvetica" pitchFamily="2" charset="0"/>
              </a:rPr>
              <a:pPr/>
              <a:t>21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15977F62-5987-F144-AF38-30448CE0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30187"/>
            <a:ext cx="8162925" cy="1090613"/>
          </a:xfrm>
        </p:spPr>
        <p:txBody>
          <a:bodyPr/>
          <a:lstStyle/>
          <a:p>
            <a:r>
              <a:rPr lang="nl-NL" altLang="en-US" sz="36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Het toevoegen en wijzigen van items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5066E51F-9F4A-FF4D-9946-D6080F4E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en-US" sz="2800">
                <a:ea typeface="ＭＳ Ｐゴシック" panose="020B0600070205080204" pitchFamily="34" charset="-128"/>
              </a:rPr>
              <a:t>dictionary = wijzigbare container</a:t>
            </a:r>
          </a:p>
        </p:txBody>
      </p:sp>
      <p:sp>
        <p:nvSpPr>
          <p:cNvPr id="54275" name="Footer Placeholder 3">
            <a:extLst>
              <a:ext uri="{FF2B5EF4-FFF2-40B4-BE49-F238E27FC236}">
                <a16:creationId xmlns:a16="http://schemas.microsoft.com/office/drawing/2014/main" id="{4ED83D86-C182-6A48-8F7D-26224A54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BE3FD7-E4B5-C848-B10E-B916564EFB46}"/>
              </a:ext>
            </a:extLst>
          </p:cNvPr>
          <p:cNvSpPr txBox="1">
            <a:spLocks/>
          </p:cNvSpPr>
          <p:nvPr/>
        </p:nvSpPr>
        <p:spPr bwMode="auto">
          <a:xfrm>
            <a:off x="179388" y="2924175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["John"] = 4578102  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#1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984FD0-1BCE-154B-AC4C-675571F120D6}"/>
              </a:ext>
            </a:extLst>
          </p:cNvPr>
          <p:cNvSpPr txBox="1">
            <a:spLocks/>
          </p:cNvSpPr>
          <p:nvPr/>
        </p:nvSpPr>
        <p:spPr bwMode="auto">
          <a:xfrm>
            <a:off x="223838" y="4508500"/>
            <a:ext cx="4419600" cy="4159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["John"] = 2228102  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#2</a:t>
            </a:r>
          </a:p>
        </p:txBody>
      </p:sp>
      <p:pic>
        <p:nvPicPr>
          <p:cNvPr id="54278" name="Picture 2" descr="U:\PC\publisher\2013 wiley slides\Ch 5-9, FM\Chapter  8\Media\Illustrations\py_08_09_300dpi.jpg">
            <a:extLst>
              <a:ext uri="{FF2B5EF4-FFF2-40B4-BE49-F238E27FC236}">
                <a16:creationId xmlns:a16="http://schemas.microsoft.com/office/drawing/2014/main" id="{D9F46BD6-A626-7847-A303-F5BB962A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852738"/>
            <a:ext cx="3717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Slide Number Placeholder 1">
            <a:extLst>
              <a:ext uri="{FF2B5EF4-FFF2-40B4-BE49-F238E27FC236}">
                <a16:creationId xmlns:a16="http://schemas.microsoft.com/office/drawing/2014/main" id="{088DF001-BED6-2D4D-9EF4-F527A4DA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74D984-DC4F-CE49-B187-C3442881FE38}" type="slidenum">
              <a:rPr lang="nl-NL" altLang="en-US">
                <a:latin typeface="Helvetica" pitchFamily="2" charset="0"/>
              </a:rPr>
              <a:pPr/>
              <a:t>22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B7B8BB31-84FB-E64E-9B4F-BB6E088E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Nieuwe elementen dynamisch toevoegen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FB4FAAB3-AAC9-4243-9FC5-24D11406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Soms weet je bij creatie van het woordenboek niet welke elementen je wil toevoegen</a:t>
            </a: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CD26C0AE-AFD3-A748-A724-2E4BE7AE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375" y="63690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D89285-95B0-B14D-A38D-E21928728EC2}"/>
              </a:ext>
            </a:extLst>
          </p:cNvPr>
          <p:cNvSpPr txBox="1">
            <a:spLocks/>
          </p:cNvSpPr>
          <p:nvPr/>
        </p:nvSpPr>
        <p:spPr bwMode="auto">
          <a:xfrm>
            <a:off x="1619250" y="3284538"/>
            <a:ext cx="2971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favoriteColors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= {}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46380C-54A8-0F4D-AE05-09BC4AE0478F}"/>
              </a:ext>
            </a:extLst>
          </p:cNvPr>
          <p:cNvSpPr txBox="1">
            <a:spLocks/>
          </p:cNvSpPr>
          <p:nvPr/>
        </p:nvSpPr>
        <p:spPr bwMode="auto">
          <a:xfrm>
            <a:off x="1619250" y="4076700"/>
            <a:ext cx="48768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favoriteColors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["Juliet"] = "Blue"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favoriteColors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["Adam"] = "Red"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favoriteColors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["Eve"] = "Blue"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favoriteColors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["Romeo"] = "Green"</a:t>
            </a:r>
          </a:p>
        </p:txBody>
      </p:sp>
      <p:sp>
        <p:nvSpPr>
          <p:cNvPr id="55302" name="Slide Number Placeholder 1">
            <a:extLst>
              <a:ext uri="{FF2B5EF4-FFF2-40B4-BE49-F238E27FC236}">
                <a16:creationId xmlns:a16="http://schemas.microsoft.com/office/drawing/2014/main" id="{3E096EB2-493D-D041-B729-4CADFC79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DDE749-3149-F64C-972F-4A2E20F5E80B}" type="slidenum">
              <a:rPr lang="nl-NL" altLang="en-US">
                <a:latin typeface="Helvetica" pitchFamily="2" charset="0"/>
              </a:rPr>
              <a:pPr/>
              <a:t>23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8BC28CE-1831-7146-BD29-4AFEB130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484188"/>
            <a:ext cx="8162925" cy="1090612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Verwijderen van elementen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2592-9F94-384F-8801-4BB2DF1E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55788"/>
            <a:ext cx="8110538" cy="41910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nl-NL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nl-NL" sz="2800" dirty="0"/>
              <a:t> functie met </a:t>
            </a:r>
            <a:r>
              <a:rPr lang="nl-NL" sz="2800" dirty="0" err="1"/>
              <a:t>key</a:t>
            </a:r>
            <a:r>
              <a:rPr lang="nl-NL" sz="2800" dirty="0"/>
              <a:t> als argument</a:t>
            </a:r>
          </a:p>
          <a:p>
            <a:pPr>
              <a:buFont typeface="Wingdings" pitchFamily="2" charset="2"/>
              <a:buChar char="q"/>
              <a:defRPr/>
            </a:pPr>
            <a:endParaRPr lang="nl-NL" dirty="0"/>
          </a:p>
          <a:p>
            <a:pPr marL="0" indent="0">
              <a:buFont typeface="Wingdings" pitchFamily="2" charset="2"/>
              <a:buNone/>
              <a:defRPr/>
            </a:pPr>
            <a:endParaRPr lang="nl-NL" dirty="0"/>
          </a:p>
          <a:p>
            <a:pPr marL="0" indent="0">
              <a:buFont typeface="Wingdings" pitchFamily="2" charset="2"/>
              <a:buNone/>
              <a:defRPr/>
            </a:pPr>
            <a:endParaRPr lang="nl-NL" dirty="0"/>
          </a:p>
          <a:p>
            <a:pPr>
              <a:buFont typeface="Wingdings" pitchFamily="2" charset="2"/>
              <a:buChar char="q"/>
              <a:defRPr/>
            </a:pPr>
            <a:endParaRPr lang="nl-NL" dirty="0"/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CC7C4670-1FB8-CB4D-84EE-26EAB7FC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964172-D45D-A34F-A944-62B87E62EA0D}"/>
              </a:ext>
            </a:extLst>
          </p:cNvPr>
          <p:cNvSpPr txBox="1">
            <a:spLocks/>
          </p:cNvSpPr>
          <p:nvPr/>
        </p:nvSpPr>
        <p:spPr bwMode="auto">
          <a:xfrm>
            <a:off x="719138" y="2874963"/>
            <a:ext cx="38100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= {</a:t>
            </a:r>
            <a:br>
              <a:rPr lang="nl-NL" sz="2000" b="1" dirty="0">
                <a:latin typeface="Consolas" pitchFamily="49" charset="0"/>
                <a:cs typeface="Consolas" pitchFamily="49" charset="0"/>
              </a:rPr>
            </a:br>
            <a:r>
              <a:rPr lang="nl-NL" sz="2000" b="1" dirty="0">
                <a:latin typeface="Consolas" pitchFamily="49" charset="0"/>
                <a:cs typeface="Consolas" pitchFamily="49" charset="0"/>
              </a:rPr>
              <a:t>"Fred": 7235591, "Mary": 3841212,</a:t>
            </a:r>
            <a:br>
              <a:rPr lang="nl-NL" sz="2000" b="1" dirty="0">
                <a:latin typeface="Consolas" pitchFamily="49" charset="0"/>
                <a:cs typeface="Consolas" pitchFamily="49" charset="0"/>
              </a:rPr>
            </a:br>
            <a:r>
              <a:rPr lang="nl-NL" sz="2000" b="1" dirty="0">
                <a:latin typeface="Consolas" pitchFamily="49" charset="0"/>
                <a:cs typeface="Consolas" pitchFamily="49" charset="0"/>
              </a:rPr>
              <a:t>"Bob": 3841212, "Sarah": 2213278 } </a:t>
            </a:r>
          </a:p>
        </p:txBody>
      </p:sp>
      <p:pic>
        <p:nvPicPr>
          <p:cNvPr id="56325" name="Picture 3" descr="U:\PC\publisher\2013 wiley slides\Ch 5-9, FM\Chapter  8\Media\Illustrations\py_08_10_300dpi.jpg">
            <a:extLst>
              <a:ext uri="{FF2B5EF4-FFF2-40B4-BE49-F238E27FC236}">
                <a16:creationId xmlns:a16="http://schemas.microsoft.com/office/drawing/2014/main" id="{012336B0-BAE8-3D46-923B-FFF6D701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r="3041" b="50000"/>
          <a:stretch>
            <a:fillRect/>
          </a:stretch>
        </p:blipFill>
        <p:spPr bwMode="auto">
          <a:xfrm>
            <a:off x="4822825" y="2874963"/>
            <a:ext cx="40719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ACC74E-2415-6C41-BEAC-430315085A14}"/>
              </a:ext>
            </a:extLst>
          </p:cNvPr>
          <p:cNvSpPr txBox="1">
            <a:spLocks/>
          </p:cNvSpPr>
          <p:nvPr/>
        </p:nvSpPr>
        <p:spPr bwMode="auto">
          <a:xfrm>
            <a:off x="687388" y="4819650"/>
            <a:ext cx="41148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contacts.</a:t>
            </a: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"Fred"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          </a:t>
            </a:r>
          </a:p>
        </p:txBody>
      </p:sp>
      <p:pic>
        <p:nvPicPr>
          <p:cNvPr id="56327" name="Picture 3" descr="U:\PC\publisher\2013 wiley slides\Ch 5-9, FM\Chapter  8\Media\Illustrations\py_08_10_300dpi.jpg">
            <a:extLst>
              <a:ext uri="{FF2B5EF4-FFF2-40B4-BE49-F238E27FC236}">
                <a16:creationId xmlns:a16="http://schemas.microsoft.com/office/drawing/2014/main" id="{3B38C235-B3EA-C240-B92E-4A02F1C6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50000" r="3040"/>
          <a:stretch>
            <a:fillRect/>
          </a:stretch>
        </p:blipFill>
        <p:spPr bwMode="auto">
          <a:xfrm>
            <a:off x="4992688" y="4748213"/>
            <a:ext cx="38465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Slide Number Placeholder 1">
            <a:extLst>
              <a:ext uri="{FF2B5EF4-FFF2-40B4-BE49-F238E27FC236}">
                <a16:creationId xmlns:a16="http://schemas.microsoft.com/office/drawing/2014/main" id="{59240415-9016-0345-8EF1-EE3A6EAB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13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B5B923-06B1-544C-A744-8C300923C71B}" type="slidenum">
              <a:rPr lang="nl-NL" altLang="en-US">
                <a:latin typeface="Helvetica" pitchFamily="2" charset="0"/>
              </a:rPr>
              <a:pPr/>
              <a:t>24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E30806E-2E31-AF45-AA0E-607A3836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Het verwijderen en gebruiken van elementen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F986A467-0B98-8B4D-8859-4140FAC9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en-US" sz="2800">
                <a:ea typeface="ＭＳ Ｐゴシック" panose="020B0600070205080204" pitchFamily="34" charset="-128"/>
              </a:rPr>
              <a:t>pop() functie geeft waarde terug die je kan toekennen aan of bewaren in een andere variabele</a:t>
            </a:r>
          </a:p>
          <a:p>
            <a:pPr>
              <a:buFont typeface="Wingdings" pitchFamily="2" charset="2"/>
              <a:buChar char="q"/>
            </a:pPr>
            <a:endParaRPr lang="nl-NL" altLang="en-US" sz="2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Char char="q"/>
            </a:pPr>
            <a:endParaRPr lang="nl-NL" altLang="en-US" sz="2800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nl-NL" altLang="en-US" sz="2800">
                <a:latin typeface="Consolas" panose="020B0609020204030204" pitchFamily="49" charset="0"/>
                <a:ea typeface="ＭＳ Ｐゴシック" panose="020B0600070205080204" pitchFamily="34" charset="-128"/>
              </a:rPr>
              <a:t>KeyError</a:t>
            </a:r>
            <a:r>
              <a:rPr lang="nl-NL" altLang="en-US" sz="2800">
                <a:ea typeface="ＭＳ Ｐゴシック" panose="020B0600070205080204" pitchFamily="34" charset="-128"/>
              </a:rPr>
              <a:t> exception !</a:t>
            </a:r>
          </a:p>
        </p:txBody>
      </p:sp>
      <p:sp>
        <p:nvSpPr>
          <p:cNvPr id="57347" name="Footer Placeholder 3">
            <a:extLst>
              <a:ext uri="{FF2B5EF4-FFF2-40B4-BE49-F238E27FC236}">
                <a16:creationId xmlns:a16="http://schemas.microsoft.com/office/drawing/2014/main" id="{2D5C6281-1817-994C-826E-D7FEF6A8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F2E7EF-71D1-6C44-8581-303C1537685E}"/>
              </a:ext>
            </a:extLst>
          </p:cNvPr>
          <p:cNvSpPr txBox="1">
            <a:spLocks/>
          </p:cNvSpPr>
          <p:nvPr/>
        </p:nvSpPr>
        <p:spPr bwMode="auto">
          <a:xfrm>
            <a:off x="1403350" y="3500438"/>
            <a:ext cx="5300663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solidFill>
                  <a:srgbClr val="000000"/>
                </a:solidFill>
              </a:rPr>
              <a:t>fredsNumber</a:t>
            </a:r>
            <a:r>
              <a:rPr lang="nl-NL" sz="2000" b="1" dirty="0">
                <a:solidFill>
                  <a:srgbClr val="000000"/>
                </a:solidFill>
              </a:rPr>
              <a:t> = </a:t>
            </a:r>
            <a:r>
              <a:rPr lang="nl-NL" sz="2000" b="1" dirty="0" err="1">
                <a:solidFill>
                  <a:srgbClr val="000000"/>
                </a:solidFill>
              </a:rPr>
              <a:t>contacts.pop</a:t>
            </a:r>
            <a:r>
              <a:rPr lang="nl-NL" sz="2000" b="1" dirty="0">
                <a:solidFill>
                  <a:srgbClr val="000000"/>
                </a:solidFill>
              </a:rPr>
              <a:t>("Fred")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4FA477-C675-B045-9384-9B9CBC71F767}"/>
              </a:ext>
            </a:extLst>
          </p:cNvPr>
          <p:cNvSpPr txBox="1">
            <a:spLocks/>
          </p:cNvSpPr>
          <p:nvPr/>
        </p:nvSpPr>
        <p:spPr bwMode="auto">
          <a:xfrm>
            <a:off x="1403350" y="4941888"/>
            <a:ext cx="5300663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"Fred" in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contacts.pop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("Fred")</a:t>
            </a:r>
          </a:p>
        </p:txBody>
      </p:sp>
      <p:sp>
        <p:nvSpPr>
          <p:cNvPr id="57350" name="Slide Number Placeholder 1">
            <a:extLst>
              <a:ext uri="{FF2B5EF4-FFF2-40B4-BE49-F238E27FC236}">
                <a16:creationId xmlns:a16="http://schemas.microsoft.com/office/drawing/2014/main" id="{F8D58AFB-136B-0340-B133-3E047023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FCB4B3-EAC5-0B49-A56D-2480D97657A5}" type="slidenum">
              <a:rPr lang="nl-NL" altLang="en-US">
                <a:latin typeface="Helvetica" pitchFamily="2" charset="0"/>
              </a:rPr>
              <a:pPr/>
              <a:t>25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6B7B121A-0593-DF4D-B6A1-EAB5B59B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Het doorzoeken van een woordenboek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3A080-1704-764B-9AD6-C4A3147EF36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nl-NL" sz="2800" dirty="0"/>
              <a:t>Gebruik van </a:t>
            </a:r>
            <a:r>
              <a:rPr lang="nl-NL" sz="2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NL" sz="2800" dirty="0">
                <a:solidFill>
                  <a:srgbClr val="0000FF"/>
                </a:solidFill>
              </a:rPr>
              <a:t> loop</a:t>
            </a:r>
            <a:r>
              <a:rPr lang="nl-NL" sz="2800" dirty="0"/>
              <a:t>: iteratie over de </a:t>
            </a:r>
            <a:r>
              <a:rPr lang="nl-NL" sz="2800" dirty="0" err="1"/>
              <a:t>keys</a:t>
            </a: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endParaRPr lang="nl-NL" sz="2800" dirty="0"/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nl-NL" sz="20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My </a:t>
            </a:r>
            <a:r>
              <a:rPr lang="nl-NL" sz="2000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Sarah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Bob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John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Mary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Fred</a:t>
            </a: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C9142E96-D8AA-2442-90C3-98EE4805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369651-0654-FB43-8B8B-E0A4947966BA}"/>
              </a:ext>
            </a:extLst>
          </p:cNvPr>
          <p:cNvSpPr txBox="1">
            <a:spLocks/>
          </p:cNvSpPr>
          <p:nvPr/>
        </p:nvSpPr>
        <p:spPr bwMode="auto">
          <a:xfrm>
            <a:off x="1042988" y="2476500"/>
            <a:ext cx="5300662" cy="1023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print("My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:")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in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8373" name="TextBox 6">
            <a:extLst>
              <a:ext uri="{FF2B5EF4-FFF2-40B4-BE49-F238E27FC236}">
                <a16:creationId xmlns:a16="http://schemas.microsoft.com/office/drawing/2014/main" id="{18043B41-3614-4349-8119-52763CE2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292600"/>
            <a:ext cx="39751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000"/>
              <a:t>Volgende is niet noodzakelijk deze in de welke de keys werden toegevoegd </a:t>
            </a:r>
            <a:endParaRPr lang="nl-NL" altLang="en-US" sz="2000">
              <a:cs typeface="Arial" panose="020B0604020202020204" pitchFamily="34" charset="0"/>
            </a:endParaRPr>
          </a:p>
        </p:txBody>
      </p:sp>
      <p:sp>
        <p:nvSpPr>
          <p:cNvPr id="58374" name="Slide Number Placeholder 1">
            <a:extLst>
              <a:ext uri="{FF2B5EF4-FFF2-40B4-BE49-F238E27FC236}">
                <a16:creationId xmlns:a16="http://schemas.microsoft.com/office/drawing/2014/main" id="{3FB1686F-F248-874E-92EE-640AA44C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F47388-A0B7-8943-A870-6E9F5B3635A3}" type="slidenum">
              <a:rPr lang="nl-NL" altLang="en-US">
                <a:latin typeface="Helvetica" pitchFamily="2" charset="0"/>
              </a:rPr>
              <a:pPr/>
              <a:t>26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DD4349DA-D9BD-A042-9616-786F523E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Doorlopen van het woordenboek in volgorde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C72D-B0E2-0B42-8507-BF3057C7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nl-NL" sz="2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nl-NL" sz="2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nl-NL" sz="2800" dirty="0">
                <a:solidFill>
                  <a:srgbClr val="0033CC"/>
                </a:solidFill>
              </a:rPr>
              <a:t> </a:t>
            </a:r>
            <a:r>
              <a:rPr lang="nl-NL" sz="2800" dirty="0"/>
              <a:t>functie</a:t>
            </a:r>
          </a:p>
          <a:p>
            <a:pPr>
              <a:buFont typeface="Wingdings" pitchFamily="2" charset="2"/>
              <a:buChar char="q"/>
              <a:defRPr/>
            </a:pPr>
            <a:endParaRPr lang="nl-NL" sz="2800" dirty="0"/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endParaRPr lang="nl-NL" sz="2800" i="1" dirty="0"/>
          </a:p>
          <a:p>
            <a:pPr>
              <a:buFont typeface="Wingdings" pitchFamily="2" charset="2"/>
              <a:buChar char="q"/>
              <a:defRPr/>
            </a:pPr>
            <a:r>
              <a:rPr lang="nl-NL" sz="2800" dirty="0" err="1"/>
              <a:t>keys</a:t>
            </a:r>
            <a:r>
              <a:rPr lang="nl-NL" sz="2800" dirty="0">
                <a:solidFill>
                  <a:srgbClr val="0000FF"/>
                </a:solidFill>
              </a:rPr>
              <a:t> </a:t>
            </a:r>
            <a:r>
              <a:rPr lang="nl-NL" sz="2800" dirty="0"/>
              <a:t>zijn nu alfabetisch gesorteerd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1800" dirty="0">
                <a:latin typeface="Consolas" pitchFamily="49" charset="0"/>
                <a:cs typeface="Consolas" pitchFamily="49" charset="0"/>
              </a:rPr>
              <a:t> My </a:t>
            </a:r>
            <a:r>
              <a:rPr lang="nl-NL" sz="1800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1800" dirty="0">
                <a:latin typeface="Consolas" pitchFamily="49" charset="0"/>
                <a:cs typeface="Consolas" pitchFamily="49" charset="0"/>
              </a:rPr>
              <a:t> Bob 3841212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1800" dirty="0">
                <a:latin typeface="Consolas" pitchFamily="49" charset="0"/>
                <a:cs typeface="Consolas" pitchFamily="49" charset="0"/>
              </a:rPr>
              <a:t> Fred 7235591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1800" dirty="0">
                <a:latin typeface="Consolas" pitchFamily="49" charset="0"/>
                <a:cs typeface="Consolas" pitchFamily="49" charset="0"/>
              </a:rPr>
              <a:t> John 4578102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1800" dirty="0">
                <a:latin typeface="Consolas" pitchFamily="49" charset="0"/>
                <a:cs typeface="Consolas" pitchFamily="49" charset="0"/>
              </a:rPr>
              <a:t> Mary 3841212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nl-NL" sz="1800" dirty="0">
                <a:latin typeface="Consolas" pitchFamily="49" charset="0"/>
                <a:cs typeface="Consolas" pitchFamily="49" charset="0"/>
              </a:rPr>
              <a:t> Sarah 2213278</a:t>
            </a: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E76CC83F-363A-8647-B100-A2858F3B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738" y="63833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9BFD56-1CC2-AF4C-8D2E-17133ACA4239}"/>
              </a:ext>
            </a:extLst>
          </p:cNvPr>
          <p:cNvSpPr txBox="1">
            <a:spLocks/>
          </p:cNvSpPr>
          <p:nvPr/>
        </p:nvSpPr>
        <p:spPr bwMode="auto">
          <a:xfrm>
            <a:off x="1042988" y="2620963"/>
            <a:ext cx="6477000" cy="102393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print("My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:")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in </a:t>
            </a: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contacts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key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59397" name="Slide Number Placeholder 1">
            <a:extLst>
              <a:ext uri="{FF2B5EF4-FFF2-40B4-BE49-F238E27FC236}">
                <a16:creationId xmlns:a16="http://schemas.microsoft.com/office/drawing/2014/main" id="{280CED9F-4A42-7B40-B930-BE6C30F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E4F97F-E829-0C48-8A97-9E461A64C3D5}" type="slidenum">
              <a:rPr lang="en-US" altLang="en-US">
                <a:latin typeface="Helvetica" pitchFamily="2" charset="0"/>
              </a:rPr>
              <a:pPr/>
              <a:t>27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4F684B8A-7FDF-8941-8562-3A6AF0DF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Het efficiënt doorlopen van een woordenboek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C18BAE35-3F15-6549-9C34-3EFD53A6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items()</a:t>
            </a:r>
            <a:r>
              <a:rPr lang="nl-NL" altLang="en-US" sz="280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functie: geeft sequentie van tuples terug die key</a:t>
            </a:r>
            <a:r>
              <a:rPr lang="nl-NL" altLang="en-US" sz="2800" i="1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en waarde(n) bevatten</a:t>
            </a:r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6524B367-433B-8040-A9A6-3FD089F5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FC095A-14B2-C84A-B336-D32EABF832B9}"/>
              </a:ext>
            </a:extLst>
          </p:cNvPr>
          <p:cNvSpPr txBox="1">
            <a:spLocks/>
          </p:cNvSpPr>
          <p:nvPr/>
        </p:nvSpPr>
        <p:spPr bwMode="auto">
          <a:xfrm>
            <a:off x="1116013" y="3644900"/>
            <a:ext cx="64770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item in </a:t>
            </a:r>
            <a:r>
              <a:rPr lang="nl-NL" sz="2000" b="1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contacts.items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print(item[0], item[1])</a:t>
            </a:r>
          </a:p>
        </p:txBody>
      </p:sp>
      <p:sp>
        <p:nvSpPr>
          <p:cNvPr id="60421" name="Slide Number Placeholder 1">
            <a:extLst>
              <a:ext uri="{FF2B5EF4-FFF2-40B4-BE49-F238E27FC236}">
                <a16:creationId xmlns:a16="http://schemas.microsoft.com/office/drawing/2014/main" id="{6BA1EFA9-142D-CB4B-B046-520579DC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1D1BEE-2C93-C141-A2FF-04A3F80D053A}" type="slidenum">
              <a:rPr lang="nl-NL" altLang="en-US">
                <a:latin typeface="Helvetica" pitchFamily="2" charset="0"/>
              </a:rPr>
              <a:pPr/>
              <a:t>28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>
            <a:extLst>
              <a:ext uri="{FF2B5EF4-FFF2-40B4-BE49-F238E27FC236}">
                <a16:creationId xmlns:a16="http://schemas.microsoft.com/office/drawing/2014/main" id="{28E394CE-5004-E84D-BCD7-D33D3B5C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3. </a:t>
            </a: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Complexe structuren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AF4E-21B4-F64A-9B08-A6492BA0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026BC5B9-897E-734A-B39A-A5170705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7CB36A-1EA2-3942-B0D0-17AF0C458F72}" type="slidenum">
              <a:rPr lang="en-US" altLang="en-US">
                <a:latin typeface="Helvetica" pitchFamily="2" charset="0"/>
              </a:rPr>
              <a:pPr/>
              <a:t>29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E51D-8AD6-1A46-81A0-535C921B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nl-NL" dirty="0">
                <a:latin typeface="Arial" charset="0"/>
              </a:rPr>
              <a:t>1. Verzamelingen = sets</a:t>
            </a:r>
          </a:p>
          <a:p>
            <a:pPr>
              <a:buFont typeface="Wingdings" charset="0"/>
              <a:buChar char="n"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D8B78-5E35-2D4E-949B-4748ED45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37288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F748E8D0-CE46-464C-8C22-A6493FC2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0B82E1-CFCC-2142-B05E-F41E860B534B}" type="slidenum">
              <a:rPr lang="en-US" altLang="en-US">
                <a:latin typeface="Helvetica" pitchFamily="2" charset="0"/>
              </a:rPr>
              <a:pPr/>
              <a:t>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F1E76678-3332-824F-830E-0A5468E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Complexe structuren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B6159735-1961-6746-B240-708F8C2F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Containers zijn zeer nuttig voor het stockeren van verzamelingen van waarden</a:t>
            </a:r>
          </a:p>
          <a:p>
            <a:pPr lvl="1"/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Python: lijsten, sets en woordenboek-containers kunnen alle types van data bevatten, inclusief andere containers</a:t>
            </a:r>
          </a:p>
          <a:p>
            <a:endParaRPr lang="nl-NL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Sommige programma’s vereisen nog complexere structuren</a:t>
            </a:r>
          </a:p>
        </p:txBody>
      </p:sp>
      <p:sp>
        <p:nvSpPr>
          <p:cNvPr id="67587" name="Footer Placeholder 3">
            <a:extLst>
              <a:ext uri="{FF2B5EF4-FFF2-40B4-BE49-F238E27FC236}">
                <a16:creationId xmlns:a16="http://schemas.microsoft.com/office/drawing/2014/main" id="{3F1FE3DB-4618-1742-9ED5-E2C7731B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0963" y="62865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7588" name="Slide Number Placeholder 1">
            <a:extLst>
              <a:ext uri="{FF2B5EF4-FFF2-40B4-BE49-F238E27FC236}">
                <a16:creationId xmlns:a16="http://schemas.microsoft.com/office/drawing/2014/main" id="{3DC5C510-F6A0-604E-907A-3F7E1AE7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9B969D-1852-0A4C-9BC1-767DD220057C}" type="slidenum">
              <a:rPr lang="nl-NL" altLang="en-US">
                <a:latin typeface="Helvetica" pitchFamily="2" charset="0"/>
              </a:rPr>
              <a:pPr/>
              <a:t>30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A7FFC079-7CC8-9D4E-8627-13B7482F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260350"/>
            <a:ext cx="8162925" cy="1090613"/>
          </a:xfrm>
        </p:spPr>
        <p:txBody>
          <a:bodyPr/>
          <a:lstStyle/>
          <a:p>
            <a:r>
              <a:rPr lang="nl-NL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woordindex van een boek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4E1B08B4-CF8F-A441-A107-A94885D3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Gevraagd: bouw index van boek: bevat pagina’s waarin een term voorkomt</a:t>
            </a:r>
          </a:p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Input: 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6:type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7:example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7:index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7:program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8:type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10:example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11:program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20:set</a:t>
            </a:r>
          </a:p>
        </p:txBody>
      </p:sp>
      <p:sp>
        <p:nvSpPr>
          <p:cNvPr id="68611" name="Footer Placeholder 3">
            <a:extLst>
              <a:ext uri="{FF2B5EF4-FFF2-40B4-BE49-F238E27FC236}">
                <a16:creationId xmlns:a16="http://schemas.microsoft.com/office/drawing/2014/main" id="{138C6D69-60AE-D44F-AC2C-EEDF3100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3690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8612" name="Slide Number Placeholder 1">
            <a:extLst>
              <a:ext uri="{FF2B5EF4-FFF2-40B4-BE49-F238E27FC236}">
                <a16:creationId xmlns:a16="http://schemas.microsoft.com/office/drawing/2014/main" id="{DC9EC53A-64DD-D343-B311-CB0F5E31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D5045-6200-8B42-8005-98564743C549}" type="slidenum">
              <a:rPr lang="nl-NL" altLang="en-US">
                <a:latin typeface="Helvetica" pitchFamily="2" charset="0"/>
              </a:rPr>
              <a:pPr/>
              <a:t>31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B1A11728-D414-7848-9014-B0743C6E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333375"/>
            <a:ext cx="8162925" cy="1090613"/>
          </a:xfrm>
        </p:spPr>
        <p:txBody>
          <a:bodyPr/>
          <a:lstStyle/>
          <a:p>
            <a:r>
              <a:rPr lang="nl-NL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woordindex van een boek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82273320-5F8D-4347-95B9-9ADB3D9D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Output: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example 7, 10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index 7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program 7, 11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type 6, 8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2000">
                <a:latin typeface="Consolas" panose="020B0609020204030204" pitchFamily="49" charset="0"/>
                <a:ea typeface="ＭＳ Ｐゴシック" panose="020B0600070205080204" pitchFamily="34" charset="-128"/>
              </a:rPr>
              <a:t>set 20</a:t>
            </a:r>
          </a:p>
        </p:txBody>
      </p:sp>
      <p:sp>
        <p:nvSpPr>
          <p:cNvPr id="69635" name="Footer Placeholder 3">
            <a:extLst>
              <a:ext uri="{FF2B5EF4-FFF2-40B4-BE49-F238E27FC236}">
                <a16:creationId xmlns:a16="http://schemas.microsoft.com/office/drawing/2014/main" id="{8D98638F-0E01-5241-B27C-F1E410E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9636" name="Slide Number Placeholder 1">
            <a:extLst>
              <a:ext uri="{FF2B5EF4-FFF2-40B4-BE49-F238E27FC236}">
                <a16:creationId xmlns:a16="http://schemas.microsoft.com/office/drawing/2014/main" id="{334FEA8A-80F5-E045-B10C-8B3169C9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975F0E-050C-4649-92B0-519FFE9E3894}" type="slidenum">
              <a:rPr lang="en-US" altLang="en-US">
                <a:latin typeface="Helvetica" pitchFamily="2" charset="0"/>
              </a:rPr>
              <a:pPr/>
              <a:t>32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69637" name="Picture 6" descr="Screen Shot 2014-10-26 at 10.35.17.png">
            <a:extLst>
              <a:ext uri="{FF2B5EF4-FFF2-40B4-BE49-F238E27FC236}">
                <a16:creationId xmlns:a16="http://schemas.microsoft.com/office/drawing/2014/main" id="{4CF7EA4E-2A39-7940-A4F7-7BF12EC57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763713"/>
            <a:ext cx="302418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Box 2">
            <a:extLst>
              <a:ext uri="{FF2B5EF4-FFF2-40B4-BE49-F238E27FC236}">
                <a16:creationId xmlns:a16="http://schemas.microsoft.com/office/drawing/2014/main" id="{67C0E8B0-9523-4941-9209-E34F6C83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45125"/>
            <a:ext cx="1931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http://en.wikipedia.org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8183699B-DC85-0849-AA04-C9F23C9D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333375"/>
            <a:ext cx="8162925" cy="1090613"/>
          </a:xfrm>
        </p:spPr>
        <p:txBody>
          <a:bodyPr/>
          <a:lstStyle/>
          <a:p>
            <a:r>
              <a:rPr lang="nl-NL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woordindex van een boek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AD5DA309-940D-CE4B-BFF8-5FB87302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Gegevensstructuur: woordenboek van sets met: </a:t>
            </a:r>
          </a:p>
          <a:p>
            <a:pPr lvl="1"/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term = key</a:t>
            </a:r>
          </a:p>
          <a:p>
            <a:pPr lvl="1"/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value = paginanummers</a:t>
            </a:r>
          </a:p>
        </p:txBody>
      </p:sp>
      <p:sp>
        <p:nvSpPr>
          <p:cNvPr id="70659" name="Footer Placeholder 3">
            <a:extLst>
              <a:ext uri="{FF2B5EF4-FFF2-40B4-BE49-F238E27FC236}">
                <a16:creationId xmlns:a16="http://schemas.microsoft.com/office/drawing/2014/main" id="{71FD97E0-DDA2-524C-931D-6C180AC6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70660" name="Picture 2" descr="U:\PC\publisher\2013 wiley slides\Ch 5-9, FM\Chapter  8\Media\Illustrations\py_08_11_300dpi.jpg">
            <a:extLst>
              <a:ext uri="{FF2B5EF4-FFF2-40B4-BE49-F238E27FC236}">
                <a16:creationId xmlns:a16="http://schemas.microsoft.com/office/drawing/2014/main" id="{4588FB90-7EBD-E340-9F88-2A76B630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70" y="4013200"/>
            <a:ext cx="64008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1">
            <a:extLst>
              <a:ext uri="{FF2B5EF4-FFF2-40B4-BE49-F238E27FC236}">
                <a16:creationId xmlns:a16="http://schemas.microsoft.com/office/drawing/2014/main" id="{F23E4A69-6433-0D40-8FFA-BB01A1E9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5AB63D-AC67-8143-B079-7FF0C4023606}" type="slidenum">
              <a:rPr lang="en-US" altLang="en-US">
                <a:latin typeface="Helvetica" pitchFamily="2" charset="0"/>
              </a:rPr>
              <a:pPr/>
              <a:t>33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8674B02-E000-834C-BD21-BF190D61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333375"/>
            <a:ext cx="8162925" cy="1090613"/>
          </a:xfrm>
        </p:spPr>
        <p:txBody>
          <a:bodyPr/>
          <a:lstStyle/>
          <a:p>
            <a:r>
              <a:rPr lang="nl-NL" altLang="en-US" sz="36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woordindex van een boek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ABCE3D7-9CAC-F54D-96C1-F22A1F47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nl-NL" sz="2800" dirty="0">
                <a:latin typeface="Arial" charset="0"/>
              </a:rPr>
              <a:t>Vereisten: </a:t>
            </a:r>
          </a:p>
          <a:p>
            <a:pPr lvl="1">
              <a:buFont typeface="Wingdings" charset="0"/>
              <a:buChar char="n"/>
              <a:defRPr/>
            </a:pPr>
            <a:r>
              <a:rPr lang="nl-NL" dirty="0">
                <a:latin typeface="Arial" charset="0"/>
              </a:rPr>
              <a:t>Termen van index: uniek</a:t>
            </a:r>
          </a:p>
          <a:p>
            <a:pPr lvl="1">
              <a:buFont typeface="Wingdings" charset="0"/>
              <a:buChar char="n"/>
              <a:defRPr/>
            </a:pPr>
            <a:r>
              <a:rPr lang="nl-NL" dirty="0">
                <a:latin typeface="Arial" charset="0"/>
              </a:rPr>
              <a:t>Index-lijst: alfabetisch gesorteerd</a:t>
            </a:r>
          </a:p>
          <a:p>
            <a:pPr marL="457200" lvl="1" indent="0">
              <a:buFont typeface="Wingdings" charset="0"/>
              <a:buNone/>
              <a:defRPr/>
            </a:pPr>
            <a:endParaRPr lang="nl-NL" dirty="0">
              <a:latin typeface="Arial" charset="0"/>
            </a:endParaRPr>
          </a:p>
          <a:p>
            <a:pPr lvl="1">
              <a:buFont typeface="Wingdings" charset="0"/>
              <a:buChar char="n"/>
              <a:defRPr/>
            </a:pPr>
            <a:endParaRPr lang="nl-NL" dirty="0">
              <a:latin typeface="Arial" charset="0"/>
            </a:endParaRPr>
          </a:p>
          <a:p>
            <a:pPr lvl="1">
              <a:buFont typeface="Wingdings" charset="0"/>
              <a:buChar char="n"/>
              <a:defRPr/>
            </a:pPr>
            <a:r>
              <a:rPr lang="nl-NL" dirty="0">
                <a:latin typeface="Arial" charset="0"/>
              </a:rPr>
              <a:t>Redundante paginanummers van een term: slechts 1 maal vermeld</a:t>
            </a:r>
          </a:p>
        </p:txBody>
      </p:sp>
      <p:sp>
        <p:nvSpPr>
          <p:cNvPr id="71683" name="Footer Placeholder 3">
            <a:extLst>
              <a:ext uri="{FF2B5EF4-FFF2-40B4-BE49-F238E27FC236}">
                <a16:creationId xmlns:a16="http://schemas.microsoft.com/office/drawing/2014/main" id="{B47258E5-E1B4-6941-92CC-A547E2B3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5063" y="62865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8612" name="TextBox 6">
            <a:extLst>
              <a:ext uri="{FF2B5EF4-FFF2-40B4-BE49-F238E27FC236}">
                <a16:creationId xmlns:a16="http://schemas.microsoft.com/office/drawing/2014/main" id="{E3C9F80C-3463-A941-8CB4-A10B1A9D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492375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>
                <a:solidFill>
                  <a:srgbClr val="FF0000"/>
                </a:solidFill>
              </a:rPr>
              <a:t>Term = key</a:t>
            </a:r>
          </a:p>
        </p:txBody>
      </p:sp>
      <p:sp>
        <p:nvSpPr>
          <p:cNvPr id="68613" name="TextBox 7">
            <a:extLst>
              <a:ext uri="{FF2B5EF4-FFF2-40B4-BE49-F238E27FC236}">
                <a16:creationId xmlns:a16="http://schemas.microsoft.com/office/drawing/2014/main" id="{F855DD2C-9A90-6A49-A3E7-71DC43347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606800"/>
            <a:ext cx="6727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>
                <a:solidFill>
                  <a:srgbClr val="FF0000"/>
                </a:solidFill>
              </a:rPr>
              <a:t>Itereren over </a:t>
            </a:r>
          </a:p>
          <a:p>
            <a:r>
              <a:rPr lang="nl-NL" altLang="en-US" sz="2400">
                <a:solidFill>
                  <a:srgbClr val="FF0000"/>
                </a:solidFill>
              </a:rPr>
              <a:t>keys in gesorteerde volgorde</a:t>
            </a:r>
          </a:p>
        </p:txBody>
      </p:sp>
      <p:sp>
        <p:nvSpPr>
          <p:cNvPr id="68614" name="TextBox 8">
            <a:extLst>
              <a:ext uri="{FF2B5EF4-FFF2-40B4-BE49-F238E27FC236}">
                <a16:creationId xmlns:a16="http://schemas.microsoft.com/office/drawing/2014/main" id="{45B8AA1D-AE5E-5F49-B8C0-E5418842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300663"/>
            <a:ext cx="233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>
                <a:solidFill>
                  <a:srgbClr val="FF0000"/>
                </a:solidFill>
              </a:rPr>
              <a:t>Gebruik van set</a:t>
            </a:r>
          </a:p>
        </p:txBody>
      </p:sp>
      <p:sp>
        <p:nvSpPr>
          <p:cNvPr id="71687" name="Slide Number Placeholder 1">
            <a:extLst>
              <a:ext uri="{FF2B5EF4-FFF2-40B4-BE49-F238E27FC236}">
                <a16:creationId xmlns:a16="http://schemas.microsoft.com/office/drawing/2014/main" id="{B5954030-5AC1-E142-A0D9-37682A23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E1352-A73D-EE4B-A3EA-33E65D94BE3B}" type="slidenum">
              <a:rPr lang="nl-NL" altLang="en-US">
                <a:latin typeface="Helvetica" pitchFamily="2" charset="0"/>
              </a:rPr>
              <a:pPr/>
              <a:t>34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>
            <a:extLst>
              <a:ext uri="{FF2B5EF4-FFF2-40B4-BE49-F238E27FC236}">
                <a16:creationId xmlns:a16="http://schemas.microsoft.com/office/drawing/2014/main" id="{0A180E48-833F-CF40-8F0E-2479BE3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3833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72706" name="Slide Number Placeholder 1">
            <a:extLst>
              <a:ext uri="{FF2B5EF4-FFF2-40B4-BE49-F238E27FC236}">
                <a16:creationId xmlns:a16="http://schemas.microsoft.com/office/drawing/2014/main" id="{F07CFFE1-A7E0-0A48-AE2A-6D9005B2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6E0F36-0EA1-CD49-B67B-543F2DE9EF1D}" type="slidenum">
              <a:rPr lang="en-US" altLang="en-US">
                <a:latin typeface="Helvetica" pitchFamily="2" charset="0"/>
              </a:rPr>
              <a:pPr/>
              <a:t>35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0CA1A657-CF98-6042-BFEF-69BA9059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213"/>
            <a:ext cx="9144000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##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  This program builds the index of a book from terms and page numbers.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800" b="1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main()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indexEntries = {}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infile = open("indexdata.txt", "r")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fields = extractRecord(infile)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while len(fields) &gt; 0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addWord(indexEntries, fields[1], fields[0])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fields = extractRecord(infile)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infile.close()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printIndex(indexEntries)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2">
            <a:extLst>
              <a:ext uri="{FF2B5EF4-FFF2-40B4-BE49-F238E27FC236}">
                <a16:creationId xmlns:a16="http://schemas.microsoft.com/office/drawing/2014/main" id="{2540AD28-3BD4-6545-A416-8D3196CD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extractRecord(infile)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line = infile.readline()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if line != "" :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fields = line.split(":")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page = int(fields[0])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term = fields[1].rstrip()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return [page, term]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else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return []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D035D-688A-C340-9D4C-9018DEFB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37288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1A075A5D-F8F0-3746-A7FC-2D3666F0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1EBC6D-D856-A545-9E65-EDE001236441}" type="slidenum">
              <a:rPr lang="en-US" altLang="en-US">
                <a:latin typeface="Helvetica" pitchFamily="2" charset="0"/>
              </a:rPr>
              <a:pPr/>
              <a:t>36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73732" name="Picture 5" descr="Screen Shot 2014-10-30 at 21.26.07.png">
            <a:extLst>
              <a:ext uri="{FF2B5EF4-FFF2-40B4-BE49-F238E27FC236}">
                <a16:creationId xmlns:a16="http://schemas.microsoft.com/office/drawing/2014/main" id="{F637F418-B5D6-5344-8935-80E5A125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716338"/>
            <a:ext cx="145097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3">
            <a:extLst>
              <a:ext uri="{FF2B5EF4-FFF2-40B4-BE49-F238E27FC236}">
                <a16:creationId xmlns:a16="http://schemas.microsoft.com/office/drawing/2014/main" id="{B6B4140C-AE5F-8849-BBFC-EC361F60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74754" name="Slide Number Placeholder 1">
            <a:extLst>
              <a:ext uri="{FF2B5EF4-FFF2-40B4-BE49-F238E27FC236}">
                <a16:creationId xmlns:a16="http://schemas.microsoft.com/office/drawing/2014/main" id="{0FD3ACC5-EA0D-344F-BD0C-328C3C1B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98774A-63D0-DD40-AD3F-D8580A208C1A}" type="slidenum">
              <a:rPr lang="en-US" altLang="en-US">
                <a:latin typeface="Helvetica" pitchFamily="2" charset="0"/>
              </a:rPr>
              <a:pPr/>
              <a:t>37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36954E56-AE14-854D-8334-8B3E8F2B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addWord(entries, term, page) :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if term in entries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pageSet = entries[term]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pageSet.add(page)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else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pageSet = set([page])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entries[term] = pageSet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2">
            <a:extLst>
              <a:ext uri="{FF2B5EF4-FFF2-40B4-BE49-F238E27FC236}">
                <a16:creationId xmlns:a16="http://schemas.microsoft.com/office/drawing/2014/main" id="{3EAB881F-AC8B-7440-9ED0-A3AB1BB8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773238"/>
            <a:ext cx="8110537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printIndex(entries)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for key in sorted(entries)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print(key, end="")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pageSet = entries[key]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first = True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for page in sorted(pageSet)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if first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print(page, end="")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first = False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else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print(",", page, end="")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print()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>
                <a:latin typeface="Consolas" panose="020B0609020204030204" pitchFamily="49" charset="0"/>
                <a:ea typeface="ＭＳ Ｐゴシック" panose="020B0600070205080204" pitchFamily="34" charset="-128"/>
              </a:rPr>
              <a:t>main()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7C502-1F22-C947-8F80-73DD528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A054CD05-D661-6640-B0BC-069F4C11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9680DA-2CC6-DB4A-AFEC-CA5BBEFC0AC7}" type="slidenum">
              <a:rPr lang="en-US" altLang="en-US">
                <a:latin typeface="Helvetica" pitchFamily="2" charset="0"/>
              </a:rPr>
              <a:pPr/>
              <a:t>38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75780" name="Picture 1">
            <a:extLst>
              <a:ext uri="{FF2B5EF4-FFF2-40B4-BE49-F238E27FC236}">
                <a16:creationId xmlns:a16="http://schemas.microsoft.com/office/drawing/2014/main" id="{E82236C3-13E5-2446-8C8F-E02180F45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2636838"/>
            <a:ext cx="2019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770AD0E3-4B45-DB41-A455-63BC21EE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33400"/>
            <a:ext cx="8423275" cy="1090613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verkoopscijfers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BB81EF3C-E52C-1A4E-9A21-F6FE89EE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Gevraagd: extractie van data uit een file die de jaarlijkse verkoop van ijskreemsmaken in winkels weergeeft</a:t>
            </a:r>
          </a:p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Input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vanilla:8580.0:7201.25:8900.0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chocolate:10225.25:9025.0:9505.0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rocky road:6700.1:5012.45:6011.0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strawberry:9285.15:8276.1:8705.0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nl-NL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cookie dough:7901.25:4267.0:7056.5</a:t>
            </a:r>
          </a:p>
        </p:txBody>
      </p:sp>
      <p:sp>
        <p:nvSpPr>
          <p:cNvPr id="76803" name="Footer Placeholder 3">
            <a:extLst>
              <a:ext uri="{FF2B5EF4-FFF2-40B4-BE49-F238E27FC236}">
                <a16:creationId xmlns:a16="http://schemas.microsoft.com/office/drawing/2014/main" id="{8D9AD84C-FF52-1141-9DF0-191F0745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B1A12D06-EC03-534E-81F0-5A8C24F6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589371-7107-3A44-B86A-B078399F59F2}" type="slidenum">
              <a:rPr lang="nl-NL" altLang="en-US">
                <a:latin typeface="Helvetica" pitchFamily="2" charset="0"/>
              </a:rPr>
              <a:pPr/>
              <a:t>39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Content Placeholder 5">
            <a:extLst>
              <a:ext uri="{FF2B5EF4-FFF2-40B4-BE49-F238E27FC236}">
                <a16:creationId xmlns:a16="http://schemas.microsoft.com/office/drawing/2014/main" id="{7A6EC981-F94A-CA4D-8540-C83AB17B4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2"/>
          <a:stretch>
            <a:fillRect/>
          </a:stretch>
        </p:blipFill>
        <p:spPr>
          <a:xfrm>
            <a:off x="323850" y="687388"/>
            <a:ext cx="8534400" cy="5118100"/>
          </a:xfrm>
        </p:spPr>
      </p:pic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821B39CB-8239-4C41-B99A-BE872B7A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37891" name="Slide Number Placeholder 1">
            <a:extLst>
              <a:ext uri="{FF2B5EF4-FFF2-40B4-BE49-F238E27FC236}">
                <a16:creationId xmlns:a16="http://schemas.microsoft.com/office/drawing/2014/main" id="{B072438C-58E5-3941-B196-F8A0D1FD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C864C9-065D-114C-B0FA-E164A1C81992}" type="slidenum">
              <a:rPr lang="en-US" altLang="en-US">
                <a:latin typeface="Helvetica" pitchFamily="2" charset="0"/>
              </a:rPr>
              <a:pPr/>
              <a:t>4</a:t>
            </a:fld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37949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8F21941F-EC6C-F546-A861-351C2455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76250"/>
            <a:ext cx="8667750" cy="1090613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verkoopscijfers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91A8994A-CD81-A149-A0BB-9A28653F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73238"/>
            <a:ext cx="8110538" cy="41910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nl-NL" sz="2800" dirty="0">
                <a:latin typeface="Arial" charset="0"/>
              </a:rPr>
              <a:t>Output:</a:t>
            </a:r>
          </a:p>
          <a:p>
            <a:pPr>
              <a:buFont typeface="Wingdings" charset="0"/>
              <a:buChar char="n"/>
              <a:defRPr/>
            </a:pPr>
            <a:endParaRPr lang="nl-NL" dirty="0">
              <a:latin typeface="Times New Roman" charset="0"/>
              <a:cs typeface="Times New Roman" charset="0"/>
            </a:endParaRPr>
          </a:p>
          <a:p>
            <a:pPr>
              <a:buFont typeface="Wingdings" charset="0"/>
              <a:buChar char="n"/>
              <a:defRPr/>
            </a:pPr>
            <a:endParaRPr lang="nl-NL" dirty="0">
              <a:latin typeface="Times New Roman" charset="0"/>
              <a:cs typeface="Times New Roman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nl-NL" dirty="0">
              <a:latin typeface="Times New Roman" charset="0"/>
              <a:cs typeface="Times New Roman" charset="0"/>
            </a:endParaRPr>
          </a:p>
          <a:p>
            <a:pPr>
              <a:buFont typeface="Wingdings" charset="0"/>
              <a:buChar char="n"/>
              <a:defRPr/>
            </a:pPr>
            <a:endParaRPr lang="nl-NL" sz="2400" dirty="0">
              <a:latin typeface="Arial"/>
              <a:cs typeface="Arial"/>
            </a:endParaRPr>
          </a:p>
        </p:txBody>
      </p:sp>
      <p:sp>
        <p:nvSpPr>
          <p:cNvPr id="77827" name="Footer Placeholder 3">
            <a:extLst>
              <a:ext uri="{FF2B5EF4-FFF2-40B4-BE49-F238E27FC236}">
                <a16:creationId xmlns:a16="http://schemas.microsoft.com/office/drawing/2014/main" id="{009422AD-23EB-D642-9814-627CCED0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1658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77828" name="Picture 5">
            <a:extLst>
              <a:ext uri="{FF2B5EF4-FFF2-40B4-BE49-F238E27FC236}">
                <a16:creationId xmlns:a16="http://schemas.microsoft.com/office/drawing/2014/main" id="{E15C0FCD-F057-9B45-BAA2-96286C13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78311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Slide Number Placeholder 1">
            <a:extLst>
              <a:ext uri="{FF2B5EF4-FFF2-40B4-BE49-F238E27FC236}">
                <a16:creationId xmlns:a16="http://schemas.microsoft.com/office/drawing/2014/main" id="{7E59B23F-7C12-3848-960B-D0A5AF9A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42E182-D112-8A44-8446-5D8193D153C7}" type="slidenum">
              <a:rPr lang="nl-NL" altLang="en-US">
                <a:latin typeface="Helvetica" pitchFamily="2" charset="0"/>
              </a:rPr>
              <a:pPr/>
              <a:t>40</a:t>
            </a:fld>
            <a:endParaRPr lang="nl-NL" altLang="en-US">
              <a:latin typeface="Helvetica" pitchFamily="2" charset="0"/>
            </a:endParaRPr>
          </a:p>
        </p:txBody>
      </p:sp>
      <p:pic>
        <p:nvPicPr>
          <p:cNvPr id="77830" name="Picture 2" descr="Screen Shot 2014-10-26 at 10.33.36.png">
            <a:extLst>
              <a:ext uri="{FF2B5EF4-FFF2-40B4-BE49-F238E27FC236}">
                <a16:creationId xmlns:a16="http://schemas.microsoft.com/office/drawing/2014/main" id="{D5E8A41B-AFEB-6248-A267-D12F68116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365625"/>
            <a:ext cx="2908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80042E17-AF4F-024E-A377-BB11427F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33400"/>
            <a:ext cx="8350250" cy="1090613"/>
          </a:xfrm>
        </p:spPr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Voorbeeld: verkoopscijfers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4BB47D9C-2CB9-3844-8596-A8E85A91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773238"/>
            <a:ext cx="8110537" cy="4191000"/>
          </a:xfrm>
        </p:spPr>
        <p:txBody>
          <a:bodyPr/>
          <a:lstStyle/>
          <a:p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Vereisten: </a:t>
            </a:r>
          </a:p>
          <a:p>
            <a:pPr lvl="1"/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Structuur moet kunnen omgaan met heterogene data (strings en floating-point waarden)</a:t>
            </a:r>
          </a:p>
          <a:p>
            <a:pPr lvl="1"/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Strings moeten gesorteerd worden volgens naam van de smaak</a:t>
            </a:r>
          </a:p>
          <a:p>
            <a:pPr lvl="1"/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Woordenboek</a:t>
            </a:r>
          </a:p>
          <a:p>
            <a:endParaRPr lang="nl-NL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1" name="Footer Placeholder 3">
            <a:extLst>
              <a:ext uri="{FF2B5EF4-FFF2-40B4-BE49-F238E27FC236}">
                <a16:creationId xmlns:a16="http://schemas.microsoft.com/office/drawing/2014/main" id="{E7E406B8-6791-2B4B-ACEF-965A71C9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356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78852" name="Picture 2" descr="U:\PC\publisher\2013 wiley slides\Ch 5-9, FM\Chapter  8\Media\Illustrations\py_08_12_300dpi.jpg">
            <a:extLst>
              <a:ext uri="{FF2B5EF4-FFF2-40B4-BE49-F238E27FC236}">
                <a16:creationId xmlns:a16="http://schemas.microsoft.com/office/drawing/2014/main" id="{49411C20-18F6-CB42-804D-CF6732CC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260850"/>
            <a:ext cx="80518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TextBox 6">
            <a:extLst>
              <a:ext uri="{FF2B5EF4-FFF2-40B4-BE49-F238E27FC236}">
                <a16:creationId xmlns:a16="http://schemas.microsoft.com/office/drawing/2014/main" id="{15875EB1-335D-CF42-AD02-613A5584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191000"/>
            <a:ext cx="1979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400">
                <a:solidFill>
                  <a:srgbClr val="FF0000"/>
                </a:solidFill>
              </a:rPr>
              <a:t>smaak = </a:t>
            </a:r>
            <a:r>
              <a:rPr lang="nl-NL" altLang="en-US" sz="2400" i="1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78854" name="Rectangle 7">
            <a:extLst>
              <a:ext uri="{FF2B5EF4-FFF2-40B4-BE49-F238E27FC236}">
                <a16:creationId xmlns:a16="http://schemas.microsoft.com/office/drawing/2014/main" id="{E2798E88-8F6E-1848-B015-7F7D6757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>
                <a:solidFill>
                  <a:srgbClr val="FF0000"/>
                </a:solidFill>
              </a:rPr>
              <a:t>value = verkoop per winkel van de smaak</a:t>
            </a:r>
          </a:p>
        </p:txBody>
      </p:sp>
      <p:sp>
        <p:nvSpPr>
          <p:cNvPr id="78855" name="Slide Number Placeholder 1">
            <a:extLst>
              <a:ext uri="{FF2B5EF4-FFF2-40B4-BE49-F238E27FC236}">
                <a16:creationId xmlns:a16="http://schemas.microsoft.com/office/drawing/2014/main" id="{04CDA289-0DAE-5D40-93DD-48BBE790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A81C79-6765-E243-B25B-CE4BBA5EDB84}" type="slidenum">
              <a:rPr lang="en-US" altLang="en-US">
                <a:latin typeface="Helvetica" pitchFamily="2" charset="0"/>
              </a:rPr>
              <a:pPr/>
              <a:t>41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>
            <a:extLst>
              <a:ext uri="{FF2B5EF4-FFF2-40B4-BE49-F238E27FC236}">
                <a16:creationId xmlns:a16="http://schemas.microsoft.com/office/drawing/2014/main" id="{3732B853-D9B5-D746-8A8E-027CE94D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79874" name="Content Placeholder 1">
            <a:extLst>
              <a:ext uri="{FF2B5EF4-FFF2-40B4-BE49-F238E27FC236}">
                <a16:creationId xmlns:a16="http://schemas.microsoft.com/office/drawing/2014/main" id="{D129ADC9-4C39-A045-9572-CC7D0762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905000"/>
            <a:ext cx="8843962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6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##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6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  This program processes a collection of sales data for flavors of ice cream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6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  and prints a report sorted by flavor.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6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b="1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main() :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salesData = readData("icecream.txt")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printReport(salesData)</a:t>
            </a:r>
          </a:p>
        </p:txBody>
      </p:sp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FF94E357-14F4-3046-B6E6-FED3CE1B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BFC212-505F-9040-B9C3-D8415E30C24F}" type="slidenum">
              <a:rPr lang="en-US" altLang="en-US">
                <a:latin typeface="Helvetica" pitchFamily="2" charset="0"/>
              </a:rPr>
              <a:pPr/>
              <a:t>42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>
            <a:extLst>
              <a:ext uri="{FF2B5EF4-FFF2-40B4-BE49-F238E27FC236}">
                <a16:creationId xmlns:a16="http://schemas.microsoft.com/office/drawing/2014/main" id="{E85686C2-566B-2849-AAE8-463CBDD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0898" name="Content Placeholder 1">
            <a:extLst>
              <a:ext uri="{FF2B5EF4-FFF2-40B4-BE49-F238E27FC236}">
                <a16:creationId xmlns:a16="http://schemas.microsoft.com/office/drawing/2014/main" id="{3D16BBD3-5F17-C741-9B34-CD8937F8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readData(filename)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salesData = {}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infile = open(filename, "r")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for line in infile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fields = line.split(":")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flavor = fields[0]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salesData[flavor] = buildList(fields)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infile.close()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return salesData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b="1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2">
            <a:extLst>
              <a:ext uri="{FF2B5EF4-FFF2-40B4-BE49-F238E27FC236}">
                <a16:creationId xmlns:a16="http://schemas.microsoft.com/office/drawing/2014/main" id="{118B3457-B111-0145-9615-5EF751F1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E904C3-CCFE-2A4D-B219-7302240BD8D4}" type="slidenum">
              <a:rPr lang="en-US" altLang="en-US">
                <a:latin typeface="Helvetica" pitchFamily="2" charset="0"/>
              </a:rPr>
              <a:pPr/>
              <a:t>43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80900" name="Picture 3" descr="Screen Shot 2014-10-30 at 21.24.36.png">
            <a:extLst>
              <a:ext uri="{FF2B5EF4-FFF2-40B4-BE49-F238E27FC236}">
                <a16:creationId xmlns:a16="http://schemas.microsoft.com/office/drawing/2014/main" id="{378634CB-E747-6C46-97A9-1E2A8D65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941888"/>
            <a:ext cx="2617787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>
            <a:extLst>
              <a:ext uri="{FF2B5EF4-FFF2-40B4-BE49-F238E27FC236}">
                <a16:creationId xmlns:a16="http://schemas.microsoft.com/office/drawing/2014/main" id="{EFC52D67-4D87-8E4F-924E-1C9370F0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0963" y="62849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1922" name="Content Placeholder 1">
            <a:extLst>
              <a:ext uri="{FF2B5EF4-FFF2-40B4-BE49-F238E27FC236}">
                <a16:creationId xmlns:a16="http://schemas.microsoft.com/office/drawing/2014/main" id="{E08D50CA-5632-6B41-9D2D-6D946668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3" y="2117725"/>
            <a:ext cx="8110537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buildList(fields)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storeSales = []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for i in range(1, len(fields))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sales = float(fields[i])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storeSales.append(sales)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return storeSales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81923" name="Slide Number Placeholder 2">
            <a:extLst>
              <a:ext uri="{FF2B5EF4-FFF2-40B4-BE49-F238E27FC236}">
                <a16:creationId xmlns:a16="http://schemas.microsoft.com/office/drawing/2014/main" id="{8EAC7B31-655B-6E4A-8680-B7AA59D9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7AA574-E8B6-3448-BEA1-5E2F9522BF1A}" type="slidenum">
              <a:rPr lang="en-US" altLang="en-US">
                <a:latin typeface="Helvetica" pitchFamily="2" charset="0"/>
              </a:rPr>
              <a:pPr/>
              <a:t>44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3D563-2A1B-334C-BD46-44BB0DBDC0B3}"/>
              </a:ext>
            </a:extLst>
          </p:cNvPr>
          <p:cNvSpPr txBox="1"/>
          <p:nvPr/>
        </p:nvSpPr>
        <p:spPr>
          <a:xfrm>
            <a:off x="4847818" y="4206543"/>
            <a:ext cx="29867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nl-NL" sz="1600" dirty="0">
                <a:latin typeface="Times New Roman" charset="0"/>
                <a:ea typeface="ＭＳ Ｐゴシック" charset="0"/>
                <a:cs typeface="Times New Roman" charset="0"/>
              </a:rPr>
              <a:t>[</a:t>
            </a:r>
            <a:r>
              <a:rPr lang="nl-NL" sz="1600" strike="sngStrike" dirty="0" err="1">
                <a:latin typeface="Times New Roman" charset="0"/>
                <a:ea typeface="ＭＳ Ｐゴシック" charset="0"/>
                <a:cs typeface="Times New Roman" charset="0"/>
              </a:rPr>
              <a:t>vanilla</a:t>
            </a:r>
            <a:r>
              <a:rPr lang="nl-NL" sz="1600" strike="sngStrike" dirty="0">
                <a:latin typeface="Times New Roman" charset="0"/>
                <a:ea typeface="ＭＳ Ｐゴシック" charset="0"/>
                <a:cs typeface="Times New Roman" charset="0"/>
              </a:rPr>
              <a:t>,</a:t>
            </a:r>
            <a:r>
              <a:rPr lang="nl-NL" sz="1600" dirty="0">
                <a:latin typeface="Times New Roman" charset="0"/>
                <a:ea typeface="ＭＳ Ｐゴシック" charset="0"/>
                <a:cs typeface="Times New Roman" charset="0"/>
              </a:rPr>
              <a:t> 8580.0, 7201.25, 8900.0]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3">
            <a:extLst>
              <a:ext uri="{FF2B5EF4-FFF2-40B4-BE49-F238E27FC236}">
                <a16:creationId xmlns:a16="http://schemas.microsoft.com/office/drawing/2014/main" id="{30226FC5-6CC1-C247-AD27-F014513E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2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2946" name="Content Placeholder 1">
            <a:extLst>
              <a:ext uri="{FF2B5EF4-FFF2-40B4-BE49-F238E27FC236}">
                <a16:creationId xmlns:a16="http://schemas.microsoft.com/office/drawing/2014/main" id="{D9C363B5-B731-3742-A07C-C828858C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printReport(salesData)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numStores = 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for storeSales in salesData.values()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if len(storeSales) &gt; numStores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numStores = len(storeSales)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storeTotals = [0.0] * numStores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for flavor in sorted(salesData)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print("%-15s" % flavor, end="”)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flavorTotal = 0.0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storeSales = salesData[flavor]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   </a:t>
            </a:r>
          </a:p>
        </p:txBody>
      </p:sp>
      <p:sp>
        <p:nvSpPr>
          <p:cNvPr id="82947" name="Slide Number Placeholder 2">
            <a:extLst>
              <a:ext uri="{FF2B5EF4-FFF2-40B4-BE49-F238E27FC236}">
                <a16:creationId xmlns:a16="http://schemas.microsoft.com/office/drawing/2014/main" id="{639C0A31-1EBD-5748-B2C1-4D8C74F9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1C5EBD-A1E3-E545-8990-4289FF0ADE52}" type="slidenum">
              <a:rPr lang="en-US" altLang="en-US">
                <a:latin typeface="Helvetica" pitchFamily="2" charset="0"/>
              </a:rPr>
              <a:pPr/>
              <a:t>45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82948" name="Picture 5">
            <a:extLst>
              <a:ext uri="{FF2B5EF4-FFF2-40B4-BE49-F238E27FC236}">
                <a16:creationId xmlns:a16="http://schemas.microsoft.com/office/drawing/2014/main" id="{355AF823-3263-1C49-83A3-BDADE3A7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76250"/>
            <a:ext cx="370363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2">
            <a:extLst>
              <a:ext uri="{FF2B5EF4-FFF2-40B4-BE49-F238E27FC236}">
                <a16:creationId xmlns:a16="http://schemas.microsoft.com/office/drawing/2014/main" id="{921371B7-338F-4E4F-8F7E-A9A26FB7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68413"/>
            <a:ext cx="8110538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latin typeface="Consolas" panose="020B06090202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for i in range(len(storeSales))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sales = storeSales[i]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flavorTotal = flavorTotal + sales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storeTotals[i] = storeTotals[i] + sales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   print("%10.2f" % sales, end="")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print("%15.2f" % flavorTotal)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print("%15s" % " ", end="")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for i in range(numStores)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   print("%10.2f" % storeTotals[i], end="")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   print()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b="1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main()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48E64-321F-434E-B701-A234901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CB7B887A-33D1-4F4E-A6BE-D7C5793E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BF3FAE-F31C-6641-AA30-E721F24BCE44}" type="slidenum">
              <a:rPr lang="en-US" altLang="en-US">
                <a:latin typeface="Helvetica" pitchFamily="2" charset="0"/>
              </a:rPr>
              <a:pPr/>
              <a:t>46</a:t>
            </a:fld>
            <a:endParaRPr lang="en-US" altLang="en-US">
              <a:latin typeface="Helvetica" pitchFamily="2" charset="0"/>
            </a:endParaRPr>
          </a:p>
        </p:txBody>
      </p:sp>
      <p:pic>
        <p:nvPicPr>
          <p:cNvPr id="83972" name="Picture 5">
            <a:extLst>
              <a:ext uri="{FF2B5EF4-FFF2-40B4-BE49-F238E27FC236}">
                <a16:creationId xmlns:a16="http://schemas.microsoft.com/office/drawing/2014/main" id="{9D5F8F94-6229-C840-A8C2-3AF18E8B8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0350"/>
            <a:ext cx="33385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7150-1159-454A-8A67-F417D731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533400"/>
            <a:ext cx="8773206" cy="1090613"/>
          </a:xfrm>
        </p:spPr>
        <p:txBody>
          <a:bodyPr/>
          <a:lstStyle/>
          <a:p>
            <a:r>
              <a:rPr lang="en-US" sz="4000" dirty="0"/>
              <a:t>Addendum – </a:t>
            </a:r>
            <a:r>
              <a:rPr lang="en-US" sz="4000" dirty="0" err="1"/>
              <a:t>ter</a:t>
            </a:r>
            <a:r>
              <a:rPr lang="en-US" sz="4000" dirty="0"/>
              <a:t> </a:t>
            </a:r>
            <a:r>
              <a:rPr lang="en-US" sz="4000" dirty="0" err="1"/>
              <a:t>informatie</a:t>
            </a:r>
            <a:r>
              <a:rPr lang="en-US" sz="4000" dirty="0"/>
              <a:t>: modules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geen</a:t>
            </a:r>
            <a:r>
              <a:rPr lang="en-US" sz="3600" dirty="0"/>
              <a:t> </a:t>
            </a:r>
            <a:r>
              <a:rPr lang="en-US" sz="3600" dirty="0" err="1"/>
              <a:t>examenstof</a:t>
            </a:r>
            <a:r>
              <a:rPr lang="en-US" sz="3600" dirty="0"/>
              <a:t>!)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104C-B2BF-194A-B955-E1125491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6628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EA4CCBC8-90BF-9345-9008-15FBB2EA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Modules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2855C2F6-2133-9A4C-B689-4EC2EB37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Een klein programma:</a:t>
            </a:r>
          </a:p>
          <a:p>
            <a:pPr lvl="1"/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alle code wordt bewaard in 1 file met broncode</a:t>
            </a:r>
          </a:p>
          <a:p>
            <a:endParaRPr lang="nl-NL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Een groter programma dat bijv. wordt geschreven door verschillende personen van een team:</a:t>
            </a:r>
          </a:p>
          <a:p>
            <a:pPr lvl="1"/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programma wordt gesplitst in verschillende files met broncode, die elk een “module” vormen</a:t>
            </a:r>
          </a:p>
        </p:txBody>
      </p:sp>
      <p:sp>
        <p:nvSpPr>
          <p:cNvPr id="84995" name="Footer Placeholder 3">
            <a:extLst>
              <a:ext uri="{FF2B5EF4-FFF2-40B4-BE49-F238E27FC236}">
                <a16:creationId xmlns:a16="http://schemas.microsoft.com/office/drawing/2014/main" id="{463A4095-05EB-A142-A145-F77B37EA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63087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4996" name="Slide Number Placeholder 1">
            <a:extLst>
              <a:ext uri="{FF2B5EF4-FFF2-40B4-BE49-F238E27FC236}">
                <a16:creationId xmlns:a16="http://schemas.microsoft.com/office/drawing/2014/main" id="{DDEF44B8-B12A-1C4D-BB37-9480205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D15A09-BEEA-AD4A-BF8B-0F7692BA9440}" type="slidenum">
              <a:rPr lang="nl-NL" altLang="en-US">
                <a:latin typeface="Helvetica" pitchFamily="2" charset="0"/>
              </a:rPr>
              <a:pPr/>
              <a:t>48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8920D5B3-7C5C-E44A-9BF9-C9C322E0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Modules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0C697397-7FFC-A241-B7D9-AA8CFF56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63" y="1989138"/>
            <a:ext cx="8110537" cy="41910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nl-NL" sz="2800" dirty="0">
                <a:latin typeface="Arial" charset="0"/>
              </a:rPr>
              <a:t>Voordelen: </a:t>
            </a:r>
          </a:p>
          <a:p>
            <a:pPr marL="971550" lvl="1" indent="-514350">
              <a:buFont typeface="Wingdings" charset="0"/>
              <a:buAutoNum type="arabicParenR"/>
              <a:defRPr/>
            </a:pPr>
            <a:r>
              <a:rPr lang="nl-NL" dirty="0">
                <a:latin typeface="Arial" charset="0"/>
              </a:rPr>
              <a:t>Beter overzicht en beheer van de vele functies:</a:t>
            </a:r>
          </a:p>
          <a:p>
            <a:pPr marL="1314450" lvl="3" indent="0">
              <a:buNone/>
              <a:defRPr/>
            </a:pPr>
            <a:r>
              <a:rPr lang="nl-NL" dirty="0">
                <a:latin typeface="Arial" charset="0"/>
              </a:rPr>
              <a:t>Omdat gerelateerde functies bij elkaar staan: 	gemakkelijker om te testen en te debuggen</a:t>
            </a:r>
          </a:p>
          <a:p>
            <a:pPr marL="1314450" lvl="3" indent="0">
              <a:buNone/>
              <a:defRPr/>
            </a:pPr>
            <a:endParaRPr lang="nl-NL" dirty="0">
              <a:latin typeface="Arial" charset="0"/>
            </a:endParaRPr>
          </a:p>
          <a:p>
            <a:pPr marL="971550" lvl="1" indent="-514350">
              <a:buFont typeface="+mj-lt"/>
              <a:buAutoNum type="arabicParenR" startAt="2"/>
              <a:defRPr/>
            </a:pPr>
            <a:r>
              <a:rPr lang="nl-NL" dirty="0">
                <a:latin typeface="Arial" charset="0"/>
              </a:rPr>
              <a:t>Als men in team werkt, kan men moeilijk op hetzelfde moment aan dezelfde file met broncode  werken: broncode wordt opgesplitst</a:t>
            </a:r>
          </a:p>
        </p:txBody>
      </p:sp>
      <p:sp>
        <p:nvSpPr>
          <p:cNvPr id="86019" name="Footer Placeholder 3">
            <a:extLst>
              <a:ext uri="{FF2B5EF4-FFF2-40B4-BE49-F238E27FC236}">
                <a16:creationId xmlns:a16="http://schemas.microsoft.com/office/drawing/2014/main" id="{3242F207-1EF8-5A49-A1E2-2B164D3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6020" name="Slide Number Placeholder 1">
            <a:extLst>
              <a:ext uri="{FF2B5EF4-FFF2-40B4-BE49-F238E27FC236}">
                <a16:creationId xmlns:a16="http://schemas.microsoft.com/office/drawing/2014/main" id="{32504C88-3FCF-DF4D-8EF4-EB658F25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5E3535-1E9D-E949-8A95-74CF9A528565}" type="slidenum">
              <a:rPr lang="en-US" altLang="en-US">
                <a:latin typeface="Helvetica" pitchFamily="2" charset="0"/>
              </a:rPr>
              <a:pPr/>
              <a:t>49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>
            <a:extLst>
              <a:ext uri="{FF2B5EF4-FFF2-40B4-BE49-F238E27FC236}">
                <a16:creationId xmlns:a16="http://schemas.microsoft.com/office/drawing/2014/main" id="{830E3701-236C-2745-8754-9453C47D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400" y="63833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8914" name="Content Placeholder 5">
            <a:extLst>
              <a:ext uri="{FF2B5EF4-FFF2-40B4-BE49-F238E27FC236}">
                <a16:creationId xmlns:a16="http://schemas.microsoft.com/office/drawing/2014/main" id="{36727AE3-2100-9740-9B09-BEA4F78F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3"/>
          <a:stretch>
            <a:fillRect/>
          </a:stretch>
        </p:blipFill>
        <p:spPr bwMode="auto">
          <a:xfrm>
            <a:off x="231775" y="169545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Content Placeholder 5">
            <a:extLst>
              <a:ext uri="{FF2B5EF4-FFF2-40B4-BE49-F238E27FC236}">
                <a16:creationId xmlns:a16="http://schemas.microsoft.com/office/drawing/2014/main" id="{45BBB3A9-C160-4B4C-8C16-089C795C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60"/>
          <a:stretch>
            <a:fillRect/>
          </a:stretch>
        </p:blipFill>
        <p:spPr bwMode="auto">
          <a:xfrm>
            <a:off x="231775" y="1219200"/>
            <a:ext cx="8534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1D173770-01A0-5147-9136-926F93DC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41C44C-95CA-3A42-AB6B-8FE0C89E51B5}" type="slidenum">
              <a:rPr lang="en-US" altLang="en-US">
                <a:latin typeface="Helvetica" pitchFamily="2" charset="0"/>
              </a:rPr>
              <a:pPr/>
              <a:t>5</a:t>
            </a:fld>
            <a:endParaRPr lang="en-US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00853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65B8DABB-F002-E346-B85C-645994C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Typische verdeling in modules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9EBB96D7-15BC-594D-9C43-FE265A95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Grote Python-programma’s bestaan uit een driver module en 1 of meer bijkomende modules</a:t>
            </a:r>
          </a:p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De driver module bevat de </a:t>
            </a:r>
            <a:r>
              <a:rPr lang="nl-NL" altLang="en-US" sz="28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main()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functie (of het eerste uit voeren statement indien er geen main functie is)</a:t>
            </a:r>
          </a:p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De supplementaire modules bevatten de ondersteunende functies en constanten</a:t>
            </a:r>
          </a:p>
        </p:txBody>
      </p:sp>
      <p:sp>
        <p:nvSpPr>
          <p:cNvPr id="87043" name="Footer Placeholder 3">
            <a:extLst>
              <a:ext uri="{FF2B5EF4-FFF2-40B4-BE49-F238E27FC236}">
                <a16:creationId xmlns:a16="http://schemas.microsoft.com/office/drawing/2014/main" id="{A5DF4910-B106-8A4E-9F5C-5840D831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7044" name="Slide Number Placeholder 1">
            <a:extLst>
              <a:ext uri="{FF2B5EF4-FFF2-40B4-BE49-F238E27FC236}">
                <a16:creationId xmlns:a16="http://schemas.microsoft.com/office/drawing/2014/main" id="{B5A5BB3E-2BFE-CA42-8B7A-F9D1D940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D33BC1-A775-7743-A7BC-F69E0293C0CE}" type="slidenum">
              <a:rPr lang="nl-NL" altLang="en-US">
                <a:latin typeface="Helvetica" pitchFamily="2" charset="0"/>
              </a:rPr>
              <a:pPr/>
              <a:t>50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AA887C6C-B170-6949-8F0F-BBEAAB16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Voorbeeld van modules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2348FFBE-C4D0-F44B-B5C8-FA4CE499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nl-NL" sz="2800" dirty="0">
                <a:latin typeface="Arial" charset="0"/>
              </a:rPr>
              <a:t>Zie voorbeeld: </a:t>
            </a:r>
            <a:r>
              <a:rPr lang="nl-NL" sz="2800" dirty="0" err="1">
                <a:latin typeface="Arial" charset="0"/>
              </a:rPr>
              <a:t>verkoopscijfers</a:t>
            </a:r>
            <a:r>
              <a:rPr lang="nl-NL" sz="2800" dirty="0">
                <a:latin typeface="Arial" charset="0"/>
              </a:rPr>
              <a:t>: mogelijke opsplitsing:</a:t>
            </a:r>
          </a:p>
          <a:p>
            <a:pPr lvl="1">
              <a:buFont typeface="Wingdings" charset="0"/>
              <a:buChar char="n"/>
              <a:defRPr/>
            </a:pPr>
            <a:r>
              <a:rPr lang="nl-NL" sz="2400" dirty="0">
                <a:latin typeface="Arial" charset="0"/>
              </a:rPr>
              <a:t>De </a:t>
            </a:r>
            <a:r>
              <a:rPr lang="nl-NL" sz="2400" dirty="0" err="1">
                <a:latin typeface="Consolas" charset="0"/>
                <a:cs typeface="Consolas" charset="0"/>
              </a:rPr>
              <a:t>tabulardata.py</a:t>
            </a:r>
            <a:r>
              <a:rPr lang="nl-NL" sz="2400" dirty="0">
                <a:latin typeface="Arial" charset="0"/>
              </a:rPr>
              <a:t> module bevat functies voor het lezen van data en het uitschrijven van het resultaat</a:t>
            </a:r>
          </a:p>
          <a:p>
            <a:pPr lvl="1">
              <a:buFont typeface="Wingdings" charset="0"/>
              <a:buChar char="n"/>
              <a:defRPr/>
            </a:pPr>
            <a:r>
              <a:rPr lang="nl-NL" sz="2400" dirty="0">
                <a:latin typeface="Arial" charset="0"/>
              </a:rPr>
              <a:t>De </a:t>
            </a:r>
            <a:r>
              <a:rPr lang="nl-NL" sz="2400" dirty="0" err="1">
                <a:latin typeface="Consolas" charset="0"/>
                <a:cs typeface="Consolas" charset="0"/>
              </a:rPr>
              <a:t>salesreport.py</a:t>
            </a:r>
            <a:r>
              <a:rPr lang="nl-NL" sz="2400" dirty="0">
                <a:latin typeface="Arial" charset="0"/>
              </a:rPr>
              <a:t> module is de driver (or </a:t>
            </a:r>
            <a:r>
              <a:rPr lang="nl-NL" sz="2400" dirty="0" err="1">
                <a:latin typeface="Arial" charset="0"/>
              </a:rPr>
              <a:t>main</a:t>
            </a:r>
            <a:r>
              <a:rPr lang="nl-NL" sz="2400" dirty="0">
                <a:latin typeface="Arial" charset="0"/>
              </a:rPr>
              <a:t>) module die de </a:t>
            </a:r>
            <a:r>
              <a:rPr lang="nl-NL" sz="2400" dirty="0" err="1">
                <a:latin typeface="Arial" charset="0"/>
              </a:rPr>
              <a:t>main</a:t>
            </a:r>
            <a:r>
              <a:rPr lang="nl-NL" sz="2400" dirty="0">
                <a:latin typeface="Arial" charset="0"/>
              </a:rPr>
              <a:t> functie bevat</a:t>
            </a:r>
          </a:p>
          <a:p>
            <a:pPr marL="0" indent="0">
              <a:buFont typeface="Wingdings" charset="0"/>
              <a:buNone/>
              <a:defRPr/>
            </a:pPr>
            <a:r>
              <a:rPr lang="nl-NL" sz="2800" dirty="0">
                <a:latin typeface="Arial" charset="0"/>
              </a:rPr>
              <a:t>=&gt; laat hergebruik toe van een module in een ander programma</a:t>
            </a:r>
          </a:p>
        </p:txBody>
      </p:sp>
      <p:sp>
        <p:nvSpPr>
          <p:cNvPr id="88067" name="Footer Placeholder 3">
            <a:extLst>
              <a:ext uri="{FF2B5EF4-FFF2-40B4-BE49-F238E27FC236}">
                <a16:creationId xmlns:a16="http://schemas.microsoft.com/office/drawing/2014/main" id="{DA97DDCC-3825-7647-A5AC-C8BA5987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96EE03F5-27B7-2B44-A364-DFA086AF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FCECF7-CC50-454E-B72D-6E611C900E9C}" type="slidenum">
              <a:rPr lang="en-US" altLang="en-US">
                <a:latin typeface="Helvetica" pitchFamily="2" charset="0"/>
              </a:rPr>
              <a:pPr/>
              <a:t>51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1546A84B-1B4D-DA44-BC83-03AA3368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Het gebruik van code uit andere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8ECD-EC27-664C-9243-F0027F00E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1905000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nl-NL" sz="2800" dirty="0"/>
              <a:t>Om functie of constante aan te roepen uit andere module</a:t>
            </a:r>
          </a:p>
          <a:p>
            <a:pPr marL="0" indent="0">
              <a:buFont typeface="Wingdings" charset="0"/>
              <a:buNone/>
              <a:defRPr/>
            </a:pP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endParaRPr lang="nl-NL" sz="2800"/>
          </a:p>
          <a:p>
            <a:pPr>
              <a:buFont typeface="Wingdings" pitchFamily="2" charset="2"/>
              <a:buChar char="q"/>
              <a:defRPr/>
            </a:pP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r>
              <a:rPr lang="nl-NL" sz="2800" dirty="0"/>
              <a:t>Gemakkelijker indien meerdere functies</a:t>
            </a:r>
          </a:p>
          <a:p>
            <a:pPr>
              <a:buFont typeface="Wingdings" pitchFamily="2" charset="2"/>
              <a:buChar char="q"/>
              <a:defRPr/>
            </a:pPr>
            <a:endParaRPr lang="nl-NL" dirty="0"/>
          </a:p>
          <a:p>
            <a:pPr>
              <a:buFont typeface="Wingdings" pitchFamily="2" charset="2"/>
              <a:buChar char="q"/>
              <a:defRPr/>
            </a:pPr>
            <a:endParaRPr lang="nl-NL" dirty="0"/>
          </a:p>
        </p:txBody>
      </p:sp>
      <p:sp>
        <p:nvSpPr>
          <p:cNvPr id="89091" name="Footer Placeholder 3">
            <a:extLst>
              <a:ext uri="{FF2B5EF4-FFF2-40B4-BE49-F238E27FC236}">
                <a16:creationId xmlns:a16="http://schemas.microsoft.com/office/drawing/2014/main" id="{FBD62987-CD63-614E-A636-C4054CA7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43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3EC752-63B6-1C47-9A1F-C7DD747409F4}"/>
              </a:ext>
            </a:extLst>
          </p:cNvPr>
          <p:cNvSpPr txBox="1">
            <a:spLocks/>
          </p:cNvSpPr>
          <p:nvPr/>
        </p:nvSpPr>
        <p:spPr bwMode="auto">
          <a:xfrm>
            <a:off x="1327150" y="2852738"/>
            <a:ext cx="66294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>
                <a:latin typeface="Consolas" pitchFamily="49" charset="0"/>
                <a:cs typeface="Consolas" pitchFamily="49" charset="0"/>
              </a:rPr>
              <a:t>from tabulardata import readData, printReport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2F75EF-ED94-9746-B1BD-0BCB42CE68FE}"/>
              </a:ext>
            </a:extLst>
          </p:cNvPr>
          <p:cNvSpPr txBox="1">
            <a:spLocks/>
          </p:cNvSpPr>
          <p:nvPr/>
        </p:nvSpPr>
        <p:spPr bwMode="auto">
          <a:xfrm>
            <a:off x="1327150" y="5060034"/>
            <a:ext cx="66294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nl-NL" sz="2000" b="1">
                <a:latin typeface="Consolas" pitchFamily="49" charset="0"/>
                <a:cs typeface="Consolas" pitchFamily="49" charset="0"/>
              </a:rPr>
              <a:t>import tabulardata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5B3FB-047D-F74F-9B64-5BB7BEF807F7}"/>
              </a:ext>
            </a:extLst>
          </p:cNvPr>
          <p:cNvSpPr txBox="1">
            <a:spLocks/>
          </p:cNvSpPr>
          <p:nvPr/>
        </p:nvSpPr>
        <p:spPr bwMode="auto">
          <a:xfrm>
            <a:off x="1331913" y="5861722"/>
            <a:ext cx="66294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>
              <a:defRPr/>
            </a:pPr>
            <a:r>
              <a:rPr lang="nl-NL" sz="2000" b="1">
                <a:latin typeface="Consolas" pitchFamily="49" charset="0"/>
                <a:cs typeface="Consolas" pitchFamily="49" charset="0"/>
              </a:rPr>
              <a:t>tabulardata.printReport(salesData)</a:t>
            </a:r>
          </a:p>
        </p:txBody>
      </p:sp>
      <p:sp>
        <p:nvSpPr>
          <p:cNvPr id="89095" name="Slide Number Placeholder 1">
            <a:extLst>
              <a:ext uri="{FF2B5EF4-FFF2-40B4-BE49-F238E27FC236}">
                <a16:creationId xmlns:a16="http://schemas.microsoft.com/office/drawing/2014/main" id="{5ACE1A2E-39C0-AF4F-8EBA-B9EC766F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372A6A-F925-934A-9024-08A3D25A6087}" type="slidenum">
              <a:rPr lang="nl-NL" altLang="en-US">
                <a:latin typeface="Helvetica" pitchFamily="2" charset="0"/>
              </a:rPr>
              <a:pPr/>
              <a:t>52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Content Placeholder 2">
            <a:extLst>
              <a:ext uri="{FF2B5EF4-FFF2-40B4-BE49-F238E27FC236}">
                <a16:creationId xmlns:a16="http://schemas.microsoft.com/office/drawing/2014/main" id="{9C647D7F-2876-B945-B020-B20ABD42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916113"/>
            <a:ext cx="8110537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en-US" sz="2800" i="1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i="1">
                <a:ea typeface="ＭＳ Ｐゴシック" panose="020B0600070205080204" pitchFamily="34" charset="-128"/>
              </a:rPr>
              <a:t>Python for Everyone - </a:t>
            </a:r>
            <a:r>
              <a:rPr lang="en-US" altLang="en-US" sz="2800">
                <a:ea typeface="ＭＳ Ｐゴシック" panose="020B0600070205080204" pitchFamily="34" charset="-128"/>
              </a:rPr>
              <a:t>Chapter </a:t>
            </a:r>
            <a:r>
              <a:rPr lang="en-US" altLang="en-US" sz="2800" dirty="0">
                <a:ea typeface="ＭＳ Ｐゴシック" panose="020B0600070205080204" pitchFamily="34" charset="-128"/>
              </a:rPr>
              <a:t>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F544-E986-EC43-873C-B3091343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37288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 </a:t>
            </a:r>
          </a:p>
        </p:txBody>
      </p:sp>
      <p:sp>
        <p:nvSpPr>
          <p:cNvPr id="90115" name="Slide Number Placeholder 4">
            <a:extLst>
              <a:ext uri="{FF2B5EF4-FFF2-40B4-BE49-F238E27FC236}">
                <a16:creationId xmlns:a16="http://schemas.microsoft.com/office/drawing/2014/main" id="{3EA706B5-2F9B-1549-9508-D06746F1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65CACC-0B40-9341-A19D-F1008F34B7B4}" type="slidenum">
              <a:rPr lang="en-US" altLang="en-US">
                <a:latin typeface="Helvetica" pitchFamily="2" charset="0"/>
              </a:rPr>
              <a:pPr/>
              <a:t>53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312F5D-3F8C-D84A-9ADD-EB551A73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nl-NL" altLang="en-US" sz="4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Extra sessie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358C40E6-5962-D649-9176-29853484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Elementen toevoegen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F0F13A7F-E6E4-A14E-91D8-90A66742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add() </a:t>
            </a:r>
            <a:endParaRPr lang="en-US" altLang="en-US" sz="28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D1CE7C36-1F6F-8143-8AB1-02009FE3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400" y="63833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C7C4D8-B0A7-4745-A508-DB3AEAFB5B08}"/>
              </a:ext>
            </a:extLst>
          </p:cNvPr>
          <p:cNvSpPr txBox="1">
            <a:spLocks/>
          </p:cNvSpPr>
          <p:nvPr/>
        </p:nvSpPr>
        <p:spPr bwMode="auto">
          <a:xfrm>
            <a:off x="827088" y="2492375"/>
            <a:ext cx="7653337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cast = set(["Luigi", "Gumbys", "Spiny"])   #1</a:t>
            </a:r>
          </a:p>
          <a:p>
            <a:pPr>
              <a:defRPr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"Arthur"</a:t>
            </a:r>
            <a:r>
              <a:rPr lang="en-US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#2</a:t>
            </a:r>
          </a:p>
          <a:p>
            <a:pPr>
              <a:defRPr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cast.</a:t>
            </a:r>
            <a:r>
              <a:rPr lang="en-US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"Spiny"</a:t>
            </a:r>
            <a:r>
              <a:rPr lang="en-US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#3</a:t>
            </a:r>
          </a:p>
        </p:txBody>
      </p:sp>
      <p:pic>
        <p:nvPicPr>
          <p:cNvPr id="27653" name="Picture 6">
            <a:extLst>
              <a:ext uri="{FF2B5EF4-FFF2-40B4-BE49-F238E27FC236}">
                <a16:creationId xmlns:a16="http://schemas.microsoft.com/office/drawing/2014/main" id="{BFB73CB9-D2F3-2B45-9C3C-D580BDA0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2"/>
          <a:stretch>
            <a:fillRect/>
          </a:stretch>
        </p:blipFill>
        <p:spPr bwMode="auto">
          <a:xfrm>
            <a:off x="2700338" y="3500438"/>
            <a:ext cx="36147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1">
            <a:extLst>
              <a:ext uri="{FF2B5EF4-FFF2-40B4-BE49-F238E27FC236}">
                <a16:creationId xmlns:a16="http://schemas.microsoft.com/office/drawing/2014/main" id="{274528E1-AD92-6047-AE0E-1535DE4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F72B8C-8C1E-6B41-B945-359E051A8D08}" type="slidenum">
              <a:rPr lang="en-US" altLang="en-US">
                <a:latin typeface="Helvetica" pitchFamily="2" charset="0"/>
              </a:rPr>
              <a:pPr/>
              <a:t>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FBBDC062-0645-6044-851D-E5B020B6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Toegang tot elementen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2589-DEBE-4846-97B9-87E19379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nl-NL" sz="2800" dirty="0"/>
              <a:t>Iteratie over de elementen:</a:t>
            </a:r>
          </a:p>
          <a:p>
            <a:pPr>
              <a:buFont typeface="Wingdings" pitchFamily="2" charset="2"/>
              <a:buChar char="q"/>
              <a:defRPr/>
            </a:pP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endParaRPr lang="nl-NL" sz="2800" dirty="0"/>
          </a:p>
          <a:p>
            <a:pPr marL="0" indent="0">
              <a:buFont typeface="Wingdings" pitchFamily="2" charset="2"/>
              <a:buNone/>
              <a:defRPr/>
            </a:pP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endParaRPr lang="nl-NL" sz="2800" dirty="0"/>
          </a:p>
          <a:p>
            <a:pPr>
              <a:buFont typeface="Wingdings" pitchFamily="2" charset="2"/>
              <a:buChar char="q"/>
              <a:defRPr/>
            </a:pPr>
            <a:r>
              <a:rPr lang="nl-NL" sz="2800" dirty="0"/>
              <a:t>De volgorde waarin de elementen aangesproken worden hangt af van hoe ze intern bewaard zijn (kan verschillend zijn van de opgegeven ordening bij creatie)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631202D2-FDEF-B644-AF79-6B1BA4BC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7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584216-DD83-DA47-A388-B2A90F94954A}"/>
              </a:ext>
            </a:extLst>
          </p:cNvPr>
          <p:cNvSpPr txBox="1">
            <a:spLocks/>
          </p:cNvSpPr>
          <p:nvPr/>
        </p:nvSpPr>
        <p:spPr bwMode="auto">
          <a:xfrm>
            <a:off x="1119188" y="2565400"/>
            <a:ext cx="64770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print("The cast of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characters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includes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:")</a:t>
            </a:r>
          </a:p>
          <a:p>
            <a:pPr>
              <a:defRPr/>
            </a:pP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character</a:t>
            </a:r>
            <a:r>
              <a:rPr lang="nl-NL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nl-NL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cast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nl-NL" sz="2000" b="1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nl-NL" sz="2000" b="1" dirty="0" err="1">
                <a:latin typeface="Consolas" pitchFamily="49" charset="0"/>
                <a:cs typeface="Consolas" pitchFamily="49" charset="0"/>
              </a:rPr>
              <a:t>character</a:t>
            </a:r>
            <a:r>
              <a:rPr lang="nl-NL" sz="20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18C13870-5CEE-C04A-BC75-0BCA80F8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82E3F2-0DD9-6747-AF9E-DD139E3CFCB1}" type="slidenum">
              <a:rPr lang="nl-NL" altLang="en-US">
                <a:latin typeface="Helvetica" pitchFamily="2" charset="0"/>
              </a:rPr>
              <a:pPr/>
              <a:t>7</a:t>
            </a:fld>
            <a:endParaRPr lang="nl-NL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873916B3-AEE3-A243-B588-05A2361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z="4000">
                <a:latin typeface="Arial" panose="020B0604020202020204" pitchFamily="34" charset="0"/>
                <a:ea typeface="ＭＳ Ｐゴシック" panose="020B0600070205080204" pitchFamily="34" charset="-128"/>
              </a:rPr>
              <a:t>Sorteren van elementen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52BD2CF0-E248-8C4D-BFD8-8576B4DF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sorted()</a:t>
            </a:r>
            <a:endParaRPr lang="en-US" altLang="en-US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FD55D049-A481-834C-BCF6-0DA0867E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983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66962-7CC1-1945-89E2-6083974EF0EB}"/>
              </a:ext>
            </a:extLst>
          </p:cNvPr>
          <p:cNvSpPr txBox="1">
            <a:spLocks/>
          </p:cNvSpPr>
          <p:nvPr/>
        </p:nvSpPr>
        <p:spPr bwMode="auto">
          <a:xfrm>
            <a:off x="827088" y="3357563"/>
            <a:ext cx="64770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for character in </a:t>
            </a:r>
            <a:r>
              <a:rPr lang="en-US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cast</a:t>
            </a:r>
            <a:r>
              <a:rPr lang="en-US" sz="2000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print(character)</a:t>
            </a:r>
          </a:p>
        </p:txBody>
      </p: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id="{9A4B2082-6022-9944-A3B6-A1F5259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B8C8C9-1314-AE48-B66D-28B9B27F66F0}" type="slidenum">
              <a:rPr lang="en-US" altLang="en-US">
                <a:latin typeface="Helvetica" pitchFamily="2" charset="0"/>
              </a:rPr>
              <a:pPr/>
              <a:t>8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33E56D6E-0C93-3F45-BAEE-104F52B7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Voorbeeld: spellingchecker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3263AC8C-8CD1-6B4B-A2EC-04E6B80D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905000"/>
            <a:ext cx="8843962" cy="4191000"/>
          </a:xfrm>
        </p:spPr>
        <p:txBody>
          <a:bodyPr/>
          <a:lstStyle/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Gegeven een lijst van correct gespelde woorden </a:t>
            </a:r>
          </a:p>
          <a:p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Gevraagd: druk de woorden af uit het boek van </a:t>
            </a:r>
            <a:r>
              <a:rPr lang="nl-NL" altLang="en-US" sz="2800" i="1">
                <a:latin typeface="Arial" panose="020B0604020202020204" pitchFamily="34" charset="0"/>
                <a:ea typeface="ＭＳ Ｐゴシック" panose="020B0600070205080204" pitchFamily="34" charset="-128"/>
              </a:rPr>
              <a:t>Alice in Wonderland</a:t>
            </a: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 die niet in de lijst van correct gespelde woorden voorkomen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854B4715-D9D7-4C45-BB96-15B3B182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52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nl-NL" altLang="en-US">
                <a:cs typeface="Arial" panose="020B0604020202020204" pitchFamily="34" charset="0"/>
              </a:rPr>
              <a:t>  </a:t>
            </a:r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737CDD37-67D1-BA47-86D3-8F8163F7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4D32B3-5A12-334E-939C-9AE56572B8D3}" type="slidenum">
              <a:rPr lang="nl-NL" altLang="en-US">
                <a:latin typeface="Helvetica" pitchFamily="2" charset="0"/>
              </a:rPr>
              <a:pPr/>
              <a:t>9</a:t>
            </a:fld>
            <a:endParaRPr lang="nl-NL" altLang="en-US">
              <a:latin typeface="Helvetica" pitchFamily="2" charset="0"/>
            </a:endParaRPr>
          </a:p>
        </p:txBody>
      </p:sp>
      <p:pic>
        <p:nvPicPr>
          <p:cNvPr id="39941" name="Picture 2" descr="Screen Shot 2014-10-25 at 14.17.13.png">
            <a:extLst>
              <a:ext uri="{FF2B5EF4-FFF2-40B4-BE49-F238E27FC236}">
                <a16:creationId xmlns:a16="http://schemas.microsoft.com/office/drawing/2014/main" id="{1DFEDCD8-BE5D-2545-92BA-EF6860DC0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005263"/>
            <a:ext cx="43259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12871</TotalTime>
  <Pages>45</Pages>
  <Words>1958</Words>
  <Application>Microsoft Macintosh PowerPoint</Application>
  <PresentationFormat>On-screen Show (4:3)</PresentationFormat>
  <Paragraphs>438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Consolas</vt:lpstr>
      <vt:lpstr>Helvetica</vt:lpstr>
      <vt:lpstr>Times New Roman</vt:lpstr>
      <vt:lpstr>Wingdings</vt:lpstr>
      <vt:lpstr>Bold Stripes</vt:lpstr>
      <vt:lpstr>Beginselen van programmeren  Les 6 verzamelingen (sets) en woordenboeken (dictionaries)</vt:lpstr>
      <vt:lpstr>Overzicht</vt:lpstr>
      <vt:lpstr>PowerPoint Presentation</vt:lpstr>
      <vt:lpstr>PowerPoint Presentation</vt:lpstr>
      <vt:lpstr>PowerPoint Presentation</vt:lpstr>
      <vt:lpstr>Elementen toevoegen</vt:lpstr>
      <vt:lpstr>Toegang tot elementen</vt:lpstr>
      <vt:lpstr>Sorteren van elementen</vt:lpstr>
      <vt:lpstr>Voorbeeld: spellingchecker</vt:lpstr>
      <vt:lpstr>Spellingcontrole (en een voorbeeld van stapsgewijze verfijnging)</vt:lpstr>
      <vt:lpstr>PowerPoint Presentation</vt:lpstr>
      <vt:lpstr>Spellingcontrole</vt:lpstr>
      <vt:lpstr>Lijst vs Set… Welke data-structuur kiezen?</vt:lpstr>
      <vt:lpstr>Lijst vs set… Snelheid?</vt:lpstr>
      <vt:lpstr>PowerPoint Presentation</vt:lpstr>
      <vt:lpstr>PowerPoint Presentation</vt:lpstr>
      <vt:lpstr>PowerPoint Presentation</vt:lpstr>
      <vt:lpstr>Het creëren van een woordenboek</vt:lpstr>
      <vt:lpstr>Kopiëren van een woordenboek</vt:lpstr>
      <vt:lpstr>Toegang tot waarden in een woordenboek</vt:lpstr>
      <vt:lpstr>Key aanwezig of niet? </vt:lpstr>
      <vt:lpstr>Het toevoegen en wijzigen van items</vt:lpstr>
      <vt:lpstr>Nieuwe elementen dynamisch toevoegen</vt:lpstr>
      <vt:lpstr>Verwijderen van elementen</vt:lpstr>
      <vt:lpstr>Het verwijderen en gebruiken van elementen</vt:lpstr>
      <vt:lpstr>Het doorzoeken van een woordenboek</vt:lpstr>
      <vt:lpstr>Doorlopen van het woordenboek in volgorde</vt:lpstr>
      <vt:lpstr>Het efficiënt doorlopen van een woordenboek</vt:lpstr>
      <vt:lpstr>PowerPoint Presentation</vt:lpstr>
      <vt:lpstr>Complexe structuren</vt:lpstr>
      <vt:lpstr>Voorbeeld: woordindex van een boek</vt:lpstr>
      <vt:lpstr>Voorbeeld: woordindex van een boek</vt:lpstr>
      <vt:lpstr>Voorbeeld: woordindex van een boek</vt:lpstr>
      <vt:lpstr>Voorbeeld: woordindex van een boek</vt:lpstr>
      <vt:lpstr>PowerPoint Presentation</vt:lpstr>
      <vt:lpstr>PowerPoint Presentation</vt:lpstr>
      <vt:lpstr>PowerPoint Presentation</vt:lpstr>
      <vt:lpstr>PowerPoint Presentation</vt:lpstr>
      <vt:lpstr>Voorbeeld: verkoopscijfers</vt:lpstr>
      <vt:lpstr>Voorbeeld: verkoopscijfers</vt:lpstr>
      <vt:lpstr>Voorbeeld: verkoopscijfers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Addendum – ter informatie: modules (geen examenstof!)</vt:lpstr>
      <vt:lpstr>Modules</vt:lpstr>
      <vt:lpstr>Modules</vt:lpstr>
      <vt:lpstr>Typische verdeling in modules</vt:lpstr>
      <vt:lpstr>Voorbeeld van modules</vt:lpstr>
      <vt:lpstr>Het gebruik van code uit andere modules</vt:lpstr>
      <vt:lpstr>Extra sessie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361</cp:revision>
  <cp:lastPrinted>2001-09-20T06:59:45Z</cp:lastPrinted>
  <dcterms:created xsi:type="dcterms:W3CDTF">2013-09-26T06:34:29Z</dcterms:created>
  <dcterms:modified xsi:type="dcterms:W3CDTF">2019-10-31T09:57:46Z</dcterms:modified>
</cp:coreProperties>
</file>