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508" r:id="rId2"/>
    <p:sldId id="509" r:id="rId3"/>
    <p:sldId id="544" r:id="rId4"/>
    <p:sldId id="599" r:id="rId5"/>
    <p:sldId id="609" r:id="rId6"/>
    <p:sldId id="722" r:id="rId7"/>
    <p:sldId id="682" r:id="rId8"/>
    <p:sldId id="706" r:id="rId9"/>
    <p:sldId id="686" r:id="rId10"/>
    <p:sldId id="684" r:id="rId11"/>
    <p:sldId id="723" r:id="rId12"/>
    <p:sldId id="735" r:id="rId13"/>
    <p:sldId id="716" r:id="rId14"/>
    <p:sldId id="685" r:id="rId15"/>
    <p:sldId id="724" r:id="rId16"/>
    <p:sldId id="717" r:id="rId17"/>
    <p:sldId id="725" r:id="rId18"/>
    <p:sldId id="718" r:id="rId19"/>
    <p:sldId id="737" r:id="rId20"/>
    <p:sldId id="720" r:id="rId21"/>
    <p:sldId id="719" r:id="rId22"/>
    <p:sldId id="532" r:id="rId23"/>
    <p:sldId id="709" r:id="rId24"/>
    <p:sldId id="526" r:id="rId25"/>
    <p:sldId id="528" r:id="rId26"/>
    <p:sldId id="736" r:id="rId27"/>
    <p:sldId id="529" r:id="rId28"/>
    <p:sldId id="531" r:id="rId29"/>
    <p:sldId id="712" r:id="rId30"/>
    <p:sldId id="533" r:id="rId31"/>
    <p:sldId id="545" r:id="rId32"/>
    <p:sldId id="732" r:id="rId33"/>
    <p:sldId id="554" r:id="rId34"/>
    <p:sldId id="498" r:id="rId35"/>
    <p:sldId id="613" r:id="rId36"/>
    <p:sldId id="405" r:id="rId37"/>
    <p:sldId id="4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CD1936-BD09-4C0E-8C0C-4DFC86D8715B}">
          <p14:sldIdLst>
            <p14:sldId id="508"/>
            <p14:sldId id="509"/>
          </p14:sldIdLst>
        </p14:section>
        <p14:section name="Unit Testing: Concepts" id="{8FBD3405-4B93-44A5-BFD5-A61E91219666}">
          <p14:sldIdLst>
            <p14:sldId id="544"/>
            <p14:sldId id="599"/>
            <p14:sldId id="609"/>
          </p14:sldIdLst>
        </p14:section>
        <p14:section name="Testing Frameworks" id="{F05E0102-43A7-4765-9045-ED23D8E7FCEF}">
          <p14:sldIdLst>
            <p14:sldId id="722"/>
            <p14:sldId id="682"/>
            <p14:sldId id="706"/>
          </p14:sldIdLst>
        </p14:section>
        <p14:section name="NUnit: First Steps" id="{C42B440D-C8C0-4126-AC73-210523E2EE6E}">
          <p14:sldIdLst>
            <p14:sldId id="686"/>
            <p14:sldId id="684"/>
            <p14:sldId id="723"/>
            <p14:sldId id="735"/>
            <p14:sldId id="716"/>
            <p14:sldId id="685"/>
            <p14:sldId id="724"/>
            <p14:sldId id="717"/>
            <p14:sldId id="725"/>
            <p14:sldId id="718"/>
            <p14:sldId id="737"/>
          </p14:sldIdLst>
        </p14:section>
        <p14:section name="NUnit: Test Classes and Methods" id="{ACFE913A-A232-4D13-A956-83B59A782A36}">
          <p14:sldIdLst>
            <p14:sldId id="720"/>
            <p14:sldId id="719"/>
            <p14:sldId id="532"/>
          </p14:sldIdLst>
        </p14:section>
        <p14:section name="The AAA Pattern" id="{A840ADB9-3BC6-4F0E-AB03-D2F90640FA0B}">
          <p14:sldIdLst>
            <p14:sldId id="709"/>
            <p14:sldId id="526"/>
          </p14:sldIdLst>
        </p14:section>
        <p14:section name="Assertions" id="{C31AD2B1-AC26-43E7-B1CC-2990860E3FAD}">
          <p14:sldIdLst>
            <p14:sldId id="528"/>
            <p14:sldId id="736"/>
            <p14:sldId id="529"/>
            <p14:sldId id="531"/>
          </p14:sldIdLst>
        </p14:section>
        <p14:section name="Best Practices" id="{55CE06BE-9738-4E40-B8F5-C155503A82A8}">
          <p14:sldIdLst>
            <p14:sldId id="712"/>
            <p14:sldId id="533"/>
            <p14:sldId id="545"/>
            <p14:sldId id="732"/>
          </p14:sldIdLst>
        </p14:section>
        <p14:section name="Conclusion" id="{C9D3B7C5-A53D-40F7-9086-7245F119C438}">
          <p14:sldIdLst>
            <p14:sldId id="554"/>
            <p14:sldId id="498"/>
            <p14:sldId id="613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oslava Dimitrova" initials="MD" lastIdx="1" clrIdx="0">
    <p:extLst>
      <p:ext uri="{19B8F6BF-5375-455C-9EA6-DF929625EA0E}">
        <p15:presenceInfo xmlns:p15="http://schemas.microsoft.com/office/powerpoint/2012/main" userId="b4730d058773d0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E0E3E9"/>
    <a:srgbClr val="009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87030" autoAdjust="0"/>
  </p:normalViewPr>
  <p:slideViewPr>
    <p:cSldViewPr showGuides="1">
      <p:cViewPr varScale="1">
        <p:scale>
          <a:sx n="71" d="100"/>
          <a:sy n="71" d="100"/>
        </p:scale>
        <p:origin x="31" y="37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69104F-B878-4257-9187-2EAF06C2A5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2863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CD9DBB2-F6E4-4BA8-BBE3-EF97B4BEED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11241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t>34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4934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5936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1C37313-7ED8-477E-BB62-0C95A8E2A3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2054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7D47B6C-B291-45F2-9221-B213E715AB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3159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1F61873-9624-412B-A011-7F2E362094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327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72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13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13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37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90CC82-2FC4-408D-89F1-83A6496603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9401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F7064D-F08B-4996-B78D-1CC14690C0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6548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3BC2D9-E122-465E-906E-9A8CAC5B41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3900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6.sv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5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6.sv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20999" y="2795874"/>
            <a:ext cx="2616817" cy="283205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Logo SoftUni">
            <a:extLst>
              <a:ext uri="{FF2B5EF4-FFF2-40B4-BE49-F238E27FC236}">
                <a16:creationId xmlns:a16="http://schemas.microsoft.com/office/drawing/2014/main" id="{73699CE4-073F-4A25-A81A-D735F764C9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id="{BBBA4BE9-8535-44A3-ACCA-A3D8A1483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3" name="Logo SoftUni">
            <a:extLst>
              <a:ext uri="{FF2B5EF4-FFF2-40B4-BE49-F238E27FC236}">
                <a16:creationId xmlns:a16="http://schemas.microsoft.com/office/drawing/2014/main" id="{F402B0E0-E93E-4E94-A66A-E3EC5FD5F29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042C92DA-6E87-4C44-A17C-B733BF5BE3B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t>5.10.2023 г.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6220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id="{0027485C-096F-494D-9FC6-591BD8FB93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id="{CA239F96-2EB9-484D-B989-D8B9BD925F7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7380DE7C-FD97-40B6-9110-8194012C8D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9FFDF665-23DE-42B1-A863-491D77E5B3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0" name="Slide Body Text">
            <a:extLst>
              <a:ext uri="{FF2B5EF4-FFF2-40B4-BE49-F238E27FC236}">
                <a16:creationId xmlns:a16="http://schemas.microsoft.com/office/drawing/2014/main" id="{ABF7534F-6B7C-42BC-8D3E-A81A9330B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7" name="Code Box">
            <a:extLst>
              <a:ext uri="{FF2B5EF4-FFF2-40B4-BE49-F238E27FC236}">
                <a16:creationId xmlns:a16="http://schemas.microsoft.com/office/drawing/2014/main" id="{2A859B86-43A0-4668-8F56-FD92A7CAE8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0875" y="2001688"/>
            <a:ext cx="10845800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0623" y="3882941"/>
            <a:ext cx="1860377" cy="2516059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4CC91233-A6C2-498A-B45C-FEAB431DD3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87" r:id="rId13"/>
    <p:sldLayoutId id="2147483691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unit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microsoft.com/office/2007/relationships/hdphoto" Target="../media/hdphoto2.wdp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13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68.sv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hyperlink" Target="https://createx.bg/" TargetMode="External"/><Relationship Id="rId18" Type="http://schemas.openxmlformats.org/officeDocument/2006/relationships/image" Target="../media/image81.png"/><Relationship Id="rId26" Type="http://schemas.openxmlformats.org/officeDocument/2006/relationships/image" Target="../media/image85.png"/><Relationship Id="rId3" Type="http://schemas.openxmlformats.org/officeDocument/2006/relationships/hyperlink" Target="https://www.pharvision.ai/" TargetMode="External"/><Relationship Id="rId21" Type="http://schemas.openxmlformats.org/officeDocument/2006/relationships/hyperlink" Target="https://dxc.com/us/en" TargetMode="External"/><Relationship Id="rId7" Type="http://schemas.openxmlformats.org/officeDocument/2006/relationships/hyperlink" Target="https://www.careers.postbank.bg/" TargetMode="External"/><Relationship Id="rId12" Type="http://schemas.openxmlformats.org/officeDocument/2006/relationships/image" Target="../media/image78.png"/><Relationship Id="rId17" Type="http://schemas.openxmlformats.org/officeDocument/2006/relationships/hyperlink" Target="https://indeavr.com/careers/" TargetMode="External"/><Relationship Id="rId25" Type="http://schemas.openxmlformats.org/officeDocument/2006/relationships/hyperlink" Target="https://www.bosch-digital.com/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80.png"/><Relationship Id="rId20" Type="http://schemas.openxmlformats.org/officeDocument/2006/relationships/image" Target="../media/image82.png"/><Relationship Id="rId29" Type="http://schemas.openxmlformats.org/officeDocument/2006/relationships/image" Target="../media/image87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5.png"/><Relationship Id="rId11" Type="http://schemas.openxmlformats.org/officeDocument/2006/relationships/hyperlink" Target="https://bg.coca-colahellenic.com/bg/working-with-us" TargetMode="External"/><Relationship Id="rId24" Type="http://schemas.openxmlformats.org/officeDocument/2006/relationships/image" Target="../media/image84.jpeg"/><Relationship Id="rId5" Type="http://schemas.openxmlformats.org/officeDocument/2006/relationships/hyperlink" Target="https://en.superhosting.bg/" TargetMode="External"/><Relationship Id="rId15" Type="http://schemas.openxmlformats.org/officeDocument/2006/relationships/hyperlink" Target="https://smartit.bg/" TargetMode="External"/><Relationship Id="rId23" Type="http://schemas.openxmlformats.org/officeDocument/2006/relationships/hyperlink" Target="https://ambitioned.com/" TargetMode="External"/><Relationship Id="rId28" Type="http://schemas.openxmlformats.org/officeDocument/2006/relationships/image" Target="../media/image86.png"/><Relationship Id="rId10" Type="http://schemas.openxmlformats.org/officeDocument/2006/relationships/image" Target="../media/image77.png"/><Relationship Id="rId19" Type="http://schemas.openxmlformats.org/officeDocument/2006/relationships/hyperlink" Target="https://www.draftkings.com/" TargetMode="External"/><Relationship Id="rId4" Type="http://schemas.openxmlformats.org/officeDocument/2006/relationships/image" Target="../media/image74.jpe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79.png"/><Relationship Id="rId22" Type="http://schemas.openxmlformats.org/officeDocument/2006/relationships/image" Target="../media/image83.png"/><Relationship Id="rId27" Type="http://schemas.openxmlformats.org/officeDocument/2006/relationships/hyperlink" Target="https://careers.flutterinternational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microsoft.com/office/2007/relationships/hdphoto" Target="../media/hdphoto1.wdp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1D49B2C-87F7-4355-AC11-AA46E3DD1A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60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97EB2A9-FEB1-4F95-9F4B-070522E228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/>
              <a:t>Software University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E41DE5F-465F-458F-B96C-CC1A3A6DA3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78792C2-A5A6-4E58-99AD-FFDD293C3B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925C4127-B68F-4F92-B6B2-BA3451939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475221"/>
            <a:ext cx="11083636" cy="136877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600" dirty="0"/>
              <a:t>Unit Testing Concepts. Testing Frameworks.</a:t>
            </a:r>
            <a:br>
              <a:rPr lang="en-US" sz="3600" dirty="0"/>
            </a:br>
            <a:r>
              <a:rPr lang="en-US" sz="3600" dirty="0"/>
              <a:t>NUnit. Writing Your First Test with NUnit</a:t>
            </a:r>
            <a:endParaRPr lang="en-US" sz="10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A62637B-ACCB-463D-A0BF-0525A5562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369000"/>
            <a:ext cx="11083636" cy="980775"/>
          </a:xfrm>
        </p:spPr>
        <p:txBody>
          <a:bodyPr>
            <a:normAutofit/>
          </a:bodyPr>
          <a:lstStyle/>
          <a:p>
            <a:r>
              <a:rPr lang="en-US" sz="5400" dirty="0"/>
              <a:t>Unit Testing Methods</a:t>
            </a:r>
          </a:p>
        </p:txBody>
      </p:sp>
      <p:pic>
        <p:nvPicPr>
          <p:cNvPr id="1026" name="Picture 2" descr="unit testing Archives - ROXL">
            <a:extLst>
              <a:ext uri="{FF2B5EF4-FFF2-40B4-BE49-F238E27FC236}">
                <a16:creationId xmlns:a16="http://schemas.microsoft.com/office/drawing/2014/main" id="{21DF554D-B577-4180-8D1E-F6ECDC61F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7" r="10367"/>
          <a:stretch/>
        </p:blipFill>
        <p:spPr bwMode="auto">
          <a:xfrm>
            <a:off x="603322" y="3089179"/>
            <a:ext cx="2165142" cy="1517479"/>
          </a:xfrm>
          <a:prstGeom prst="roundRect">
            <a:avLst>
              <a:gd name="adj" fmla="val 492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0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D00158-4156-4534-881A-C6D44BAF7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036BB7-01EF-41CE-833A-15F25E3F7B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NUnit </a:t>
            </a:r>
            <a:r>
              <a:rPr lang="en-US" dirty="0"/>
              <a:t>== popular C# testing framework</a:t>
            </a:r>
          </a:p>
          <a:p>
            <a:pPr lvl="1"/>
            <a:r>
              <a:rPr lang="en-US" dirty="0"/>
              <a:t>Supports test </a:t>
            </a:r>
            <a:r>
              <a:rPr lang="en-US" b="1" dirty="0"/>
              <a:t>suites</a:t>
            </a:r>
            <a:r>
              <a:rPr lang="en-US" dirty="0"/>
              <a:t>, test </a:t>
            </a:r>
            <a:r>
              <a:rPr lang="en-US" b="1" dirty="0"/>
              <a:t>cases</a:t>
            </a:r>
            <a:r>
              <a:rPr lang="en-US" dirty="0"/>
              <a:t>, </a:t>
            </a:r>
            <a:r>
              <a:rPr lang="en-US" b="1" dirty="0"/>
              <a:t>before</a:t>
            </a:r>
            <a:r>
              <a:rPr lang="en-US" dirty="0"/>
              <a:t> &amp; </a:t>
            </a:r>
            <a:r>
              <a:rPr lang="en-US" b="1" dirty="0"/>
              <a:t>after</a:t>
            </a:r>
            <a:r>
              <a:rPr lang="en-US" dirty="0"/>
              <a:t> code, </a:t>
            </a:r>
            <a:r>
              <a:rPr lang="en-US" b="1" dirty="0"/>
              <a:t>startup</a:t>
            </a:r>
            <a:r>
              <a:rPr lang="en-US" dirty="0"/>
              <a:t> &amp; </a:t>
            </a:r>
            <a:r>
              <a:rPr lang="en-US" b="1" dirty="0"/>
              <a:t>cleanup</a:t>
            </a:r>
            <a:r>
              <a:rPr lang="en-US" dirty="0"/>
              <a:t> code, </a:t>
            </a:r>
            <a:r>
              <a:rPr lang="en-US" b="1" dirty="0"/>
              <a:t>timeouts</a:t>
            </a:r>
            <a:r>
              <a:rPr lang="en-US" dirty="0"/>
              <a:t>, expected </a:t>
            </a:r>
            <a:r>
              <a:rPr lang="en-US" b="1" dirty="0"/>
              <a:t>errors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Free, open-source</a:t>
            </a:r>
          </a:p>
          <a:p>
            <a:pPr lvl="1"/>
            <a:r>
              <a:rPr lang="en-US" dirty="0"/>
              <a:t>Powerful and mature</a:t>
            </a:r>
          </a:p>
          <a:p>
            <a:pPr lvl="1"/>
            <a:r>
              <a:rPr lang="en-US" dirty="0"/>
              <a:t>Wide community</a:t>
            </a:r>
          </a:p>
          <a:p>
            <a:pPr lvl="1"/>
            <a:r>
              <a:rPr lang="en-US" dirty="0"/>
              <a:t>Built-in support in Visual Studio</a:t>
            </a:r>
          </a:p>
          <a:p>
            <a:pPr lvl="1"/>
            <a:r>
              <a:rPr lang="en-US" dirty="0"/>
              <a:t>Official site: </a:t>
            </a:r>
            <a:r>
              <a:rPr lang="en-US" dirty="0">
                <a:hlinkClick r:id="rId3"/>
              </a:rPr>
              <a:t>nunit.org</a:t>
            </a: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and First Test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95DE8D-1907-462C-B133-CCE0AD61F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215" y="3116235"/>
            <a:ext cx="3931973" cy="193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0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F1B953-4D52-4E9B-83AF-F8BDE89C9E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16F60-F08F-420C-91E2-BA3EE9982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5598" cy="5528766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/>
              <a:t>blank solution </a:t>
            </a:r>
            <a:r>
              <a:rPr lang="en-US" dirty="0"/>
              <a:t>in Visual Studio</a:t>
            </a:r>
          </a:p>
          <a:p>
            <a:pPr lvl="1"/>
            <a:r>
              <a:rPr lang="en-US" dirty="0"/>
              <a:t>It will hold the</a:t>
            </a:r>
            <a:br>
              <a:rPr lang="en-US" dirty="0"/>
            </a:br>
            <a:r>
              <a:rPr lang="en-US" b="1" dirty="0"/>
              <a:t>project for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</a:p>
          <a:p>
            <a:pPr lvl="1"/>
            <a:r>
              <a:rPr lang="en-US" dirty="0"/>
              <a:t>And the </a:t>
            </a:r>
            <a:r>
              <a:rPr lang="en-US" b="1" dirty="0"/>
              <a:t>unit test</a:t>
            </a:r>
            <a:br>
              <a:rPr lang="en-US" b="1" dirty="0"/>
            </a:br>
            <a:r>
              <a:rPr lang="en-US" b="1" dirty="0"/>
              <a:t>project</a:t>
            </a:r>
            <a:r>
              <a:rPr lang="en-US" dirty="0"/>
              <a:t> (tests)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CE666C-DD01-4A22-BF9C-15ABAD75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Blank 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9824E9-4F99-4DDB-B929-B919350FC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000" y="1989000"/>
            <a:ext cx="7206800" cy="44100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688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F1B953-4D52-4E9B-83AF-F8BDE89C9E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16F60-F08F-420C-91E2-BA3EE9982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Add</a:t>
            </a:r>
            <a:r>
              <a:rPr lang="en-US" dirty="0"/>
              <a:t> a </a:t>
            </a:r>
            <a:r>
              <a:rPr lang="en-US" b="1" dirty="0"/>
              <a:t>New Project </a:t>
            </a:r>
            <a:r>
              <a:rPr lang="en-US" dirty="0"/>
              <a:t>in your Solution, to hold the </a:t>
            </a:r>
            <a:r>
              <a:rPr lang="en-US" b="1" dirty="0"/>
              <a:t>code for testing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CE666C-DD01-4A22-BF9C-15ABAD75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Project for Testing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33AEED-CE4D-4D6F-BD27-B73C3CBB9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65" y="2517321"/>
            <a:ext cx="4800840" cy="3926679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365C86-0AE8-42C7-B52D-3F4639409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585" y="1968827"/>
            <a:ext cx="6337199" cy="4475173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807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E875BEA-37A0-AFC8-B378-DC2424DFC5D8}"/>
              </a:ext>
            </a:extLst>
          </p:cNvPr>
          <p:cNvSpPr txBox="1"/>
          <p:nvPr/>
        </p:nvSpPr>
        <p:spPr>
          <a:xfrm>
            <a:off x="190402" y="1196125"/>
            <a:ext cx="5770598" cy="18161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342900" indent="-342900" algn="l" eaLnBrk="0" hangingPunct="0">
              <a:lnSpc>
                <a:spcPct val="11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/>
              <a:t>Choose a </a:t>
            </a:r>
            <a:r>
              <a:rPr lang="en-US" sz="3200" b="1" dirty="0"/>
              <a:t>meaningful name </a:t>
            </a:r>
            <a:r>
              <a:rPr lang="en-US" sz="3200" dirty="0"/>
              <a:t>for your project</a:t>
            </a:r>
          </a:p>
          <a:p>
            <a:pPr marL="342900" indent="-342900" algn="l" eaLnBrk="0" hangingPunct="0">
              <a:lnSpc>
                <a:spcPct val="11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/>
              <a:t>Choose a </a:t>
            </a:r>
            <a:r>
              <a:rPr lang="en-US" sz="3200" b="1" dirty="0"/>
              <a:t>place to store </a:t>
            </a:r>
            <a:r>
              <a:rPr lang="en-US" sz="3200" dirty="0"/>
              <a:t>it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F1B953-4D52-4E9B-83AF-F8BDE89C9E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CE666C-DD01-4A22-BF9C-15ABAD75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Project for Testing (2)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E52686-A922-8F42-DB5A-C234880B8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55" y="3440077"/>
            <a:ext cx="5617292" cy="3080999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0F5053-D20A-DCC9-48A3-6A4B3E2FAE7C}"/>
              </a:ext>
            </a:extLst>
          </p:cNvPr>
          <p:cNvSpPr txBox="1"/>
          <p:nvPr/>
        </p:nvSpPr>
        <p:spPr>
          <a:xfrm>
            <a:off x="6276000" y="1196125"/>
            <a:ext cx="5770598" cy="12744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Use .NET 6.0 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/>
              <a:t>(Long Term Support)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26AC814-9BBB-C60E-0875-93D290744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00" y="3441600"/>
            <a:ext cx="5617292" cy="3081000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336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D00158-4156-4534-881A-C6D44BAF78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Project for Testing 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4DADF-65AA-4D0B-B75E-14ED9CC69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032" y="1299144"/>
            <a:ext cx="8883938" cy="5377484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2F958-3995-4336-AAE1-A4882906D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00" y="3354886"/>
            <a:ext cx="4499234" cy="182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3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D00158-4156-4534-881A-C6D44BAF78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NUnit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20DAAB-62AD-4272-AC5C-7846D3EBA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61886"/>
            <a:ext cx="4800840" cy="3926679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4F9488-9FB7-4CE7-B0C9-A317ACD6D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937" y="1483216"/>
            <a:ext cx="8852159" cy="4375784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9450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F1B953-4D52-4E9B-83AF-F8BDE89C9E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653978C-1A31-40ED-AF74-B37A3DBF12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Add </a:t>
            </a:r>
            <a:r>
              <a:rPr lang="en-US" sz="3400" b="1" dirty="0"/>
              <a:t>Project Reference </a:t>
            </a:r>
            <a:r>
              <a:rPr lang="en-US" sz="3400" dirty="0"/>
              <a:t>to target the project for testing: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CE666C-DD01-4A22-BF9C-15ABAD75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Adding Project Reference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BA4AE0-2E05-4D51-B3E3-0974000D7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227" y="1837378"/>
            <a:ext cx="7279773" cy="2359388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A68AA4-1A09-CCB5-B537-06DA0E21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53" y="4312378"/>
            <a:ext cx="7279773" cy="2446622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3828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CF0A38-18E0-4169-B386-765F79E531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4137A-FA97-4458-B4F6-B45BBE6A12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Writing a </a:t>
            </a:r>
            <a:r>
              <a:rPr lang="en-US" b="1" dirty="0"/>
              <a:t>NUnit test method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E1D05C-3060-4EE0-A563-311E4D7C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your First Test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1D56B8-CEF6-4372-BC71-7DA641501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00" y="1955776"/>
            <a:ext cx="9810000" cy="4618294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163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237592-DE9C-4616-8DFE-B7D9194091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AB665-9087-4FD4-BCDD-3556B5254A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185598" cy="55287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[Test Explorer]</a:t>
            </a:r>
            <a:br>
              <a:rPr lang="en-US" b="1" dirty="0"/>
            </a:br>
            <a:r>
              <a:rPr lang="en-US" dirty="0"/>
              <a:t>tool in Visual Studio</a:t>
            </a:r>
          </a:p>
          <a:p>
            <a:pPr lvl="1"/>
            <a:r>
              <a:rPr lang="en-US" dirty="0"/>
              <a:t>Open with </a:t>
            </a:r>
            <a:r>
              <a:rPr lang="en-US" b="1" dirty="0"/>
              <a:t>[Ctrl + E] + T</a:t>
            </a:r>
          </a:p>
          <a:p>
            <a:pPr lvl="1"/>
            <a:r>
              <a:rPr lang="en-US" dirty="0"/>
              <a:t>Visualizes the</a:t>
            </a:r>
            <a:br>
              <a:rPr lang="en-US" dirty="0"/>
            </a:br>
            <a:r>
              <a:rPr lang="en-US" b="1" dirty="0"/>
              <a:t>hierarchy </a:t>
            </a:r>
            <a:r>
              <a:rPr lang="en-US" dirty="0"/>
              <a:t>of tests</a:t>
            </a:r>
          </a:p>
          <a:p>
            <a:pPr lvl="1"/>
            <a:r>
              <a:rPr lang="en-US" b="1" dirty="0"/>
              <a:t>Executes</a:t>
            </a:r>
            <a:r>
              <a:rPr lang="en-US" dirty="0"/>
              <a:t> tests</a:t>
            </a:r>
          </a:p>
          <a:p>
            <a:pPr lvl="1"/>
            <a:r>
              <a:rPr lang="en-US" b="1" dirty="0"/>
              <a:t>Reports</a:t>
            </a:r>
            <a:r>
              <a:rPr lang="en-US" dirty="0"/>
              <a:t> results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99073F-952D-49EF-8282-2FC8BFBA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Explorer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4707D9-0584-456A-BE8E-4EC95F811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999" y="1302256"/>
            <a:ext cx="6289521" cy="5204744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548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403996-ACE8-6740-E2F8-349239C248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99CA37-325E-22E4-CF99-4475EDC5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Tests Produce Errors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49145B-EDD7-903D-19E5-2C2510C8F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3" y="1539000"/>
            <a:ext cx="11420475" cy="4861560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8101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41766" y="1314000"/>
            <a:ext cx="11704234" cy="53226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͏</a:t>
            </a:r>
            <a:r>
              <a:rPr lang="en-US" sz="3400" b="1" dirty="0"/>
              <a:t>Unit </a:t>
            </a:r>
            <a:r>
              <a:rPr lang="en-US" sz="3400" b="1" dirty="0">
                <a:solidFill>
                  <a:schemeClr val="bg1"/>
                </a:solidFill>
              </a:rPr>
              <a:t>Testing</a:t>
            </a:r>
            <a:r>
              <a:rPr lang="en-US" sz="3400" b="1" dirty="0"/>
              <a:t> </a:t>
            </a:r>
            <a:r>
              <a:rPr lang="en-US" sz="3400" dirty="0"/>
              <a:t>and </a:t>
            </a:r>
            <a:r>
              <a:rPr lang="en-US" sz="3400" b="1" dirty="0"/>
              <a:t>Testing </a:t>
            </a:r>
            <a:r>
              <a:rPr lang="en-US" sz="3400" b="1" dirty="0">
                <a:solidFill>
                  <a:schemeClr val="bg1"/>
                </a:solidFill>
              </a:rPr>
              <a:t>Frameworks</a:t>
            </a:r>
          </a:p>
          <a:p>
            <a:pPr>
              <a:lnSpc>
                <a:spcPct val="110000"/>
              </a:lnSpc>
            </a:pPr>
            <a:r>
              <a:rPr lang="en-US" sz="3400" dirty="0"/>
              <a:t>͏</a:t>
            </a:r>
            <a:r>
              <a:rPr lang="en-US" sz="3400" b="1" dirty="0">
                <a:solidFill>
                  <a:schemeClr val="bg1"/>
                </a:solidFill>
              </a:rPr>
              <a:t>NUnit</a:t>
            </a:r>
            <a:r>
              <a:rPr lang="en-US" sz="3400" b="1" dirty="0"/>
              <a:t> </a:t>
            </a:r>
            <a:r>
              <a:rPr lang="en-US" sz="3400" dirty="0"/>
              <a:t>Basics: Automated Testing with C# and NUnit</a:t>
            </a:r>
          </a:p>
          <a:p>
            <a:pPr>
              <a:lnSpc>
                <a:spcPct val="110000"/>
              </a:lnSpc>
            </a:pPr>
            <a:r>
              <a:rPr lang="en-US" sz="3400" dirty="0"/>
              <a:t>The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AAA</a:t>
            </a:r>
            <a:r>
              <a:rPr lang="en-US" sz="3400" b="1" dirty="0"/>
              <a:t> Pattern: </a:t>
            </a:r>
            <a:r>
              <a:rPr lang="en-US" sz="3200" b="1" dirty="0">
                <a:solidFill>
                  <a:schemeClr val="bg1"/>
                </a:solidFill>
              </a:rPr>
              <a:t>A</a:t>
            </a:r>
            <a:r>
              <a:rPr lang="en-US" sz="3200" b="1" dirty="0"/>
              <a:t>rrange, </a:t>
            </a:r>
            <a:r>
              <a:rPr lang="en-US" sz="3200" b="1" dirty="0">
                <a:solidFill>
                  <a:schemeClr val="bg1"/>
                </a:solidFill>
              </a:rPr>
              <a:t>A</a:t>
            </a:r>
            <a:r>
              <a:rPr lang="en-US" sz="3200" b="1" dirty="0"/>
              <a:t>ct, </a:t>
            </a:r>
            <a:r>
              <a:rPr lang="en-US" sz="3200" b="1" dirty="0">
                <a:solidFill>
                  <a:schemeClr val="bg1"/>
                </a:solidFill>
              </a:rPr>
              <a:t>A</a:t>
            </a:r>
            <a:r>
              <a:rPr lang="en-US" sz="3200" b="1" dirty="0"/>
              <a:t>ssert</a:t>
            </a:r>
          </a:p>
          <a:p>
            <a:pPr>
              <a:lnSpc>
                <a:spcPct val="110000"/>
              </a:lnSpc>
            </a:pPr>
            <a:r>
              <a:rPr lang="en-US" sz="3400" dirty="0"/>
              <a:t>͏</a:t>
            </a:r>
            <a:r>
              <a:rPr lang="en-US" sz="3400" b="1" dirty="0"/>
              <a:t>Assertions </a:t>
            </a:r>
            <a:r>
              <a:rPr lang="en-US" sz="3400" dirty="0"/>
              <a:t>in NUnit: </a:t>
            </a:r>
            <a:r>
              <a:rPr lang="en-US" sz="3400" b="1" noProof="1"/>
              <a:t>Assert.</a:t>
            </a:r>
            <a:r>
              <a:rPr lang="en-US" sz="3400" b="1" noProof="1">
                <a:solidFill>
                  <a:schemeClr val="bg1"/>
                </a:solidFill>
              </a:rPr>
              <a:t>That</a:t>
            </a:r>
            <a:r>
              <a:rPr lang="en-US" sz="3400" b="1" noProof="1"/>
              <a:t>(…)</a:t>
            </a:r>
          </a:p>
          <a:p>
            <a:pPr>
              <a:lnSpc>
                <a:spcPct val="110000"/>
              </a:lnSpc>
            </a:pPr>
            <a:r>
              <a:rPr lang="en-US" sz="3400" noProof="1"/>
              <a:t>͏</a:t>
            </a:r>
            <a:r>
              <a:rPr lang="en-US" sz="3400" b="1" noProof="1"/>
              <a:t>Code </a:t>
            </a:r>
            <a:r>
              <a:rPr lang="en-US" sz="3400" b="1" noProof="1">
                <a:solidFill>
                  <a:schemeClr val="bg1"/>
                </a:solidFill>
              </a:rPr>
              <a:t>Coverage</a:t>
            </a:r>
          </a:p>
          <a:p>
            <a:pPr>
              <a:lnSpc>
                <a:spcPct val="110000"/>
              </a:lnSpc>
            </a:pPr>
            <a:r>
              <a:rPr lang="en-US" sz="3400" noProof="1"/>
              <a:t>͏</a:t>
            </a:r>
            <a:r>
              <a:rPr lang="en-US" sz="3400" b="1" noProof="1"/>
              <a:t>Best Practices</a:t>
            </a:r>
            <a:endParaRPr lang="en-US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1D9A46F-B80A-4F57-B1BF-B3C15BDECC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2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53A0C35-692F-4BC0-8FD3-EC0FBB1467C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Test Classes and Test Methods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NUnit: Basics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6B9236-72DF-4891-B935-84872D4B1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430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2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B4A213-B748-46B4-A780-85B5BEEEE6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91EE00-856E-41D6-A4B5-1677713F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Classes and Test 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729786-64E3-4348-A40C-D2F31B7A3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Test classes </a:t>
            </a:r>
            <a:r>
              <a:rPr lang="en-US" dirty="0"/>
              <a:t>hold </a:t>
            </a:r>
            <a:r>
              <a:rPr lang="en-US" b="1" dirty="0">
                <a:solidFill>
                  <a:schemeClr val="bg1"/>
                </a:solidFill>
              </a:rPr>
              <a:t>test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: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605C59B-2AF7-403C-BF30-B2C5580D918C}"/>
              </a:ext>
            </a:extLst>
          </p:cNvPr>
          <p:cNvSpPr txBox="1">
            <a:spLocks/>
          </p:cNvSpPr>
          <p:nvPr/>
        </p:nvSpPr>
        <p:spPr>
          <a:xfrm>
            <a:off x="696000" y="2034000"/>
            <a:ext cx="10800000" cy="40653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using </a:t>
            </a:r>
            <a:r>
              <a:rPr lang="en-US" sz="2600" noProof="1">
                <a:solidFill>
                  <a:schemeClr val="bg1"/>
                </a:solidFill>
              </a:rPr>
              <a:t>NUnit.Framework</a:t>
            </a:r>
            <a:r>
              <a:rPr lang="en-US" sz="2600" noProof="1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class </a:t>
            </a:r>
            <a:r>
              <a:rPr lang="en-US" sz="2600" noProof="1">
                <a:solidFill>
                  <a:schemeClr val="bg1"/>
                </a:solidFill>
              </a:rPr>
              <a:t>SummatorTests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</a:t>
            </a:r>
            <a:r>
              <a:rPr lang="en-US" sz="2600" noProof="1">
                <a:solidFill>
                  <a:schemeClr val="bg1"/>
                </a:solidFill>
              </a:rPr>
              <a:t>[Test]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public void </a:t>
            </a:r>
            <a:r>
              <a:rPr lang="en-US" sz="2600" noProof="1">
                <a:solidFill>
                  <a:schemeClr val="bg1"/>
                </a:solidFill>
              </a:rPr>
              <a:t>Test_SumTwoNumbers</a:t>
            </a:r>
            <a:r>
              <a:rPr lang="en-US" sz="2600" noProof="1"/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var sum = Sum(new int[] {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1,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2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</a:t>
            </a:r>
            <a:r>
              <a:rPr lang="en-US" sz="2600" noProof="1">
                <a:solidFill>
                  <a:schemeClr val="bg1"/>
                </a:solidFill>
              </a:rPr>
              <a:t>Assert.AreEqual</a:t>
            </a:r>
            <a:r>
              <a:rPr lang="en-US" sz="2600" noProof="1"/>
              <a:t>(3, sum);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6BB47D31-AADF-4510-98FB-ED4ADEC2E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0600" y="2940832"/>
            <a:ext cx="1833000" cy="598408"/>
          </a:xfrm>
          <a:prstGeom prst="wedgeRoundRectCallout">
            <a:avLst>
              <a:gd name="adj1" fmla="val -62973"/>
              <a:gd name="adj2" fmla="val -332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Test class 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9A3ABF7D-91CF-4FD2-AB7E-3FD96C889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3500" y="3364393"/>
            <a:ext cx="2250000" cy="578882"/>
          </a:xfrm>
          <a:prstGeom prst="wedgeRoundRectCallout">
            <a:avLst>
              <a:gd name="adj1" fmla="val -58513"/>
              <a:gd name="adj2" fmla="val 337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Test method 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1F7CEC6F-05F7-43F7-A623-4C5A3215A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270548"/>
            <a:ext cx="1845000" cy="578882"/>
          </a:xfrm>
          <a:prstGeom prst="wedgeRoundRectCallout">
            <a:avLst>
              <a:gd name="adj1" fmla="val -62897"/>
              <a:gd name="adj2" fmla="val -616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Assertion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CD9036B1-2572-4975-BE1B-4F48B0A01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680" y="1823279"/>
            <a:ext cx="2508000" cy="578882"/>
          </a:xfrm>
          <a:prstGeom prst="wedgeRoundRectCallout">
            <a:avLst>
              <a:gd name="adj1" fmla="val -60388"/>
              <a:gd name="adj2" fmla="val 422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Import NUnit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B8458C-A6EA-4B82-A569-DF8A371D4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000" y="2200659"/>
            <a:ext cx="2577665" cy="2218749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733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Initialization and Cleanup Methods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20808" y="1319240"/>
            <a:ext cx="11070000" cy="5323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Summator</a:t>
            </a: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summator;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[SetUp] 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or [OneTimeSetUp]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TestInitialize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this.summator = new Summator();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[TearDown]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// or [OneTimeTearDown]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TestCleanup()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…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501000" y="1989000"/>
            <a:ext cx="2462258" cy="882654"/>
          </a:xfrm>
          <a:prstGeom prst="wedgeRoundRectCallout">
            <a:avLst>
              <a:gd name="adj1" fmla="val -63528"/>
              <a:gd name="adj2" fmla="val 3263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Executes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before</a:t>
            </a:r>
            <a:r>
              <a:rPr lang="en-US" sz="2399" b="1" dirty="0">
                <a:solidFill>
                  <a:srgbClr val="FFFFFF"/>
                </a:solidFill>
              </a:rPr>
              <a:t> each test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836000" y="5319000"/>
            <a:ext cx="2226841" cy="882654"/>
          </a:xfrm>
          <a:prstGeom prst="wedgeRoundRectCallout">
            <a:avLst>
              <a:gd name="adj1" fmla="val -61598"/>
              <a:gd name="adj2" fmla="val -4459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Executes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after</a:t>
            </a:r>
            <a:r>
              <a:rPr lang="en-US" sz="2399" b="1" dirty="0">
                <a:solidFill>
                  <a:srgbClr val="FFFFFF"/>
                </a:solidFill>
              </a:rPr>
              <a:t> each test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F2E7FF7-BAEB-420F-AB2D-92BF0D0FA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786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53A0C35-692F-4BC0-8FD3-EC0FBB1467C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Arrange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Act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Assert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"AAA" Pattern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7E8A64-00D9-42CB-8419-B3264BD391C0}"/>
              </a:ext>
            </a:extLst>
          </p:cNvPr>
          <p:cNvSpPr txBox="1"/>
          <p:nvPr/>
        </p:nvSpPr>
        <p:spPr>
          <a:xfrm>
            <a:off x="4521001" y="1697144"/>
            <a:ext cx="3150000" cy="186204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1500" b="1" dirty="0">
                <a:solidFill>
                  <a:schemeClr val="bg2"/>
                </a:solidFill>
              </a:rPr>
              <a:t>AAA</a:t>
            </a:r>
          </a:p>
        </p:txBody>
      </p:sp>
    </p:spTree>
    <p:extLst>
      <p:ext uri="{BB962C8B-B14F-4D97-AF65-F5344CB8AC3E}">
        <p14:creationId xmlns:p14="http://schemas.microsoft.com/office/powerpoint/2010/main" val="95579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268999"/>
            <a:ext cx="5905598" cy="545589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Automated tests usually follow the </a:t>
            </a:r>
            <a:r>
              <a:rPr lang="en-US" b="1" dirty="0"/>
              <a:t>"</a:t>
            </a:r>
            <a:r>
              <a:rPr lang="en-US" b="1" dirty="0">
                <a:solidFill>
                  <a:schemeClr val="bg1"/>
                </a:solidFill>
              </a:rPr>
              <a:t>AAA</a:t>
            </a:r>
            <a:r>
              <a:rPr lang="en-US" b="1" dirty="0"/>
              <a:t>" pattern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Arrange</a:t>
            </a:r>
            <a:r>
              <a:rPr lang="en-US" dirty="0"/>
              <a:t>: prepare the </a:t>
            </a:r>
            <a:r>
              <a:rPr lang="en-US" b="1" dirty="0"/>
              <a:t>input</a:t>
            </a:r>
            <a:r>
              <a:rPr lang="en-US" dirty="0"/>
              <a:t> data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Act</a:t>
            </a:r>
            <a:r>
              <a:rPr lang="en-US" dirty="0"/>
              <a:t>: invoke the </a:t>
            </a:r>
            <a:r>
              <a:rPr lang="en-US" b="1" dirty="0"/>
              <a:t>action</a:t>
            </a:r>
            <a:r>
              <a:rPr lang="en-US" dirty="0"/>
              <a:t> for testing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Assert</a:t>
            </a:r>
            <a:r>
              <a:rPr lang="bg-BG" dirty="0"/>
              <a:t>: </a:t>
            </a:r>
            <a:r>
              <a:rPr lang="en-US" dirty="0"/>
              <a:t>check the </a:t>
            </a:r>
            <a:r>
              <a:rPr lang="en-US" b="1" dirty="0"/>
              <a:t>output received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"AAA" Testing Pattern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4E027B8-DFD5-4D5F-B3C4-9692081204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6A674F-9150-48A3-833A-E580EEFA3D06}"/>
              </a:ext>
            </a:extLst>
          </p:cNvPr>
          <p:cNvSpPr txBox="1">
            <a:spLocks/>
          </p:cNvSpPr>
          <p:nvPr/>
        </p:nvSpPr>
        <p:spPr>
          <a:xfrm>
            <a:off x="6159640" y="1469096"/>
            <a:ext cx="5638390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[Test]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void </a:t>
            </a:r>
            <a:r>
              <a:rPr lang="en-US" sz="2600" noProof="1">
                <a:solidFill>
                  <a:schemeClr val="bg1"/>
                </a:solidFill>
              </a:rPr>
              <a:t>Test_SumNumbers</a:t>
            </a:r>
            <a:r>
              <a:rPr lang="en-US" sz="2600" noProof="1"/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  </a:t>
            </a:r>
            <a:r>
              <a:rPr lang="en-US" sz="2600" noProof="1">
                <a:solidFill>
                  <a:srgbClr val="009242"/>
                </a:solidFill>
              </a:rPr>
              <a:t>// Arrange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int[] nums = new[] {3, 5};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  </a:t>
            </a:r>
            <a:r>
              <a:rPr lang="en-US" sz="2600" noProof="1">
                <a:solidFill>
                  <a:srgbClr val="009242"/>
                </a:solidFill>
              </a:rPr>
              <a:t>// Act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int sum = </a:t>
            </a:r>
            <a:r>
              <a:rPr lang="en-US" sz="2600" noProof="1">
                <a:solidFill>
                  <a:schemeClr val="bg1"/>
                </a:solidFill>
              </a:rPr>
              <a:t>Sum(</a:t>
            </a:r>
            <a:r>
              <a:rPr lang="en-US" sz="2600" noProof="1"/>
              <a:t>nums</a:t>
            </a:r>
            <a:r>
              <a:rPr lang="en-US" sz="2600" noProof="1">
                <a:solidFill>
                  <a:schemeClr val="bg1"/>
                </a:solidFill>
              </a:rPr>
              <a:t>)</a:t>
            </a:r>
            <a:r>
              <a:rPr lang="en-US" sz="2600" noProof="1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  </a:t>
            </a:r>
            <a:r>
              <a:rPr lang="en-US" sz="2600" noProof="1">
                <a:solidFill>
                  <a:srgbClr val="009242"/>
                </a:solidFill>
              </a:rPr>
              <a:t>// Assert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</a:t>
            </a:r>
            <a:r>
              <a:rPr lang="en-US" sz="2600" noProof="1">
                <a:solidFill>
                  <a:schemeClr val="bg1"/>
                </a:solidFill>
              </a:rPr>
              <a:t>Assert</a:t>
            </a:r>
            <a:r>
              <a:rPr lang="en-US" sz="2600" noProof="1"/>
              <a:t>.</a:t>
            </a:r>
            <a:r>
              <a:rPr lang="en-US" sz="2600" noProof="1">
                <a:solidFill>
                  <a:schemeClr val="bg1"/>
                </a:solidFill>
              </a:rPr>
              <a:t>AreEqual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bg1"/>
                </a:solidFill>
              </a:rPr>
              <a:t>8</a:t>
            </a:r>
            <a:r>
              <a:rPr lang="en-US" sz="2600" noProof="1"/>
              <a:t>, </a:t>
            </a:r>
            <a:r>
              <a:rPr lang="en-US" sz="2600" noProof="1">
                <a:solidFill>
                  <a:schemeClr val="bg1"/>
                </a:solidFill>
              </a:rPr>
              <a:t>sum</a:t>
            </a:r>
            <a:r>
              <a:rPr lang="en-US" sz="2600" noProof="1"/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3932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149CDAA-08D5-4A62-B75E-9F7D6975D23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Checking the Results and Output Conditions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90A76-8479-4155-8044-508DEF77D0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Assertions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B9CD0-2B6D-45DF-9F39-84E2CA7D2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360" y="1384300"/>
            <a:ext cx="2479280" cy="24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3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5C7AE-AC37-7937-7560-0C19B774F3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Constraint</a:t>
            </a:r>
            <a:r>
              <a:rPr lang="en-US" sz="3400" dirty="0"/>
              <a:t> Model (</a:t>
            </a:r>
            <a:r>
              <a:rPr lang="en-US" sz="3400" b="1" noProof="1">
                <a:latin typeface="Consolas" panose="020B0609020204030204" pitchFamily="49" charset="0"/>
              </a:rPr>
              <a:t>Assert.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That</a:t>
            </a:r>
            <a:r>
              <a:rPr lang="en-US" sz="34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/>
              <a:t>logic</a:t>
            </a:r>
            <a:r>
              <a:rPr lang="en-US" sz="3200" dirty="0"/>
              <a:t> necessary to carry out each assertion is expressed as a </a:t>
            </a:r>
            <a:r>
              <a:rPr lang="en-US" sz="3200" b="1" dirty="0"/>
              <a:t>constraint passed as the second parameter</a:t>
            </a:r>
            <a:endParaRPr lang="en-US" sz="3200" dirty="0"/>
          </a:p>
          <a:p>
            <a:pPr lvl="1">
              <a:buClr>
                <a:schemeClr val="tx1"/>
              </a:buClr>
            </a:pPr>
            <a:endParaRPr lang="en-US" sz="3200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Classic</a:t>
            </a:r>
            <a:r>
              <a:rPr lang="en-US" sz="3400" dirty="0"/>
              <a:t> Model (</a:t>
            </a:r>
            <a:r>
              <a:rPr lang="en-US" sz="3400" b="1" noProof="1">
                <a:latin typeface="Consolas" panose="020B0609020204030204" pitchFamily="49" charset="0"/>
              </a:rPr>
              <a:t>Assert.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AreEqual</a:t>
            </a:r>
            <a:r>
              <a:rPr lang="en-US" sz="34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latin typeface="Consolas" panose="020B0609020204030204" pitchFamily="49" charset="0"/>
              </a:rPr>
              <a:t>Assert.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AreEqual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Assert.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Assert.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200" b="1" dirty="0"/>
              <a:t>, …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rgbClr val="234465"/>
                </a:solidFill>
              </a:rPr>
              <a:t>Uses</a:t>
            </a:r>
            <a:r>
              <a:rPr lang="en-US" sz="3200" dirty="0">
                <a:solidFill>
                  <a:srgbClr val="234465"/>
                </a:solidFill>
              </a:rPr>
              <a:t> a </a:t>
            </a:r>
            <a:r>
              <a:rPr lang="en-US" sz="3200" b="1" dirty="0">
                <a:solidFill>
                  <a:srgbClr val="234465"/>
                </a:solidFill>
              </a:rPr>
              <a:t>separate method </a:t>
            </a:r>
            <a:r>
              <a:rPr lang="en-US" sz="3200" dirty="0">
                <a:solidFill>
                  <a:srgbClr val="234465"/>
                </a:solidFill>
              </a:rPr>
              <a:t>to express each individual assertion: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227D12-5091-2CF3-C6B0-19C7E738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Models of Assertions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01771517-7823-B883-9FA3-EEFEDCB739F0}"/>
              </a:ext>
            </a:extLst>
          </p:cNvPr>
          <p:cNvSpPr txBox="1">
            <a:spLocks/>
          </p:cNvSpPr>
          <p:nvPr/>
        </p:nvSpPr>
        <p:spPr>
          <a:xfrm>
            <a:off x="1686000" y="3104117"/>
            <a:ext cx="8537030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marL="0" lvl="1" indent="0">
              <a:buClr>
                <a:schemeClr val="tx1"/>
              </a:buClr>
              <a:buNone/>
            </a:pPr>
            <a:r>
              <a:rPr lang="en-US" sz="2800" b="1" noProof="1">
                <a:latin typeface="Consolas" panose="020B0609020204030204" pitchFamily="49" charset="0"/>
              </a:rPr>
              <a:t>Assert.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That</a:t>
            </a:r>
            <a:r>
              <a:rPr lang="en-US" sz="2800" b="1" noProof="1">
                <a:latin typeface="Consolas" panose="020B0609020204030204" pitchFamily="49" charset="0"/>
              </a:rPr>
              <a:t>(expected,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800" b="1" noProof="1">
                <a:latin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EqualTo</a:t>
            </a:r>
            <a:r>
              <a:rPr lang="en-US" sz="2800" b="1" noProof="1">
                <a:latin typeface="Consolas" panose="020B0609020204030204" pitchFamily="49" charset="0"/>
              </a:rPr>
              <a:t>(actual));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FF2DA7F4-F9FB-237A-2297-45734971A714}"/>
              </a:ext>
            </a:extLst>
          </p:cNvPr>
          <p:cNvSpPr txBox="1">
            <a:spLocks/>
          </p:cNvSpPr>
          <p:nvPr/>
        </p:nvSpPr>
        <p:spPr>
          <a:xfrm>
            <a:off x="2508970" y="5884234"/>
            <a:ext cx="6962030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marL="0" lvl="1" indent="0">
              <a:buClr>
                <a:schemeClr val="tx1"/>
              </a:buClr>
              <a:buNone/>
            </a:pPr>
            <a:r>
              <a:rPr lang="en-US" sz="2800" b="1" noProof="1">
                <a:latin typeface="Consolas" panose="020B0609020204030204" pitchFamily="49" charset="0"/>
              </a:rPr>
              <a:t>Assert.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AreEqual</a:t>
            </a:r>
            <a:r>
              <a:rPr lang="en-US" sz="2800" b="1" noProof="1">
                <a:latin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expected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actual</a:t>
            </a:r>
            <a:r>
              <a:rPr lang="en-US" sz="2800" b="1" noProof="1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6602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Assert that </a:t>
            </a:r>
            <a:r>
              <a:rPr lang="en-GB" b="1" dirty="0"/>
              <a:t>condition</a:t>
            </a:r>
            <a:r>
              <a:rPr lang="en-GB" dirty="0"/>
              <a:t> is true</a:t>
            </a:r>
          </a:p>
          <a:p>
            <a:endParaRPr lang="en-GB" dirty="0"/>
          </a:p>
          <a:p>
            <a:r>
              <a:rPr lang="en-GB" b="1" dirty="0"/>
              <a:t>Comparison</a:t>
            </a:r>
            <a:r>
              <a:rPr lang="en-GB" dirty="0"/>
              <a:t> (equal, greater than, less than or equal, …)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Assertions for </a:t>
            </a:r>
            <a:r>
              <a:rPr lang="en-GB" b="1" dirty="0"/>
              <a:t>expected exception</a:t>
            </a:r>
          </a:p>
          <a:p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44904" y="3283952"/>
            <a:ext cx="10571097" cy="576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Assert.That(actual,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Is.EqualTo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(expected));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44904" y="1915916"/>
            <a:ext cx="10571097" cy="576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That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(bool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condition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79CF73E-C2F5-49A5-BB0E-E8DA07BED6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655ABFFF-B137-4374-BF6D-864A29F75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04" y="4077883"/>
            <a:ext cx="10571097" cy="576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Assert.AreEqual(expected, actual);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CC2B067F-4BB7-8225-BDFC-A9B040231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08" y="5464048"/>
            <a:ext cx="10723579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Assert.That(() =&gt; { code },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Throws.InstanceOf&lt;</a:t>
            </a:r>
            <a:r>
              <a:rPr lang="en-US" sz="2799" b="1" noProof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ArgumentOutOfRangeException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02309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Assertions can </a:t>
            </a:r>
            <a:r>
              <a:rPr lang="en-US" b="1" dirty="0">
                <a:solidFill>
                  <a:schemeClr val="bg1"/>
                </a:solidFill>
              </a:rPr>
              <a:t>show messages </a:t>
            </a:r>
            <a:r>
              <a:rPr lang="en-US" dirty="0"/>
              <a:t>to helps with </a:t>
            </a:r>
            <a:r>
              <a:rPr lang="en-US" b="1" dirty="0">
                <a:solidFill>
                  <a:schemeClr val="bg1"/>
                </a:solidFill>
              </a:rPr>
              <a:t>diagnostics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 Messages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6000" y="1968904"/>
            <a:ext cx="10800000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Assert.That(axe.DurabilityPoints, Is.EqualTo(12),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"Axe Durability doesn't change after attack"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  <a:endParaRPr lang="en-GB" sz="27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1" y="3422869"/>
            <a:ext cx="6165000" cy="2076131"/>
          </a:xfrm>
          <a:prstGeom prst="roundRect">
            <a:avLst>
              <a:gd name="adj" fmla="val 10240"/>
            </a:avLst>
          </a:prstGeom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76200" contourW="12700">
            <a:bevelT w="165100" prst="coolSlant"/>
            <a:extrusionClr>
              <a:schemeClr val="tx1"/>
            </a:extrusionClr>
            <a:contourClr>
              <a:schemeClr val="tx1"/>
            </a:contourClr>
          </a:sp3d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97B4766B-FBA9-4A80-A1F2-D141B5788E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446000" y="3422869"/>
            <a:ext cx="4049999" cy="1038066"/>
          </a:xfrm>
          <a:prstGeom prst="wedgeRoundRectCallout">
            <a:avLst>
              <a:gd name="adj1" fmla="val -61840"/>
              <a:gd name="adj2" fmla="val 3116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Failure messages in the tests help finding the problem</a:t>
            </a:r>
            <a:endParaRPr lang="bg-BG" sz="2399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07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53A0C35-692F-4BC0-8FD3-EC0FBB1467C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Naming, Repeatable, No Dependencies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Unit Testing Best Practices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BBCEE-7BB3-4206-9C7C-4D1D0C6C93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646" y="1458512"/>
            <a:ext cx="1782710" cy="249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B36EF010-6E50-434B-8C09-CB2CF70DD0F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800" dirty="0"/>
              <a:t>Automated Testing of Software Components (Units)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0B76CFA-00C0-4DDE-BD16-6B629CEA64A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D97745-328D-4E65-A7D4-D5F1F27C2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360" y="1385091"/>
            <a:ext cx="2479280" cy="24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5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Test names </a:t>
            </a:r>
            <a:r>
              <a:rPr lang="en-US" dirty="0"/>
              <a:t>should answer the question "</a:t>
            </a:r>
            <a:r>
              <a:rPr lang="en-US" i="1" dirty="0"/>
              <a:t>what's inside?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Should use </a:t>
            </a:r>
            <a:r>
              <a:rPr lang="en-US" b="1" dirty="0">
                <a:solidFill>
                  <a:schemeClr val="bg1"/>
                </a:solidFill>
              </a:rPr>
              <a:t>business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domain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terminology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descriptive</a:t>
            </a:r>
            <a:r>
              <a:rPr lang="en-US" dirty="0"/>
              <a:t> </a:t>
            </a:r>
            <a:r>
              <a:rPr lang="en-US"/>
              <a:t>and </a:t>
            </a:r>
            <a:r>
              <a:rPr lang="en-US" b="1">
                <a:solidFill>
                  <a:schemeClr val="bg1"/>
                </a:solidFill>
              </a:rPr>
              <a:t>readable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the Test Methods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72248" y="4839056"/>
            <a:ext cx="9508752" cy="1199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Test_DepositAddsMoneyToBalance()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Test_DepositNegativeShouldNotAddMoney()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Test_TransferSubtractsFromSourceAddsToDestAccount() {}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2248" y="3339072"/>
            <a:ext cx="9508752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IncrementNumber()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Test1()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TestTransfer() {}</a:t>
            </a:r>
          </a:p>
        </p:txBody>
      </p:sp>
      <p:pic>
        <p:nvPicPr>
          <p:cNvPr id="4098" name="Picture 2" descr="Image resul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73" y="4999600"/>
            <a:ext cx="878927" cy="87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x icon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44043" y="3606586"/>
            <a:ext cx="664987" cy="66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69C59DAF-4673-444E-97F0-5C22CE24DE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544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cases must be </a:t>
            </a:r>
            <a:r>
              <a:rPr lang="en-US" b="1" dirty="0">
                <a:solidFill>
                  <a:schemeClr val="bg1"/>
                </a:solidFill>
              </a:rPr>
              <a:t>repeatable</a:t>
            </a:r>
          </a:p>
          <a:p>
            <a:pPr lvl="1"/>
            <a:r>
              <a:rPr lang="en-US" dirty="0"/>
              <a:t>Tests should </a:t>
            </a:r>
            <a:r>
              <a:rPr lang="en-US" b="1" dirty="0">
                <a:solidFill>
                  <a:schemeClr val="bg1"/>
                </a:solidFill>
              </a:rPr>
              <a:t>behave the same </a:t>
            </a:r>
            <a:r>
              <a:rPr lang="en-US" dirty="0"/>
              <a:t>if you run them many times</a:t>
            </a:r>
          </a:p>
          <a:p>
            <a:pPr lvl="1"/>
            <a:r>
              <a:rPr lang="en-US" dirty="0"/>
              <a:t>The expected results must be </a:t>
            </a:r>
            <a:r>
              <a:rPr lang="en-US" b="1" dirty="0">
                <a:solidFill>
                  <a:schemeClr val="bg1"/>
                </a:solidFill>
              </a:rPr>
              <a:t>consistent</a:t>
            </a:r>
            <a:r>
              <a:rPr lang="en-US" dirty="0"/>
              <a:t> and easily verified</a:t>
            </a:r>
          </a:p>
          <a:p>
            <a:r>
              <a:rPr lang="en-US" dirty="0"/>
              <a:t>Test cases should </a:t>
            </a:r>
            <a:r>
              <a:rPr lang="en-US" b="1" dirty="0">
                <a:solidFill>
                  <a:schemeClr val="bg1"/>
                </a:solidFill>
              </a:rPr>
              <a:t>have no dependencies</a:t>
            </a:r>
          </a:p>
          <a:p>
            <a:pPr lvl="1"/>
            <a:r>
              <a:rPr lang="en-US" dirty="0"/>
              <a:t>The order of test execution should never be important</a:t>
            </a:r>
          </a:p>
          <a:p>
            <a:pPr lvl="1"/>
            <a:r>
              <a:rPr lang="en-US" dirty="0"/>
              <a:t>Input data and entrance conditions should be set in the test</a:t>
            </a:r>
          </a:p>
          <a:p>
            <a:pPr lvl="1"/>
            <a:r>
              <a:rPr lang="en-US" dirty="0"/>
              <a:t>Test cases may depend on the test initialization only: </a:t>
            </a:r>
            <a:r>
              <a:rPr lang="en-US" b="1" noProof="1">
                <a:solidFill>
                  <a:schemeClr val="bg1"/>
                </a:solidFill>
              </a:rPr>
              <a:t>[SetUp]</a:t>
            </a:r>
          </a:p>
          <a:p>
            <a:pPr lvl="1"/>
            <a:r>
              <a:rPr lang="en-US" dirty="0"/>
              <a:t>Tests should </a:t>
            </a:r>
            <a:r>
              <a:rPr lang="en-US" b="1" dirty="0"/>
              <a:t>cleanup</a:t>
            </a:r>
            <a:r>
              <a:rPr lang="en-US" dirty="0"/>
              <a:t> properly any resources used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Tests: Good Practices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33E198F-6E15-4C15-BAE7-C03858940C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15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FF19CD-29F7-483F-A453-07E9835B1E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15F9B-65C9-4CC0-93B5-DE43C73AAE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Single scenario </a:t>
            </a:r>
            <a:r>
              <a:rPr lang="en-US" dirty="0"/>
              <a:t>per test case, </a:t>
            </a:r>
            <a:br>
              <a:rPr lang="en-US" dirty="0"/>
            </a:br>
            <a:r>
              <a:rPr lang="en-US" dirty="0"/>
              <a:t>not multiple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59F437-9254-46FA-8DC4-F83CDB45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Tests: Good Practices (2)</a:t>
            </a:r>
          </a:p>
        </p:txBody>
      </p:sp>
      <p:pic>
        <p:nvPicPr>
          <p:cNvPr id="11" name="Picture 2" descr="Image result for tick icon">
            <a:extLst>
              <a:ext uri="{FF2B5EF4-FFF2-40B4-BE49-F238E27FC236}">
                <a16:creationId xmlns:a16="http://schemas.microsoft.com/office/drawing/2014/main" id="{5B2648D2-368A-C48E-24FA-D7D6D1241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689" y="2094453"/>
            <a:ext cx="878927" cy="87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8256D5-09BF-25C5-E0BB-53652B69A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00" y="2532551"/>
            <a:ext cx="5639312" cy="355144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050" name="Picture 2" descr="Cancel Icon Icons Matt Symbol PNG | Picpng">
            <a:extLst>
              <a:ext uri="{FF2B5EF4-FFF2-40B4-BE49-F238E27FC236}">
                <a16:creationId xmlns:a16="http://schemas.microsoft.com/office/drawing/2014/main" id="{F7AB0749-7A91-4282-8B1B-982941D88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529" y="2789650"/>
            <a:ext cx="649562" cy="63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24D72E-828C-1A63-745D-D55C1B8D6C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171969"/>
            <a:ext cx="4385175" cy="279918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DE32D5-5851-4B0F-AA2F-A509D6F48C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7691" y="3883380"/>
            <a:ext cx="4903393" cy="279918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996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797659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116649" y="4561585"/>
            <a:ext cx="1739351" cy="1882415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490" y="1584000"/>
            <a:ext cx="9077929" cy="4856038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Unit testing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automated testing of single component (unit)</a:t>
            </a:r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NUnit</a:t>
            </a:r>
            <a:r>
              <a:rPr lang="en-US" dirty="0"/>
              <a:t> – automated testing framework for C#</a:t>
            </a:r>
          </a:p>
          <a:p>
            <a:pPr marL="968360" lvl="1" indent="-358775">
              <a:lnSpc>
                <a:spcPct val="110000"/>
              </a:lnSpc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</a:rPr>
              <a:t>[Test]</a:t>
            </a:r>
            <a:r>
              <a:rPr lang="en-US" noProof="1">
                <a:solidFill>
                  <a:schemeClr val="bg2"/>
                </a:solidFill>
              </a:rPr>
              <a:t>, </a:t>
            </a:r>
            <a:r>
              <a:rPr lang="en-US" b="1" noProof="1">
                <a:solidFill>
                  <a:schemeClr val="bg1"/>
                </a:solidFill>
              </a:rPr>
              <a:t>Assert</a:t>
            </a:r>
            <a:r>
              <a:rPr lang="en-US" noProof="1">
                <a:solidFill>
                  <a:schemeClr val="bg2"/>
                </a:solidFill>
              </a:rPr>
              <a:t>, </a:t>
            </a:r>
            <a:r>
              <a:rPr lang="en-US" b="1" noProof="1">
                <a:solidFill>
                  <a:schemeClr val="bg1"/>
                </a:solidFill>
              </a:rPr>
              <a:t>[SetUp]</a:t>
            </a:r>
            <a:r>
              <a:rPr lang="en-US" noProof="1">
                <a:solidFill>
                  <a:schemeClr val="bg2"/>
                </a:solidFill>
              </a:rPr>
              <a:t>, </a:t>
            </a:r>
            <a:r>
              <a:rPr lang="en-US" b="1" noProof="1">
                <a:solidFill>
                  <a:schemeClr val="bg1"/>
                </a:solidFill>
              </a:rPr>
              <a:t>[TearDown]</a:t>
            </a:r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en-US" dirty="0"/>
              <a:t>The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AAA pattern</a:t>
            </a:r>
            <a:r>
              <a:rPr lang="en-US" dirty="0"/>
              <a:t>: Arrange, Act, Assert</a:t>
            </a:r>
            <a:endParaRPr lang="bg-BG" dirty="0"/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Assertion</a:t>
            </a:r>
            <a:r>
              <a:rPr lang="bg-BG" dirty="0"/>
              <a:t> </a:t>
            </a:r>
            <a:r>
              <a:rPr lang="en-US" dirty="0"/>
              <a:t>– checking results / exit conditions</a:t>
            </a:r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Best practices </a:t>
            </a:r>
            <a:r>
              <a:rPr lang="en-US" dirty="0"/>
              <a:t>– naming and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conventions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2B38CA3C-FAFA-47C0-8FFF-3D11AA9C79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19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8176" y="1622995"/>
            <a:ext cx="7785413" cy="3498019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952" y="2319711"/>
            <a:ext cx="3659223" cy="4246043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11006" y="703954"/>
            <a:ext cx="5914831" cy="103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en-US" sz="8797" dirty="0">
                <a:solidFill>
                  <a:srgbClr val="234465"/>
                </a:solidFill>
              </a:rPr>
              <a:t>Questions?</a:t>
            </a:r>
            <a:endParaRPr lang="en-US" sz="8797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0354" y="202864"/>
            <a:ext cx="2028297" cy="790369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88" y="6387701"/>
            <a:ext cx="12188825" cy="48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38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2" name="Picture 1" descr="Logo, company nam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409912A7-4AD3-4826-C228-5C7907CDDC1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2752" y="5406705"/>
            <a:ext cx="2333177" cy="1083300"/>
          </a:xfrm>
          <a:prstGeom prst="rect">
            <a:avLst/>
          </a:prstGeom>
        </p:spPr>
      </p:pic>
      <p:pic>
        <p:nvPicPr>
          <p:cNvPr id="4" name="Picture 3" descr="A picture containing logo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42D0DF7-E76D-D3CD-565E-82F437070E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53" y="1421512"/>
            <a:ext cx="2094141" cy="1217714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1F36F515-443B-C2A0-5138-B9D053C6505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7994834" y="4006466"/>
            <a:ext cx="2903089" cy="1424666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9C58C09-F0C6-1EC1-98F3-C17679D995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34" y="4163292"/>
            <a:ext cx="2721697" cy="1179193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low confidence">
            <a:hlinkClick r:id="rId11"/>
            <a:extLst>
              <a:ext uri="{FF2B5EF4-FFF2-40B4-BE49-F238E27FC236}">
                <a16:creationId xmlns:a16="http://schemas.microsoft.com/office/drawing/2014/main" id="{0E321D4C-15EA-80AF-F2D1-84CF70EF35F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2105" y="1390047"/>
            <a:ext cx="3217301" cy="1098544"/>
          </a:xfrm>
          <a:prstGeom prst="rect">
            <a:avLst/>
          </a:prstGeom>
        </p:spPr>
      </p:pic>
      <p:pic>
        <p:nvPicPr>
          <p:cNvPr id="20" name="Picture 19" descr="A picture containing logo&#10;&#10;Description automatically generated">
            <a:hlinkClick r:id="rId13"/>
            <a:extLst>
              <a:ext uri="{FF2B5EF4-FFF2-40B4-BE49-F238E27FC236}">
                <a16:creationId xmlns:a16="http://schemas.microsoft.com/office/drawing/2014/main" id="{1BBA2A48-9C92-DDDE-EB02-827350BBA74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758" y="5455561"/>
            <a:ext cx="2234522" cy="1034445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medium confidence">
            <a:hlinkClick r:id="rId15"/>
            <a:extLst>
              <a:ext uri="{FF2B5EF4-FFF2-40B4-BE49-F238E27FC236}">
                <a16:creationId xmlns:a16="http://schemas.microsoft.com/office/drawing/2014/main" id="{E329FF98-9309-6F05-7413-9BBED74AF85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631" y="5523472"/>
            <a:ext cx="2642691" cy="911938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7"/>
            <a:extLst>
              <a:ext uri="{FF2B5EF4-FFF2-40B4-BE49-F238E27FC236}">
                <a16:creationId xmlns:a16="http://schemas.microsoft.com/office/drawing/2014/main" id="{315D200A-F76C-25DF-37B7-3CD7E7D0DFC7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35" y="3083733"/>
            <a:ext cx="3062131" cy="690537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9"/>
            <a:extLst>
              <a:ext uri="{FF2B5EF4-FFF2-40B4-BE49-F238E27FC236}">
                <a16:creationId xmlns:a16="http://schemas.microsoft.com/office/drawing/2014/main" id="{3452E366-249B-1897-755B-66A1902909B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941" y="2593442"/>
            <a:ext cx="2105821" cy="1474074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hlinkClick r:id="rId21"/>
            <a:extLst>
              <a:ext uri="{FF2B5EF4-FFF2-40B4-BE49-F238E27FC236}">
                <a16:creationId xmlns:a16="http://schemas.microsoft.com/office/drawing/2014/main" id="{5BA4E905-5CBE-FD72-EBC0-7145D318175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728" y="5342484"/>
            <a:ext cx="2013329" cy="1342218"/>
          </a:xfrm>
          <a:prstGeom prst="rect">
            <a:avLst/>
          </a:prstGeom>
        </p:spPr>
      </p:pic>
      <p:pic>
        <p:nvPicPr>
          <p:cNvPr id="25" name="Picture 3">
            <a:hlinkClick r:id="rId23"/>
            <a:extLst>
              <a:ext uri="{FF2B5EF4-FFF2-40B4-BE49-F238E27FC236}">
                <a16:creationId xmlns:a16="http://schemas.microsoft.com/office/drawing/2014/main" id="{ADBC8A48-C714-3EE7-0BFB-3095CE2EB7C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449357" y="2781207"/>
            <a:ext cx="3981360" cy="1098544"/>
          </a:xfrm>
          <a:prstGeom prst="rect">
            <a:avLst/>
          </a:prstGeom>
        </p:spPr>
      </p:pic>
      <p:pic>
        <p:nvPicPr>
          <p:cNvPr id="26" name="Picture 4" descr="Logo&#10;&#10;Description automatically generated">
            <a:hlinkClick r:id="rId25"/>
            <a:extLst>
              <a:ext uri="{FF2B5EF4-FFF2-40B4-BE49-F238E27FC236}">
                <a16:creationId xmlns:a16="http://schemas.microsoft.com/office/drawing/2014/main" id="{2F327446-72F8-99DA-4D2E-0D2E7D306628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7158" t="17315" r="7469" b="13827"/>
          <a:stretch/>
        </p:blipFill>
        <p:spPr>
          <a:xfrm>
            <a:off x="4012105" y="4250918"/>
            <a:ext cx="3057037" cy="974050"/>
          </a:xfrm>
          <a:prstGeom prst="rect">
            <a:avLst/>
          </a:prstGeom>
        </p:spPr>
      </p:pic>
      <p:pic>
        <p:nvPicPr>
          <p:cNvPr id="27" name="Graphic 26">
            <a:hlinkClick r:id="rId27"/>
            <a:extLst>
              <a:ext uri="{FF2B5EF4-FFF2-40B4-BE49-F238E27FC236}">
                <a16:creationId xmlns:a16="http://schemas.microsoft.com/office/drawing/2014/main" id="{9609B910-DD1A-D709-345C-7A7B5AA622FB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9715" t="18168" r="7091" b="12292"/>
          <a:stretch/>
        </p:blipFill>
        <p:spPr>
          <a:xfrm>
            <a:off x="8266204" y="1426868"/>
            <a:ext cx="3133145" cy="12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1942" y="1179586"/>
            <a:ext cx="8693332" cy="5488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Education, Profession and Job for Software Developers</a:t>
            </a:r>
          </a:p>
          <a:p>
            <a:pPr lvl="1"/>
            <a:r>
              <a:rPr lang="en-US" sz="2999" noProof="1">
                <a:hlinkClick r:id="rId3"/>
              </a:rPr>
              <a:t>softuni.bg</a:t>
            </a:r>
            <a:r>
              <a:rPr lang="en-US" sz="2999" noProof="1"/>
              <a:t>, </a:t>
            </a:r>
            <a:r>
              <a:rPr lang="en-US" sz="2799" dirty="0">
                <a:hlinkClick r:id="rId4"/>
              </a:rPr>
              <a:t>about.softuni.bg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/>
            <a:r>
              <a:rPr lang="en-US" sz="2999" noProof="1">
                <a:hlinkClick r:id="rId5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lvl="1"/>
            <a:r>
              <a:rPr lang="en-US" sz="2999" noProof="1">
                <a:hlinkClick r:id="rId6"/>
              </a:rPr>
              <a:t>facebook.com/SoftwareUniversity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lvl="1"/>
            <a:r>
              <a:rPr lang="en-US" sz="2999" dirty="0">
                <a:hlinkClick r:id="rId7"/>
              </a:rPr>
              <a:t>forum.softuni.bg</a:t>
            </a:r>
            <a:endParaRPr lang="en-US" sz="2999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3EE287F-C028-4FC3-A8A0-D4983AEF53EE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1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21350E02-B38F-4AB1-9D00-1DBE2FF7E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269565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4073" y="4445192"/>
            <a:ext cx="1930474" cy="20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9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8362AE-DF59-48FD-9999-7BE39A06E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845598" cy="541089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Unit tests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 a </a:t>
            </a:r>
            <a:r>
              <a:rPr lang="en-US" b="1" dirty="0"/>
              <a:t>single component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NUnit, JUnit, PyUnit, Mocha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 tests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 an </a:t>
            </a:r>
            <a:r>
              <a:rPr lang="en-US" b="1" dirty="0"/>
              <a:t>interaction</a:t>
            </a:r>
            <a:r>
              <a:rPr lang="en-US" dirty="0"/>
              <a:t> between</a:t>
            </a:r>
            <a:br>
              <a:rPr lang="en-US" dirty="0"/>
            </a:br>
            <a:r>
              <a:rPr lang="en-US" dirty="0"/>
              <a:t>components, e. g. </a:t>
            </a:r>
            <a:r>
              <a:rPr lang="en-US" b="1" dirty="0"/>
              <a:t>API tests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System tests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end-to-end tests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 the </a:t>
            </a:r>
            <a:r>
              <a:rPr lang="en-US" b="1" dirty="0"/>
              <a:t>entire system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Selenium, Appium, Cypress, Playwright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Test Levels</a:t>
            </a:r>
          </a:p>
        </p:txBody>
      </p:sp>
      <p:pic>
        <p:nvPicPr>
          <p:cNvPr id="2050" name="Picture 2" descr="Software Testing Levels. What are they? | by Arine Baghdasaryan ...">
            <a:extLst>
              <a:ext uri="{FF2B5EF4-FFF2-40B4-BE49-F238E27FC236}">
                <a16:creationId xmlns:a16="http://schemas.microsoft.com/office/drawing/2014/main" id="{49DFD9EC-0ADF-4031-BE85-691D1814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782" y="1539000"/>
            <a:ext cx="5306218" cy="310185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53588C9-1B2C-4A1F-A722-D00EBF314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06701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FA4943-26FA-4766-AB8D-A2A4F67F0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366F4-F396-48FA-90CB-5B719412D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72371"/>
            <a:ext cx="11818096" cy="548487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 </a:t>
            </a:r>
            <a:r>
              <a:rPr lang="en-US" dirty="0"/>
              <a:t>== a piece of code that </a:t>
            </a:r>
            <a:r>
              <a:rPr lang="en-US" b="1" dirty="0"/>
              <a:t>tests specific</a:t>
            </a:r>
            <a:br>
              <a:rPr lang="en-US" b="1" dirty="0"/>
            </a:br>
            <a:r>
              <a:rPr lang="en-US" b="1" dirty="0"/>
              <a:t>functionality</a:t>
            </a:r>
            <a:r>
              <a:rPr lang="en-US" dirty="0"/>
              <a:t> in certain software component (unit)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24A33E-BB44-4090-B09C-48652FFD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23423FA-D02D-41B1-A57D-E121B0885523}"/>
              </a:ext>
            </a:extLst>
          </p:cNvPr>
          <p:cNvSpPr txBox="1">
            <a:spLocks/>
          </p:cNvSpPr>
          <p:nvPr/>
        </p:nvSpPr>
        <p:spPr>
          <a:xfrm>
            <a:off x="190401" y="2935014"/>
            <a:ext cx="5545599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int </a:t>
            </a:r>
            <a:r>
              <a:rPr lang="en-US" sz="2600" noProof="1">
                <a:solidFill>
                  <a:schemeClr val="bg1"/>
                </a:solidFill>
              </a:rPr>
              <a:t>Sum</a:t>
            </a:r>
            <a:r>
              <a:rPr lang="en-US" sz="2600" noProof="1"/>
              <a:t>(int[] arr)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int sum =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foreach (int num in arr)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sum += num;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return sum;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31E251-E43A-40A3-AE5F-758E9E8081E8}"/>
              </a:ext>
            </a:extLst>
          </p:cNvPr>
          <p:cNvSpPr txBox="1">
            <a:spLocks/>
          </p:cNvSpPr>
          <p:nvPr/>
        </p:nvSpPr>
        <p:spPr>
          <a:xfrm>
            <a:off x="6096000" y="2935014"/>
            <a:ext cx="5545599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void </a:t>
            </a:r>
            <a:r>
              <a:rPr lang="en-US" sz="2600" noProof="1">
                <a:solidFill>
                  <a:schemeClr val="bg1"/>
                </a:solidFill>
              </a:rPr>
              <a:t>Test</a:t>
            </a:r>
            <a:r>
              <a:rPr lang="bg-BG" sz="2600" noProof="1">
                <a:solidFill>
                  <a:schemeClr val="bg1"/>
                </a:solidFill>
              </a:rPr>
              <a:t>_</a:t>
            </a:r>
            <a:r>
              <a:rPr lang="en-US" sz="2600" noProof="1">
                <a:solidFill>
                  <a:schemeClr val="bg1"/>
                </a:solidFill>
              </a:rPr>
              <a:t>SumTwoNumbers</a:t>
            </a:r>
            <a:r>
              <a:rPr lang="en-US" sz="2600" noProof="1"/>
              <a:t>() </a:t>
            </a:r>
            <a:endParaRPr lang="bg-BG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if (Sum(new[] </a:t>
            </a:r>
            <a:r>
              <a:rPr lang="en-US" sz="2600" noProof="1">
                <a:solidFill>
                  <a:schemeClr val="bg1"/>
                </a:solidFill>
              </a:rPr>
              <a:t>{1, 2}</a:t>
            </a:r>
            <a:r>
              <a:rPr lang="en-US" sz="2600" noProof="1"/>
              <a:t>) != </a:t>
            </a:r>
            <a:r>
              <a:rPr lang="en-US" sz="2600" noProof="1">
                <a:solidFill>
                  <a:schemeClr val="bg1"/>
                </a:solidFill>
              </a:rPr>
              <a:t>3</a:t>
            </a:r>
            <a:r>
              <a:rPr lang="en-US" sz="2600" noProof="1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throw new Exception(</a:t>
            </a:r>
            <a:endParaRPr lang="bg-BG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noProof="1"/>
              <a:t>		</a:t>
            </a:r>
            <a:r>
              <a:rPr lang="en-US" sz="2600" noProof="1"/>
              <a:t>"1+2=3!");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  <a:endParaRPr lang="bg-BG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C86EED-73AD-4BC0-BCD3-23BE0C122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2047" y="1295774"/>
            <a:ext cx="1828829" cy="120582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81103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B36EF010-6E50-434B-8C09-CB2CF70DD0F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800" dirty="0"/>
              <a:t>Concepts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0B76CFA-00C0-4DDE-BD16-6B629CEA64A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Testing Frameworks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2581AB-40BD-7EC1-7E33-916326B236B9}"/>
              </a:ext>
            </a:extLst>
          </p:cNvPr>
          <p:cNvGrpSpPr/>
          <p:nvPr/>
        </p:nvGrpSpPr>
        <p:grpSpPr>
          <a:xfrm>
            <a:off x="4626787" y="954000"/>
            <a:ext cx="2938425" cy="3162278"/>
            <a:chOff x="1056457" y="1176997"/>
            <a:chExt cx="2938425" cy="3162278"/>
          </a:xfrm>
        </p:grpSpPr>
        <p:pic>
          <p:nvPicPr>
            <p:cNvPr id="1026" name="Picture 2" descr="C# Unit Testing with NUnit | Pluralsight">
              <a:extLst>
                <a:ext uri="{FF2B5EF4-FFF2-40B4-BE49-F238E27FC236}">
                  <a16:creationId xmlns:a16="http://schemas.microsoft.com/office/drawing/2014/main" id="{372DA7A3-F112-9961-D7DD-39E26F5A4A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457" y="1468330"/>
              <a:ext cx="1364724" cy="1364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CECE2FA-CAB9-2CAB-3179-666F9C43E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8340" y="1790270"/>
              <a:ext cx="1936542" cy="1947676"/>
            </a:xfrm>
            <a:prstGeom prst="rect">
              <a:avLst/>
            </a:prstGeom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0AB3E74A-EC4A-1246-71AE-EAE6468926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78" b="99167" l="1667" r="99167">
                          <a14:foregroundMark x1="6111" y1="37500" x2="6111" y2="37500"/>
                          <a14:foregroundMark x1="1667" y1="46111" x2="1667" y2="46111"/>
                          <a14:foregroundMark x1="51667" y1="7222" x2="51667" y2="7222"/>
                          <a14:foregroundMark x1="47222" y1="2778" x2="47222" y2="2778"/>
                          <a14:foregroundMark x1="80556" y1="27222" x2="80556" y2="27222"/>
                          <a14:foregroundMark x1="72778" y1="15000" x2="86944" y2="50556"/>
                          <a14:foregroundMark x1="50000" y1="29444" x2="79444" y2="46111"/>
                          <a14:foregroundMark x1="81944" y1="57222" x2="82500" y2="71389"/>
                          <a14:foregroundMark x1="95278" y1="42778" x2="95278" y2="50000"/>
                          <a14:foregroundMark x1="74444" y1="76111" x2="69444" y2="83889"/>
                          <a14:foregroundMark x1="64167" y1="87778" x2="49167" y2="89167"/>
                          <a14:foregroundMark x1="57222" y1="95833" x2="46389" y2="95833"/>
                          <a14:foregroundMark x1="41667" y1="79444" x2="69444" y2="77222"/>
                          <a14:foregroundMark x1="31667" y1="76667" x2="62222" y2="74722"/>
                          <a14:foregroundMark x1="62222" y1="74722" x2="67222" y2="59444"/>
                          <a14:foregroundMark x1="67222" y1="57500" x2="58333" y2="43889"/>
                          <a14:foregroundMark x1="58333" y1="43889" x2="43611" y2="44167"/>
                          <a14:foregroundMark x1="43611" y1="44167" x2="33333" y2="34167"/>
                          <a14:foregroundMark x1="33333" y1="34167" x2="39167" y2="20556"/>
                          <a14:foregroundMark x1="39167" y1="20556" x2="57500" y2="18889"/>
                          <a14:foregroundMark x1="57500" y1="18889" x2="58889" y2="19444"/>
                          <a14:foregroundMark x1="61667" y1="22778" x2="64167" y2="21111"/>
                          <a14:foregroundMark x1="32222" y1="38333" x2="33889" y2="52222"/>
                          <a14:foregroundMark x1="33889" y1="52222" x2="33611" y2="44722"/>
                          <a14:foregroundMark x1="99444" y1="48889" x2="99444" y2="48889"/>
                          <a14:foregroundMark x1="54444" y1="278" x2="54444" y2="278"/>
                          <a14:foregroundMark x1="49167" y1="99167" x2="49167" y2="99167"/>
                          <a14:foregroundMark x1="48611" y1="556" x2="48611" y2="556"/>
                          <a14:foregroundMark x1="44444" y1="556" x2="44444" y2="556"/>
                          <a14:foregroundMark x1="44722" y1="556" x2="53889" y2="833"/>
                          <a14:backgroundMark x1="6389" y1="8611" x2="4167" y2="152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5083" y="3614775"/>
              <a:ext cx="724500" cy="72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4AE50763-ACD7-1E85-06B1-7A68E89390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651" y="2748742"/>
              <a:ext cx="724501" cy="823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D498AB81-6A1C-F002-3059-08F8C5C574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05" r="26495" b="53216"/>
            <a:stretch/>
          </p:blipFill>
          <p:spPr bwMode="auto">
            <a:xfrm>
              <a:off x="2058340" y="1176997"/>
              <a:ext cx="990000" cy="904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388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D00158-4156-4534-881A-C6D44BAF78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B591-CF32-4E52-91F1-B7F1191531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Testing frameworks </a:t>
            </a:r>
            <a:r>
              <a:rPr lang="en-US" sz="3400" dirty="0"/>
              <a:t>provide </a:t>
            </a:r>
            <a:r>
              <a:rPr lang="en-US" sz="3400" b="1" dirty="0"/>
              <a:t>foundation for test </a:t>
            </a:r>
            <a:br>
              <a:rPr lang="en-US" sz="3400" b="1" dirty="0"/>
            </a:br>
            <a:r>
              <a:rPr lang="en-US" sz="3400" b="1" dirty="0"/>
              <a:t>automation</a:t>
            </a:r>
            <a:endParaRPr lang="en-US" sz="3400" b="0" dirty="0"/>
          </a:p>
          <a:p>
            <a:pPr lvl="1"/>
            <a:r>
              <a:rPr lang="en-US" sz="3200" b="1" dirty="0"/>
              <a:t>Structure the tests</a:t>
            </a:r>
            <a:r>
              <a:rPr lang="en-US" sz="3200" dirty="0"/>
              <a:t> into hierarchical or other form</a:t>
            </a:r>
          </a:p>
          <a:p>
            <a:pPr lvl="1"/>
            <a:r>
              <a:rPr lang="en-US" sz="3200" b="1" dirty="0"/>
              <a:t>Create </a:t>
            </a:r>
            <a:r>
              <a:rPr lang="en-US" sz="3200" dirty="0"/>
              <a:t>and</a:t>
            </a:r>
            <a:r>
              <a:rPr lang="en-US" sz="3200" b="1" dirty="0"/>
              <a:t> run </a:t>
            </a:r>
            <a:r>
              <a:rPr lang="en-US" sz="3200" b="1" dirty="0">
                <a:solidFill>
                  <a:schemeClr val="bg1"/>
                </a:solidFill>
              </a:rPr>
              <a:t>test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cases</a:t>
            </a:r>
            <a:r>
              <a:rPr lang="en-US" sz="3200" dirty="0"/>
              <a:t>,</a:t>
            </a:r>
            <a:r>
              <a:rPr lang="en-US" sz="3200" b="1" dirty="0"/>
              <a:t> </a:t>
            </a:r>
            <a:r>
              <a:rPr lang="en-US" sz="3200" dirty="0"/>
              <a:t>then</a:t>
            </a:r>
            <a:r>
              <a:rPr lang="en-US" sz="3200" b="1" dirty="0"/>
              <a:t> </a:t>
            </a:r>
            <a:r>
              <a:rPr lang="en-US" sz="3200" dirty="0"/>
              <a:t>make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reports</a:t>
            </a:r>
            <a:endParaRPr lang="en-US" sz="3200" b="1" dirty="0"/>
          </a:p>
          <a:p>
            <a:pPr lvl="1"/>
            <a:r>
              <a:rPr lang="en-US" sz="3200" b="1" dirty="0"/>
              <a:t>Check</a:t>
            </a:r>
            <a:r>
              <a:rPr lang="en-US" sz="3200" b="0" dirty="0"/>
              <a:t> the </a:t>
            </a:r>
            <a:r>
              <a:rPr lang="en-US" sz="3200" b="1" dirty="0"/>
              <a:t>results </a:t>
            </a:r>
            <a:r>
              <a:rPr lang="en-US" sz="3200" b="0" dirty="0"/>
              <a:t>and </a:t>
            </a:r>
            <a:r>
              <a:rPr lang="en-US" sz="3200" b="1" dirty="0"/>
              <a:t>exit</a:t>
            </a:r>
            <a:r>
              <a:rPr lang="en-US" sz="3200" b="0" dirty="0"/>
              <a:t> conditions</a:t>
            </a:r>
          </a:p>
          <a:p>
            <a:pPr lvl="1"/>
            <a:r>
              <a:rPr lang="en-US" sz="3200" b="0" dirty="0"/>
              <a:t>Perform initialization at </a:t>
            </a:r>
            <a:r>
              <a:rPr lang="en-US" sz="3200" b="1" dirty="0"/>
              <a:t>startup </a:t>
            </a:r>
            <a:r>
              <a:rPr lang="en-US" sz="3200" dirty="0"/>
              <a:t>and cleanup</a:t>
            </a:r>
            <a:r>
              <a:rPr lang="en-US" sz="3200" b="0" dirty="0"/>
              <a:t> at </a:t>
            </a:r>
            <a:r>
              <a:rPr lang="en-US" sz="3200" b="1" dirty="0"/>
              <a:t>shut down</a:t>
            </a:r>
          </a:p>
          <a:p>
            <a:r>
              <a:rPr lang="en-US" b="1" dirty="0"/>
              <a:t>Examples </a:t>
            </a:r>
            <a:r>
              <a:rPr lang="en-US" dirty="0"/>
              <a:t>of testing frameworks:</a:t>
            </a:r>
          </a:p>
          <a:p>
            <a:pPr lvl="1"/>
            <a:r>
              <a:rPr lang="en-US" sz="3200" b="1" dirty="0"/>
              <a:t>NUnit</a:t>
            </a:r>
            <a:r>
              <a:rPr lang="en-US" sz="3200" dirty="0"/>
              <a:t>, </a:t>
            </a:r>
            <a:r>
              <a:rPr lang="en-US" sz="3200" dirty="0" err="1"/>
              <a:t>xUnit</a:t>
            </a:r>
            <a:r>
              <a:rPr lang="en-US" sz="3200" dirty="0"/>
              <a:t>, </a:t>
            </a:r>
            <a:r>
              <a:rPr lang="en-US" sz="3200" dirty="0" err="1"/>
              <a:t>MSTest</a:t>
            </a:r>
            <a:r>
              <a:rPr lang="en-US" sz="3200" dirty="0"/>
              <a:t> (C#), </a:t>
            </a:r>
            <a:r>
              <a:rPr lang="en-US" sz="3200" b="1" dirty="0"/>
              <a:t>Junit</a:t>
            </a:r>
            <a:r>
              <a:rPr lang="en-US" sz="3200" dirty="0"/>
              <a:t>, TestNG (Java), </a:t>
            </a:r>
            <a:r>
              <a:rPr lang="en-US" sz="3200" b="1" dirty="0"/>
              <a:t>Mocha</a:t>
            </a:r>
            <a:r>
              <a:rPr lang="en-US" sz="3200" dirty="0"/>
              <a:t>, Jest (JS), </a:t>
            </a:r>
            <a:r>
              <a:rPr lang="en-US" sz="3200" b="1" dirty="0" err="1"/>
              <a:t>PyTest</a:t>
            </a:r>
            <a:r>
              <a:rPr lang="en-US" sz="3200" dirty="0"/>
              <a:t> (Python)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Frameworks</a:t>
            </a:r>
          </a:p>
        </p:txBody>
      </p:sp>
      <p:pic>
        <p:nvPicPr>
          <p:cNvPr id="6" name="Picture 5" descr="A green circle with white letter n in it&#10;&#10;Description automatically generated">
            <a:extLst>
              <a:ext uri="{FF2B5EF4-FFF2-40B4-BE49-F238E27FC236}">
                <a16:creationId xmlns:a16="http://schemas.microsoft.com/office/drawing/2014/main" id="{D25AEB15-EF9E-C1C7-624C-3A2D9DA5A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671" y="1199280"/>
            <a:ext cx="1022827" cy="1022827"/>
          </a:xfrm>
          <a:prstGeom prst="rect">
            <a:avLst/>
          </a:prstGeom>
        </p:spPr>
      </p:pic>
      <p:pic>
        <p:nvPicPr>
          <p:cNvPr id="8" name="Picture 7" descr="A red and green circle with a number five&#10;&#10;Description automatically generated">
            <a:extLst>
              <a:ext uri="{FF2B5EF4-FFF2-40B4-BE49-F238E27FC236}">
                <a16:creationId xmlns:a16="http://schemas.microsoft.com/office/drawing/2014/main" id="{78845E14-E919-2B66-37EE-A425CC396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749" y="1199050"/>
            <a:ext cx="990000" cy="990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5923C7E-CB7F-19D5-470E-10047BABB8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3830" y="2349000"/>
            <a:ext cx="1206508" cy="1206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2C61E1-F223-4A47-E125-F46024D019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07110" y="2431977"/>
            <a:ext cx="990000" cy="104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5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FA4943-26FA-4766-AB8D-A2A4F67F0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366F4-F396-48FA-90CB-5B719412D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Testing frameworks </a:t>
            </a:r>
            <a:r>
              <a:rPr lang="en-US" dirty="0"/>
              <a:t>simplify automated testing and reporting</a:t>
            </a:r>
          </a:p>
          <a:p>
            <a:pPr lvl="1"/>
            <a:r>
              <a:rPr lang="en-US" dirty="0"/>
              <a:t>Example: </a:t>
            </a:r>
            <a:r>
              <a:rPr lang="en-US" b="1" dirty="0"/>
              <a:t>NUnit</a:t>
            </a:r>
            <a:r>
              <a:rPr lang="en-US" dirty="0"/>
              <a:t> testing framework for C#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24A33E-BB44-4090-B09C-48652FFD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Framework –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31E251-E43A-40A3-AE5F-758E9E8081E8}"/>
              </a:ext>
            </a:extLst>
          </p:cNvPr>
          <p:cNvSpPr txBox="1">
            <a:spLocks/>
          </p:cNvSpPr>
          <p:nvPr/>
        </p:nvSpPr>
        <p:spPr>
          <a:xfrm>
            <a:off x="1011000" y="2603684"/>
            <a:ext cx="6040598" cy="40653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using </a:t>
            </a:r>
            <a:r>
              <a:rPr lang="en-US" sz="2400" noProof="1">
                <a:solidFill>
                  <a:schemeClr val="bg1"/>
                </a:solidFill>
              </a:rPr>
              <a:t>NUnit.Framework</a:t>
            </a:r>
            <a:r>
              <a:rPr lang="en-US" sz="2400" noProof="1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public class SummatorTests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</a:t>
            </a:r>
            <a:r>
              <a:rPr lang="en-US" sz="2400" noProof="1">
                <a:solidFill>
                  <a:schemeClr val="bg1"/>
                </a:solidFill>
              </a:rPr>
              <a:t>[Test]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public void </a:t>
            </a:r>
            <a:r>
              <a:rPr lang="en-US" sz="2400" noProof="1">
                <a:solidFill>
                  <a:schemeClr val="bg1"/>
                </a:solidFill>
              </a:rPr>
              <a:t>Test_SumTwoNumbers</a:t>
            </a:r>
            <a:r>
              <a:rPr lang="en-US" sz="2400" noProof="1"/>
              <a:t>()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var sum = Sum(new[] { 1, 2 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Assert</a:t>
            </a:r>
            <a:r>
              <a:rPr lang="en-US" sz="2400" noProof="1"/>
              <a:t>.</a:t>
            </a:r>
            <a:r>
              <a:rPr lang="en-US" sz="2400" noProof="1">
                <a:solidFill>
                  <a:schemeClr val="bg1"/>
                </a:solidFill>
              </a:rPr>
              <a:t>AreEqual</a:t>
            </a:r>
            <a:r>
              <a:rPr lang="en-US" sz="2400" noProof="1"/>
              <a:t>(3, sum);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}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DCD1CA-D4C4-41D7-AC79-ADB64B210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000" y="2703015"/>
            <a:ext cx="4055324" cy="221098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0085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53A0C35-692F-4BC0-8FD3-EC0FBB1467C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Setup and First Test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NUnit: First Steps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FB1EB4-28F3-4052-AECF-E4477A508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430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0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23657</TotalTime>
  <Words>1592</Words>
  <Application>Microsoft Office PowerPoint</Application>
  <PresentationFormat>Widescreen</PresentationFormat>
  <Paragraphs>278</Paragraphs>
  <Slides>37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Unit Testing Methods</vt:lpstr>
      <vt:lpstr>Table of Contents</vt:lpstr>
      <vt:lpstr>What is Unit Testing?</vt:lpstr>
      <vt:lpstr>Test Levels</vt:lpstr>
      <vt:lpstr>Unit Testing</vt:lpstr>
      <vt:lpstr>Testing Frameworks</vt:lpstr>
      <vt:lpstr>Testing Frameworks</vt:lpstr>
      <vt:lpstr>Testing Framework – Example</vt:lpstr>
      <vt:lpstr>NUnit: First Steps</vt:lpstr>
      <vt:lpstr>Setup and First Test</vt:lpstr>
      <vt:lpstr>Creating a Blank Solution</vt:lpstr>
      <vt:lpstr>Creating a Project for Testing</vt:lpstr>
      <vt:lpstr>Creating a Project for Testing (2)</vt:lpstr>
      <vt:lpstr>Creating a Project for Testing (3)</vt:lpstr>
      <vt:lpstr>Creating a NUnit Project</vt:lpstr>
      <vt:lpstr>Adding Project Reference</vt:lpstr>
      <vt:lpstr>Writing your First Test</vt:lpstr>
      <vt:lpstr>Test Explorer</vt:lpstr>
      <vt:lpstr>Failing Tests Produce Errors</vt:lpstr>
      <vt:lpstr>NUnit: Basics</vt:lpstr>
      <vt:lpstr>Test Classes and Test Methods</vt:lpstr>
      <vt:lpstr>Initialization and Cleanup Methods</vt:lpstr>
      <vt:lpstr>The "AAA" Pattern</vt:lpstr>
      <vt:lpstr>The "AAA" Testing Pattern</vt:lpstr>
      <vt:lpstr>Assertions</vt:lpstr>
      <vt:lpstr>Two Models of Assertions</vt:lpstr>
      <vt:lpstr>Assertions</vt:lpstr>
      <vt:lpstr>Assertion Messages</vt:lpstr>
      <vt:lpstr>Unit Testing Best Practices</vt:lpstr>
      <vt:lpstr>Naming the Test Methods</vt:lpstr>
      <vt:lpstr>Automation Tests: Good Practices</vt:lpstr>
      <vt:lpstr>Automation Tests: Good Practices (2)</vt:lpstr>
      <vt:lpstr>Summary</vt:lpstr>
      <vt:lpstr>PowerPoint Presentation</vt:lpstr>
      <vt:lpstr>SoftUni Diamond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Methods</dc:title>
  <dc:subject>Software Development</dc:subject>
  <dc:creator>Software University</dc:creator>
  <cp:keywords>QA; Automation; SoftUni; Programming; Software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926</cp:revision>
  <dcterms:created xsi:type="dcterms:W3CDTF">2018-05-23T13:08:44Z</dcterms:created>
  <dcterms:modified xsi:type="dcterms:W3CDTF">2023-10-05T14:06:46Z</dcterms:modified>
  <cp:category>QA Automation Course @ SoftUni</cp:category>
</cp:coreProperties>
</file>