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4" r:id="rId1"/>
  </p:sldMasterIdLst>
  <p:notesMasterIdLst>
    <p:notesMasterId r:id="rId22"/>
  </p:notesMasterIdLst>
  <p:sldIdLst>
    <p:sldId id="256" r:id="rId2"/>
    <p:sldId id="263" r:id="rId3"/>
    <p:sldId id="264" r:id="rId4"/>
    <p:sldId id="269" r:id="rId5"/>
    <p:sldId id="267" r:id="rId6"/>
    <p:sldId id="268" r:id="rId7"/>
    <p:sldId id="281" r:id="rId8"/>
    <p:sldId id="277" r:id="rId9"/>
    <p:sldId id="278" r:id="rId10"/>
    <p:sldId id="272" r:id="rId11"/>
    <p:sldId id="273" r:id="rId12"/>
    <p:sldId id="284" r:id="rId13"/>
    <p:sldId id="285" r:id="rId14"/>
    <p:sldId id="286" r:id="rId15"/>
    <p:sldId id="275" r:id="rId16"/>
    <p:sldId id="287" r:id="rId17"/>
    <p:sldId id="274" r:id="rId18"/>
    <p:sldId id="276" r:id="rId19"/>
    <p:sldId id="279" r:id="rId20"/>
    <p:sldId id="280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277BD"/>
    <a:srgbClr val="0156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51" autoAdjust="0"/>
  </p:normalViewPr>
  <p:slideViewPr>
    <p:cSldViewPr snapToGrid="0">
      <p:cViewPr varScale="1">
        <p:scale>
          <a:sx n="84" d="100"/>
          <a:sy n="84" d="100"/>
        </p:scale>
        <p:origin x="780" y="56"/>
      </p:cViewPr>
      <p:guideLst>
        <p:guide orient="horz" pos="164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44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413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54464" y="2104950"/>
            <a:ext cx="76350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"/>
              <a:buNone/>
              <a:defRPr sz="4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147975"/>
            <a:ext cx="9144001" cy="995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438" y="4312261"/>
            <a:ext cx="1256176" cy="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rgbClr val="002D3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■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49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 title" type="titleOnly">
  <p:cSld name="TITLE_ONLY">
    <p:bg>
      <p:bgPr>
        <a:solidFill>
          <a:srgbClr val="002D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770474"/>
            <a:ext cx="9144000" cy="43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58699" y="61427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  <a:defRPr sz="2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60950" y="1001775"/>
            <a:ext cx="82221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6.png"/><Relationship Id="rId7" Type="http://schemas.openxmlformats.org/officeDocument/2006/relationships/image" Target="../media/image2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3gpp.org/ftp/Specs/archive/22_series/22.870" TargetMode="External"/><Relationship Id="rId2" Type="http://schemas.openxmlformats.org/officeDocument/2006/relationships/hyperlink" Target="https://www.itu.int/dms_pubrec/itu-r/rec/m/R-REC-M.2160-0-202311-I!!PDF-E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jpg"/><Relationship Id="rId5" Type="http://schemas.openxmlformats.org/officeDocument/2006/relationships/hyperlink" Target="https://www.3gpp.org/ftp/tsg_sa/TSG_SA/TSGS_108_Prague_2025-06/Docs/SP-250890.zip" TargetMode="External"/><Relationship Id="rId4" Type="http://schemas.openxmlformats.org/officeDocument/2006/relationships/hyperlink" Target="https://www.3gpp.org/ftp/tsg_sa/TSG_SA/TSGS_108_Prague_2025-06/Docs/SP-250806.zi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3gpp.org/dynareport/22870.htm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E605D5-5A7E-48DF-8668-83B2114C8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820" y="0"/>
            <a:ext cx="5496560" cy="4122420"/>
          </a:xfrm>
          <a:prstGeom prst="rect">
            <a:avLst/>
          </a:prstGeom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54500" y="2775510"/>
            <a:ext cx="7635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lvl="0" algn="ctr"/>
            <a:r>
              <a:rPr lang="en-US" sz="3600" dirty="0"/>
              <a:t>AI Agent protocols for 6G systems</a:t>
            </a:r>
            <a:br>
              <a:rPr lang="en-US" sz="3600" dirty="0"/>
            </a:br>
            <a:r>
              <a:rPr lang="en-US" sz="3600" dirty="0"/>
              <a:t>draft-stephan-ai-agent-6g-00</a:t>
            </a:r>
            <a:br>
              <a:rPr lang="en-US" sz="3600" dirty="0"/>
            </a:br>
            <a:endParaRPr sz="36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54475" y="1465800"/>
            <a:ext cx="4986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July 2025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8F18034-D16B-46C0-BB4B-AA53CE9CB746}"/>
              </a:ext>
            </a:extLst>
          </p:cNvPr>
          <p:cNvSpPr/>
          <p:nvPr/>
        </p:nvSpPr>
        <p:spPr>
          <a:xfrm>
            <a:off x="3834734" y="1124485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044A1-8E18-4EE6-B08C-CF738ED9E972}"/>
              </a:ext>
            </a:extLst>
          </p:cNvPr>
          <p:cNvSpPr/>
          <p:nvPr/>
        </p:nvSpPr>
        <p:spPr>
          <a:xfrm>
            <a:off x="7543160" y="868603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57DDD29-696E-4726-80D8-B2F5D7BD1BA4}"/>
              </a:ext>
            </a:extLst>
          </p:cNvPr>
          <p:cNvSpPr/>
          <p:nvPr/>
        </p:nvSpPr>
        <p:spPr>
          <a:xfrm>
            <a:off x="6699713" y="1492171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475D54-50B0-46A7-B13C-901336FC5C83}"/>
              </a:ext>
            </a:extLst>
          </p:cNvPr>
          <p:cNvSpPr/>
          <p:nvPr/>
        </p:nvSpPr>
        <p:spPr>
          <a:xfrm>
            <a:off x="5399391" y="1104926"/>
            <a:ext cx="1442139" cy="843897"/>
          </a:xfrm>
          <a:prstGeom prst="rect">
            <a:avLst/>
          </a:prstGeom>
          <a:solidFill>
            <a:schemeClr val="accent4"/>
          </a:solidFill>
          <a:ln w="3175"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6C8709D-6800-4E39-93F5-F2B2E2967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6" y="1199287"/>
            <a:ext cx="1190897" cy="694294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8D2D77-7F2D-43BB-9BDA-8A6E69C4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of the draft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0AA93-1A12-4F23-9A92-14D19B9D33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348" y="4006747"/>
            <a:ext cx="3626036" cy="10478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B58B-6A7A-4B4D-B174-ADF323E55B9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EB0F5-7EDC-41EE-B3CD-82556496E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6261" y="951180"/>
            <a:ext cx="1442139" cy="843897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F3F100-1392-41C8-B74D-2AEAC5A4B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5412" y="1258900"/>
            <a:ext cx="2400170" cy="949003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DA93F6-41F2-4BD0-AB19-0F2C7C83D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212" y="1290552"/>
            <a:ext cx="1730784" cy="1009049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pic>
        <p:nvPicPr>
          <p:cNvPr id="14" name="Graphic 13" descr="Filter">
            <a:extLst>
              <a:ext uri="{FF2B5EF4-FFF2-40B4-BE49-F238E27FC236}">
                <a16:creationId xmlns:a16="http://schemas.microsoft.com/office/drawing/2014/main" id="{87DC4D8D-2114-4F45-9CF7-77489CC6B3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59997" y="2571750"/>
            <a:ext cx="1730784" cy="1306832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14E28C85-6DCB-44DE-99FF-F90D3B165E93}"/>
              </a:ext>
            </a:extLst>
          </p:cNvPr>
          <p:cNvSpPr/>
          <p:nvPr/>
        </p:nvSpPr>
        <p:spPr>
          <a:xfrm>
            <a:off x="5911043" y="2370843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035AD6D-A296-4927-8230-08CE6B2EA90D}"/>
              </a:ext>
            </a:extLst>
          </p:cNvPr>
          <p:cNvSpPr/>
          <p:nvPr/>
        </p:nvSpPr>
        <p:spPr>
          <a:xfrm>
            <a:off x="6261563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59E3CD8-4097-4ADD-B7A1-0C7FFD0A9D69}"/>
              </a:ext>
            </a:extLst>
          </p:cNvPr>
          <p:cNvSpPr/>
          <p:nvPr/>
        </p:nvSpPr>
        <p:spPr>
          <a:xfrm>
            <a:off x="6612083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1EEBC2A5-A6E3-45A6-945B-CE07812B3215}"/>
              </a:ext>
            </a:extLst>
          </p:cNvPr>
          <p:cNvSpPr/>
          <p:nvPr/>
        </p:nvSpPr>
        <p:spPr>
          <a:xfrm>
            <a:off x="6913075" y="2361877"/>
            <a:ext cx="175260" cy="2895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553D55-B013-4143-B577-8B6828DF8A21}"/>
              </a:ext>
            </a:extLst>
          </p:cNvPr>
          <p:cNvSpPr txBox="1"/>
          <p:nvPr/>
        </p:nvSpPr>
        <p:spPr>
          <a:xfrm>
            <a:off x="337572" y="1132131"/>
            <a:ext cx="3655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use cases </a:t>
            </a:r>
            <a:r>
              <a:rPr lang="fr-FR" dirty="0" err="1"/>
              <a:t>described</a:t>
            </a:r>
            <a:r>
              <a:rPr lang="fr-FR" dirty="0"/>
              <a:t> in the TR 22.870</a:t>
            </a:r>
            <a:endParaRPr lang="en-US" dirty="0"/>
          </a:p>
        </p:txBody>
      </p:sp>
      <p:sp>
        <p:nvSpPr>
          <p:cNvPr id="33" name="Arrow: Striped Right 32">
            <a:extLst>
              <a:ext uri="{FF2B5EF4-FFF2-40B4-BE49-F238E27FC236}">
                <a16:creationId xmlns:a16="http://schemas.microsoft.com/office/drawing/2014/main" id="{2AC64516-2548-4425-8034-5D7B2DE64B24}"/>
              </a:ext>
            </a:extLst>
          </p:cNvPr>
          <p:cNvSpPr/>
          <p:nvPr/>
        </p:nvSpPr>
        <p:spPr>
          <a:xfrm rot="5400000">
            <a:off x="808876" y="2415975"/>
            <a:ext cx="1888684" cy="843897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96103-0E26-4933-B102-0E9CB0D175E5}"/>
              </a:ext>
            </a:extLst>
          </p:cNvPr>
          <p:cNvSpPr txBox="1"/>
          <p:nvPr/>
        </p:nvSpPr>
        <p:spPr>
          <a:xfrm>
            <a:off x="240382" y="4006747"/>
            <a:ext cx="36888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Highlight AI Agent communication scenarios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F8840CC-CFCD-402E-A2E6-6567AFD4C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02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4FC0F-498A-44CD-85FF-0AEE9C41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Objectives of the draft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5330296-97B0-4451-9F09-7301C98A2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001775"/>
            <a:ext cx="4042470" cy="3765300"/>
          </a:xfrm>
        </p:spPr>
        <p:txBody>
          <a:bodyPr/>
          <a:lstStyle/>
          <a:p>
            <a:r>
              <a:rPr lang="en-US" dirty="0"/>
              <a:t>Potential key requirements derived from the illustrative use cases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B255D-B402-40EC-8C11-7C1C42C6FD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F6EAF4-56CC-4BB4-8357-0E61C3050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10" y="967173"/>
            <a:ext cx="3702240" cy="34545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5ACCB4-36D2-42AD-B859-4641CF2AC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50" y="2233034"/>
            <a:ext cx="3627434" cy="1048603"/>
          </a:xfrm>
          <a:prstGeom prst="rect">
            <a:avLst/>
          </a:prstGeom>
        </p:spPr>
      </p:pic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06D707A0-7A3C-41A1-B22B-8C2B2DB3C065}"/>
              </a:ext>
            </a:extLst>
          </p:cNvPr>
          <p:cNvSpPr/>
          <p:nvPr/>
        </p:nvSpPr>
        <p:spPr>
          <a:xfrm>
            <a:off x="4263390" y="2603500"/>
            <a:ext cx="617220" cy="327660"/>
          </a:xfrm>
          <a:prstGeom prst="stripedRightArrow">
            <a:avLst>
              <a:gd name="adj1" fmla="val 55797"/>
              <a:gd name="adj2" fmla="val 630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Research">
            <a:extLst>
              <a:ext uri="{FF2B5EF4-FFF2-40B4-BE49-F238E27FC236}">
                <a16:creationId xmlns:a16="http://schemas.microsoft.com/office/drawing/2014/main" id="{61B55F6E-5D12-4022-8D8D-5B2B724A15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9280" y="2146300"/>
            <a:ext cx="2034000" cy="2034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F36C3B-07AC-469B-893F-9BBA302F0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23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945F-B573-4CB0-8E0B-BE7D4290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Key Requirements 1/3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B3219-2F3B-4A60-A104-03407EF05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Interoperability</a:t>
            </a:r>
          </a:p>
          <a:p>
            <a:pPr lvl="1"/>
            <a:r>
              <a:rPr lang="en-US" sz="1600" dirty="0"/>
              <a:t>Standardized Protocols: Ensuring seamless interaction across platforms.</a:t>
            </a:r>
          </a:p>
          <a:p>
            <a:pPr lvl="1"/>
            <a:r>
              <a:rPr lang="en-US" sz="1600" dirty="0"/>
              <a:t>Multimodal Data Formats: Supporting text, files, audio, and video.</a:t>
            </a:r>
          </a:p>
          <a:p>
            <a:pPr lvl="1"/>
            <a:r>
              <a:rPr lang="en-US" sz="1600" dirty="0"/>
              <a:t>Agent Identity Management: Secure identification and verification.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Discovery Mechanisms</a:t>
            </a:r>
          </a:p>
          <a:p>
            <a:pPr lvl="1"/>
            <a:r>
              <a:rPr lang="en-US" sz="1600" dirty="0"/>
              <a:t>Dynamic identification and location of AI agents and tools.</a:t>
            </a:r>
          </a:p>
          <a:p>
            <a:pPr lvl="1"/>
            <a:r>
              <a:rPr lang="en-US" sz="1600" dirty="0"/>
              <a:t>Combining multiple discovery mechanisms for efficiency.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 Management</a:t>
            </a:r>
          </a:p>
          <a:p>
            <a:pPr lvl="1"/>
            <a:r>
              <a:rPr lang="en-US" sz="1600" dirty="0"/>
              <a:t>Task decomposition, assignment, scheduling, and coordination.</a:t>
            </a:r>
          </a:p>
          <a:p>
            <a:pPr lvl="1"/>
            <a:r>
              <a:rPr lang="en-US" sz="1600" dirty="0"/>
              <a:t>Importance of seamless collaboration among agents.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DBF2-F049-4A18-A4E9-58163015A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163FB-A6CF-4505-8745-A09229360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C90412-EBA2-4F42-B6E9-927636822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39" y="1404258"/>
            <a:ext cx="786678" cy="7866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46EF8C-5D11-4447-B5F5-9D9788ED9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091" y="2571750"/>
            <a:ext cx="697107" cy="4638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BF1EB8-E606-4C15-A735-8DC8B3B1B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492" y="3345903"/>
            <a:ext cx="669792" cy="46389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6C7089-0B35-4AAA-8A2A-543D46D40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64910">
            <a:off x="6721268" y="1142649"/>
            <a:ext cx="2358352" cy="523220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Prospect</a:t>
            </a:r>
          </a:p>
        </p:txBody>
      </p:sp>
    </p:spTree>
    <p:extLst>
      <p:ext uri="{BB962C8B-B14F-4D97-AF65-F5344CB8AC3E}">
        <p14:creationId xmlns:p14="http://schemas.microsoft.com/office/powerpoint/2010/main" val="3449620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276ED-D83F-4708-9594-D5E50826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Key Requirements 2/3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2E9E6-20E9-4C10-BF89-453033AD9D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Context Awareness</a:t>
            </a:r>
          </a:p>
          <a:p>
            <a:pPr lvl="1"/>
            <a:r>
              <a:rPr lang="en-US" sz="1600" dirty="0"/>
              <a:t>Contextual Understanding: Awareness of operational context.</a:t>
            </a:r>
          </a:p>
          <a:p>
            <a:pPr lvl="1"/>
            <a:r>
              <a:rPr lang="en-US" sz="1600" dirty="0"/>
              <a:t>Adaptive Communication: Adapting communication based on context.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Autonomy</a:t>
            </a:r>
          </a:p>
          <a:p>
            <a:pPr lvl="1"/>
            <a:r>
              <a:rPr lang="en-US" sz="1600" dirty="0"/>
              <a:t>Decision Making: Autonomous and collaborative decisions.</a:t>
            </a:r>
          </a:p>
          <a:p>
            <a:pPr lvl="1"/>
            <a:r>
              <a:rPr lang="en-US" sz="1600" dirty="0"/>
              <a:t>Self-Management: Self-configuration, optimization, and healing.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Security</a:t>
            </a:r>
          </a:p>
          <a:p>
            <a:pPr lvl="1"/>
            <a:r>
              <a:rPr lang="en-US" sz="1600" dirty="0"/>
              <a:t>Authentication and Authorization: Identity verification and access control.</a:t>
            </a:r>
          </a:p>
          <a:p>
            <a:pPr lvl="1"/>
            <a:r>
              <a:rPr lang="en-US" sz="1600" dirty="0"/>
              <a:t>Data Protection: Encryption for privacy and confidentiality.</a:t>
            </a:r>
          </a:p>
          <a:p>
            <a:pPr lvl="1"/>
            <a:r>
              <a:rPr lang="en-US" sz="1600" dirty="0"/>
              <a:t>User Consent: Mechanisms for secure data exchange.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AD410-B389-44BA-99DB-A579BBF936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CF2A4-36E3-40D4-B09C-3A193AD1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716FF6-A74C-48E2-8524-B659151E5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91" y="1431130"/>
            <a:ext cx="915240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008DC6A-2A3E-4E05-B76D-116E34EAB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91" y="2194077"/>
            <a:ext cx="844867" cy="5622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73B352D-ED1D-498A-B7B0-AE1DA7E87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54" y="3066558"/>
            <a:ext cx="827777" cy="86935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85088F-0E8C-400A-8765-1289EDE21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64910">
            <a:off x="6721268" y="1142649"/>
            <a:ext cx="2358352" cy="523220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Prospect</a:t>
            </a:r>
          </a:p>
        </p:txBody>
      </p:sp>
    </p:spTree>
    <p:extLst>
      <p:ext uri="{BB962C8B-B14F-4D97-AF65-F5344CB8AC3E}">
        <p14:creationId xmlns:p14="http://schemas.microsoft.com/office/powerpoint/2010/main" val="3523464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0D6E-904F-43C8-95B6-6402A618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Key Requirements 3/3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EB8C-EFC2-428C-B577-6345F02E7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56995"/>
            <a:ext cx="8222100" cy="3765300"/>
          </a:xfrm>
        </p:spPr>
        <p:txBody>
          <a:bodyPr/>
          <a:lstStyle/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Low Latency Communication</a:t>
            </a:r>
          </a:p>
          <a:p>
            <a:pPr lvl="1"/>
            <a:r>
              <a:rPr lang="en-US" sz="1600" dirty="0"/>
              <a:t>Importance of minimal delay in data transmission.</a:t>
            </a:r>
          </a:p>
          <a:p>
            <a:pPr lvl="1"/>
            <a:r>
              <a:rPr lang="en-US" sz="1600" dirty="0"/>
              <a:t>Critical for real-time applications.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</a:t>
            </a:r>
          </a:p>
          <a:p>
            <a:pPr lvl="1"/>
            <a:r>
              <a:rPr lang="en-US" sz="1600" dirty="0"/>
              <a:t>Fault Tolerance: Detecting, mitigating, and recovering from anomalies.</a:t>
            </a:r>
          </a:p>
          <a:p>
            <a:pPr lvl="1"/>
            <a:r>
              <a:rPr lang="en-US" sz="1600" dirty="0"/>
              <a:t>Load Balancing: Distributing tasks to prevent bottlenecks.</a:t>
            </a:r>
          </a:p>
          <a:p>
            <a:pPr lvl="1"/>
            <a:r>
              <a:rPr lang="en-US" sz="1600" dirty="0"/>
              <a:t>Redundancy: Ensuring high reliability and service continuity.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Flexibility</a:t>
            </a:r>
          </a:p>
          <a:p>
            <a:pPr lvl="1"/>
            <a:r>
              <a:rPr lang="en-US" sz="1600" dirty="0"/>
              <a:t>Scalability: Accommodating increasing network sizes and data volumes.</a:t>
            </a:r>
          </a:p>
          <a:p>
            <a:pPr lvl="1"/>
            <a:r>
              <a:rPr lang="en-US" sz="1600" dirty="0"/>
              <a:t>Adaptability: Adjusting to various contexts and transmission methods.</a:t>
            </a:r>
          </a:p>
          <a:p>
            <a:pPr lvl="1"/>
            <a:r>
              <a:rPr lang="en-US" sz="1600" dirty="0"/>
              <a:t>Extensibility: Evolving with new technologies.</a:t>
            </a:r>
          </a:p>
          <a:p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Energy Efficiency</a:t>
            </a:r>
          </a:p>
          <a:p>
            <a:pPr lvl="1"/>
            <a:r>
              <a:rPr lang="en-US" sz="1600" dirty="0"/>
              <a:t>Optimized Communication: Reducing energy consumption.</a:t>
            </a:r>
          </a:p>
          <a:p>
            <a:pPr lvl="1"/>
            <a:r>
              <a:rPr lang="en-US" sz="1600" dirty="0"/>
              <a:t>Power Management: Extending operational life of devices.</a:t>
            </a:r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5DBAC-E94B-477E-A3B5-8C56E471820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B0032-6415-4332-826A-8C63EAF53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355F2C-BFDE-4073-98D0-722FB3D68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71" y="1280392"/>
            <a:ext cx="511492" cy="5114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16B8F8-0842-4122-ADA0-42BED933D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50" y="2158134"/>
            <a:ext cx="581511" cy="581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E2910-9221-40AD-9B6E-843B20C4D0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113" y="3185159"/>
            <a:ext cx="742007" cy="742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5FF644-46B3-498A-AA2F-3F1D6C08E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072" y="4333432"/>
            <a:ext cx="372087" cy="59912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4A1319-591F-43FC-BF83-2A1C2C824F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164910">
            <a:off x="6721268" y="1142649"/>
            <a:ext cx="2358352" cy="523220"/>
          </a:xfrm>
          <a:prstGeom prst="rect">
            <a:avLst/>
          </a:prstGeom>
          <a:gradFill>
            <a:gsLst>
              <a:gs pos="0">
                <a:schemeClr val="accent2">
                  <a:tint val="50000"/>
                  <a:satMod val="300000"/>
                  <a:alpha val="30000"/>
                </a:schemeClr>
              </a:gs>
              <a:gs pos="35000">
                <a:schemeClr val="accent2">
                  <a:tint val="37000"/>
                  <a:satMod val="300000"/>
                </a:schemeClr>
              </a:gs>
              <a:gs pos="100000">
                <a:schemeClr val="accent2">
                  <a:tint val="15000"/>
                  <a:satMod val="350000"/>
                </a:schemeClr>
              </a:gs>
            </a:gsLst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cap="none" spc="0" dirty="0">
                <a:ln/>
                <a:solidFill>
                  <a:schemeClr val="accent3"/>
                </a:solidFill>
                <a:effectLst>
                  <a:reflection blurRad="6350" stA="55000" endA="300" endPos="45500" dir="5400000" sy="-100000" algn="bl" rotWithShape="0"/>
                </a:effectLst>
              </a:rPr>
              <a:t>Prospect</a:t>
            </a:r>
          </a:p>
        </p:txBody>
      </p:sp>
    </p:spTree>
    <p:extLst>
      <p:ext uri="{BB962C8B-B14F-4D97-AF65-F5344CB8AC3E}">
        <p14:creationId xmlns:p14="http://schemas.microsoft.com/office/powerpoint/2010/main" val="2789835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7FC4E-F418-4E50-BA2E-87C323DF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65353-BB72-4D5D-9539-EC3C791FE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811812"/>
            <a:ext cx="8222100" cy="3765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Ongoing study demonstrates the </a:t>
            </a:r>
            <a:r>
              <a:rPr lang="en-US" dirty="0">
                <a:solidFill>
                  <a:srgbClr val="FF0000"/>
                </a:solidFill>
              </a:rPr>
              <a:t>potential of AI agent communication </a:t>
            </a:r>
            <a:r>
              <a:rPr lang="en-US" dirty="0"/>
              <a:t>in the scope of 6G.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fr-FR" dirty="0" err="1"/>
              <a:t>Early</a:t>
            </a:r>
            <a:r>
              <a:rPr lang="fr-FR" dirty="0"/>
              <a:t> stage: 3</a:t>
            </a:r>
            <a:r>
              <a:rPr lang="en-US" dirty="0"/>
              <a:t>GPP is still discussing the AI agent related use cases. Functional and protocol related aspects will be studied in the upcoming months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>
                <a:solidFill>
                  <a:srgbClr val="FF0000"/>
                </a:solidFill>
              </a:rPr>
              <a:t>If</a:t>
            </a:r>
            <a:r>
              <a:rPr lang="en-US" dirty="0"/>
              <a:t> a multi-AI agent-based system is formally adopted by 3GPP in the scope of 6G, </a:t>
            </a:r>
            <a:r>
              <a:rPr lang="en-US" dirty="0">
                <a:solidFill>
                  <a:srgbClr val="FF0000"/>
                </a:solidFill>
              </a:rPr>
              <a:t>standard solutions will be required </a:t>
            </a:r>
            <a:r>
              <a:rPr lang="en-US" dirty="0"/>
              <a:t>to support secure and reliable communication </a:t>
            </a:r>
            <a:r>
              <a:rPr lang="en-US" dirty="0">
                <a:solidFill>
                  <a:srgbClr val="FF0000"/>
                </a:solidFill>
              </a:rPr>
              <a:t>between agents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between agents and external tools</a:t>
            </a:r>
            <a:r>
              <a:rPr lang="en-US" dirty="0"/>
              <a:t>. </a:t>
            </a:r>
            <a:endParaRPr lang="fr-FR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Standard solutions for </a:t>
            </a:r>
            <a:r>
              <a:rPr lang="en-US" dirty="0">
                <a:solidFill>
                  <a:srgbClr val="FF0000"/>
                </a:solidFill>
              </a:rPr>
              <a:t>intra-network </a:t>
            </a:r>
            <a:r>
              <a:rPr lang="en-US" dirty="0"/>
              <a:t>but also for interaction </a:t>
            </a:r>
            <a:r>
              <a:rPr lang="en-US" dirty="0">
                <a:solidFill>
                  <a:srgbClr val="FF0000"/>
                </a:solidFill>
              </a:rPr>
              <a:t>with 3rd-party platforms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Authors consider that </a:t>
            </a:r>
            <a:r>
              <a:rPr lang="en-US" dirty="0">
                <a:solidFill>
                  <a:srgbClr val="FF0000"/>
                </a:solidFill>
              </a:rPr>
              <a:t>IETF could be the right place </a:t>
            </a:r>
            <a:r>
              <a:rPr lang="en-US" dirty="0"/>
              <a:t>for such standard effort.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Close coordination </a:t>
            </a:r>
            <a:r>
              <a:rPr lang="en-US" dirty="0"/>
              <a:t>between IETF and 3GPP is expected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96509-D6A1-43CB-917D-0232AD2586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EAAD2-0587-41C5-AFF6-A5C6043DB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2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83EA-8C3D-456A-95BA-51EA0466C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Study on Architecture for 6G 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C28A5-7DA2-4904-A068-19345001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49" y="793359"/>
            <a:ext cx="8524349" cy="3806571"/>
          </a:xfrm>
        </p:spPr>
        <p:txBody>
          <a:bodyPr/>
          <a:lstStyle/>
          <a:p>
            <a:r>
              <a:rPr lang="fr-FR" sz="1600" dirty="0" err="1"/>
              <a:t>Study</a:t>
            </a:r>
            <a:r>
              <a:rPr lang="fr-FR" sz="1600" dirty="0"/>
              <a:t> on use cases and service </a:t>
            </a:r>
            <a:r>
              <a:rPr lang="fr-FR" sz="1600" dirty="0" err="1"/>
              <a:t>requirements</a:t>
            </a:r>
            <a:r>
              <a:rPr lang="fr-FR" sz="1600" dirty="0"/>
              <a:t> in SA1 WG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concluded</a:t>
            </a:r>
            <a:r>
              <a:rPr lang="fr-FR" sz="1600" dirty="0"/>
              <a:t> in March 2026.</a:t>
            </a:r>
          </a:p>
          <a:p>
            <a:r>
              <a:rPr lang="fr-FR" sz="1600" dirty="0"/>
              <a:t>In </a:t>
            </a:r>
            <a:r>
              <a:rPr lang="fr-FR" sz="1600" dirty="0" err="1"/>
              <a:t>parallel</a:t>
            </a:r>
            <a:r>
              <a:rPr lang="fr-FR" sz="1600" dirty="0"/>
              <a:t>, the </a:t>
            </a:r>
            <a:r>
              <a:rPr lang="fr-FR" sz="1600" dirty="0" err="1"/>
              <a:t>study</a:t>
            </a:r>
            <a:r>
              <a:rPr lang="fr-FR" sz="1600" dirty="0"/>
              <a:t> on Architecture and </a:t>
            </a:r>
            <a:r>
              <a:rPr lang="fr-FR" sz="1600" dirty="0" err="1"/>
              <a:t>functional</a:t>
            </a:r>
            <a:r>
              <a:rPr lang="fr-FR" sz="1600" dirty="0"/>
              <a:t> aspects for 6G system has </a:t>
            </a:r>
            <a:r>
              <a:rPr lang="fr-FR" sz="1600" dirty="0" err="1"/>
              <a:t>just</a:t>
            </a:r>
            <a:r>
              <a:rPr lang="fr-FR" sz="1600" dirty="0"/>
              <a:t> been </a:t>
            </a:r>
            <a:r>
              <a:rPr lang="fr-FR" sz="1600" dirty="0" err="1"/>
              <a:t>launched</a:t>
            </a:r>
            <a:r>
              <a:rPr lang="fr-FR" sz="1600" dirty="0"/>
              <a:t> in SA2 WG (SP-250890), to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completed</a:t>
            </a:r>
            <a:r>
              <a:rPr lang="fr-FR" sz="1600" dirty="0"/>
              <a:t> by end of 2026/</a:t>
            </a:r>
            <a:r>
              <a:rPr lang="fr-FR" sz="1600" dirty="0" err="1"/>
              <a:t>beginning</a:t>
            </a:r>
            <a:r>
              <a:rPr lang="fr-FR" sz="1600" dirty="0"/>
              <a:t> of 2027:</a:t>
            </a:r>
            <a:endParaRPr lang="en-US" sz="1200" i="1" dirty="0"/>
          </a:p>
          <a:p>
            <a:pPr marL="114300" indent="0">
              <a:buNone/>
            </a:pPr>
            <a:r>
              <a:rPr lang="en-US" sz="1100" i="1" dirty="0"/>
              <a:t>This study aims to define a system architecture for 6G mobile networks for improvement of existing services and support of new services, to meet the 6G system requirements as defined by 3GPP SA1 and TSG RAN. </a:t>
            </a:r>
          </a:p>
          <a:p>
            <a:pPr marL="114300" indent="0">
              <a:buNone/>
            </a:pPr>
            <a:r>
              <a:rPr lang="en-US" sz="1100" i="1" dirty="0"/>
              <a:t>The study includes the following high level work tasks, and the conclusion will consolidate the 6G architecture among all work tasks: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WT#1: Define the overall 6G architecture as collection of capabilities and high level functionalities considering the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WT#2: Study migration and interworking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rgbClr val="FF0000"/>
                </a:solidFill>
              </a:rPr>
              <a:t>WT#3: Study how to support and enable use of AI in 6G (e.g. AI agent, framework).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WT#4: Study the integration of Sensing and Communication over 3GPP access, considering the sensing modes to be supported and other sources of sensing data.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WT#5: Study data framework for all aspects related to efficient and scalable data handling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WT#6: Study aspects on support of computing for UE, core network and application server in 6G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WT#7: Study how to support 6G RAT for NTN, based on RAN decision, and support service continuity aspects.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100" i="1" dirty="0"/>
              <a:t>WT#8: Study whether and how to support cellular IoT enablers in 6G, based on RAN decision for 6G IoT. </a:t>
            </a:r>
          </a:p>
          <a:p>
            <a:pPr marL="114300" indent="0">
              <a:buNone/>
            </a:pPr>
            <a:r>
              <a:rPr lang="en-US" sz="1100" i="1" dirty="0"/>
              <a:t>The conclusions of this study will form the basis for the normative work and/or for any further study.</a:t>
            </a:r>
            <a:endParaRPr lang="fr-FR" sz="1100" i="1" dirty="0"/>
          </a:p>
          <a:p>
            <a:pPr marL="114300" indent="0">
              <a:buNone/>
            </a:pPr>
            <a:r>
              <a:rPr lang="fr-FR" sz="1600" dirty="0"/>
              <a:t>To </a:t>
            </a:r>
            <a:r>
              <a:rPr lang="fr-FR" sz="1600" dirty="0" err="1"/>
              <a:t>conclude</a:t>
            </a:r>
            <a:r>
              <a:rPr lang="fr-FR" sz="1600" dirty="0"/>
              <a:t> on WT#3, 3GPP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need</a:t>
            </a:r>
            <a:r>
              <a:rPr lang="fr-FR" sz="1600" dirty="0"/>
              <a:t> to know if </a:t>
            </a:r>
            <a:r>
              <a:rPr lang="fr-FR" sz="1600" dirty="0" err="1"/>
              <a:t>standardized</a:t>
            </a:r>
            <a:r>
              <a:rPr lang="fr-FR" sz="1600" dirty="0"/>
              <a:t> solutions are or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available</a:t>
            </a:r>
            <a:r>
              <a:rPr lang="fr-FR" sz="1600" dirty="0"/>
              <a:t> </a:t>
            </a:r>
          </a:p>
          <a:p>
            <a:pPr marL="114300" indent="0">
              <a:buNone/>
            </a:pPr>
            <a:r>
              <a:rPr lang="fr-FR" sz="1600" dirty="0" err="1"/>
              <a:t>Study</a:t>
            </a:r>
            <a:r>
              <a:rPr lang="fr-FR" sz="1600" dirty="0"/>
              <a:t> on </a:t>
            </a:r>
            <a:r>
              <a:rPr lang="fr-FR" sz="1600" dirty="0" err="1"/>
              <a:t>protocol</a:t>
            </a:r>
            <a:r>
              <a:rPr lang="fr-FR" sz="1600" dirty="0"/>
              <a:t> aspects </a:t>
            </a:r>
            <a:r>
              <a:rPr lang="fr-FR" sz="1600" dirty="0" err="1"/>
              <a:t>will</a:t>
            </a:r>
            <a:r>
              <a:rPr lang="fr-FR" sz="1600" dirty="0"/>
              <a:t> </a:t>
            </a:r>
            <a:r>
              <a:rPr lang="fr-FR" sz="1600" dirty="0" err="1"/>
              <a:t>be</a:t>
            </a:r>
            <a:r>
              <a:rPr lang="fr-FR" sz="1600" dirty="0"/>
              <a:t> </a:t>
            </a:r>
            <a:r>
              <a:rPr lang="fr-FR" sz="1600" dirty="0" err="1"/>
              <a:t>launched</a:t>
            </a:r>
            <a:r>
              <a:rPr lang="fr-FR" sz="1600" dirty="0"/>
              <a:t> </a:t>
            </a:r>
            <a:r>
              <a:rPr lang="fr-FR" sz="1600"/>
              <a:t>in upcoming</a:t>
            </a:r>
            <a:r>
              <a:rPr lang="fr-FR" sz="1600" dirty="0"/>
              <a:t> </a:t>
            </a:r>
            <a:r>
              <a:rPr lang="fr-FR" sz="1600" dirty="0" err="1"/>
              <a:t>months</a:t>
            </a:r>
            <a:r>
              <a:rPr lang="fr-FR" sz="1600" dirty="0"/>
              <a:t>, </a:t>
            </a:r>
            <a:r>
              <a:rPr lang="fr-FR" sz="1600" dirty="0" err="1"/>
              <a:t>using</a:t>
            </a:r>
            <a:r>
              <a:rPr lang="fr-FR" sz="1600" dirty="0"/>
              <a:t> first outputs of the </a:t>
            </a:r>
            <a:r>
              <a:rPr lang="fr-FR" sz="1600" dirty="0" err="1"/>
              <a:t>study</a:t>
            </a:r>
            <a:r>
              <a:rPr lang="fr-FR" sz="1600" dirty="0"/>
              <a:t>.</a:t>
            </a:r>
            <a:endParaRPr lang="en-US" sz="1600" dirty="0"/>
          </a:p>
          <a:p>
            <a:endParaRPr lang="en-US" sz="12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14E19-C11F-49F8-B742-D45DD15EC0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1C6293-3639-42C2-AC84-7458ECA2228F}"/>
              </a:ext>
            </a:extLst>
          </p:cNvPr>
          <p:cNvSpPr/>
          <p:nvPr/>
        </p:nvSpPr>
        <p:spPr>
          <a:xfrm>
            <a:off x="343300" y="1735108"/>
            <a:ext cx="8729027" cy="25910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1B3FED1E-3A40-434C-912A-AF00F5A2CE9C}"/>
              </a:ext>
            </a:extLst>
          </p:cNvPr>
          <p:cNvSpPr/>
          <p:nvPr/>
        </p:nvSpPr>
        <p:spPr>
          <a:xfrm rot="785710">
            <a:off x="316269" y="2927504"/>
            <a:ext cx="338097" cy="184736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64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56B51-AF1A-42B3-83B8-3ECD1C8A6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Clear </a:t>
            </a:r>
            <a:r>
              <a:rPr lang="fr-FR" dirty="0" err="1"/>
              <a:t>need</a:t>
            </a:r>
            <a:r>
              <a:rPr lang="fr-FR" dirty="0"/>
              <a:t> for a standard for Agent communications…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15629-7ED1-4A20-91FB-8EFA17D0CFA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3E6FD4A-759C-4265-B9C7-7AC42BC12F6A}"/>
              </a:ext>
            </a:extLst>
          </p:cNvPr>
          <p:cNvGrpSpPr/>
          <p:nvPr/>
        </p:nvGrpSpPr>
        <p:grpSpPr>
          <a:xfrm>
            <a:off x="41824" y="590150"/>
            <a:ext cx="5698471" cy="959522"/>
            <a:chOff x="41824" y="590150"/>
            <a:chExt cx="5698471" cy="9595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CB14A1-A373-4B29-B984-68A477976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824" y="590150"/>
              <a:ext cx="5698471" cy="959522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2A5BDD7-68B9-42CC-AD2C-7F4CDDEE9D3D}"/>
                </a:ext>
              </a:extLst>
            </p:cNvPr>
            <p:cNvSpPr/>
            <p:nvPr/>
          </p:nvSpPr>
          <p:spPr>
            <a:xfrm>
              <a:off x="1615440" y="1079610"/>
              <a:ext cx="609600" cy="180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EE95FDA-9072-442C-A4B2-E0A0F38CC219}"/>
              </a:ext>
            </a:extLst>
          </p:cNvPr>
          <p:cNvGrpSpPr/>
          <p:nvPr/>
        </p:nvGrpSpPr>
        <p:grpSpPr>
          <a:xfrm>
            <a:off x="537644" y="1418342"/>
            <a:ext cx="4735400" cy="1274465"/>
            <a:chOff x="537644" y="1505053"/>
            <a:chExt cx="4735400" cy="127446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0F34693-A305-4CE4-BE43-12D918403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7644" y="1505053"/>
              <a:ext cx="4706832" cy="1274465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5041FBB-6934-40CB-AF2E-63F6A61EBC24}"/>
                </a:ext>
              </a:extLst>
            </p:cNvPr>
            <p:cNvSpPr/>
            <p:nvPr/>
          </p:nvSpPr>
          <p:spPr>
            <a:xfrm>
              <a:off x="4114799" y="2435217"/>
              <a:ext cx="1158245" cy="16828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AE10F9C-F7F0-4436-81AE-4F53CC36F8E3}"/>
              </a:ext>
            </a:extLst>
          </p:cNvPr>
          <p:cNvGrpSpPr/>
          <p:nvPr/>
        </p:nvGrpSpPr>
        <p:grpSpPr>
          <a:xfrm>
            <a:off x="169395" y="2779518"/>
            <a:ext cx="4402605" cy="1103898"/>
            <a:chOff x="169395" y="2779518"/>
            <a:chExt cx="4402605" cy="110389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BBE157F-9F98-4BE6-9ECE-BDF6004E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395" y="2779518"/>
              <a:ext cx="4402605" cy="1103898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7C532B-F9D8-451C-9859-797F00404724}"/>
                </a:ext>
              </a:extLst>
            </p:cNvPr>
            <p:cNvSpPr/>
            <p:nvPr/>
          </p:nvSpPr>
          <p:spPr>
            <a:xfrm>
              <a:off x="295066" y="3739422"/>
              <a:ext cx="1488014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F191B81-38E1-420F-A62A-1081B4B6DFC4}"/>
                </a:ext>
              </a:extLst>
            </p:cNvPr>
            <p:cNvSpPr/>
            <p:nvPr/>
          </p:nvSpPr>
          <p:spPr>
            <a:xfrm>
              <a:off x="4093976" y="3625122"/>
              <a:ext cx="425646" cy="45719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8759BE-5A28-4F4F-A6E8-7E675694BB23}"/>
              </a:ext>
            </a:extLst>
          </p:cNvPr>
          <p:cNvGrpSpPr/>
          <p:nvPr/>
        </p:nvGrpSpPr>
        <p:grpSpPr>
          <a:xfrm>
            <a:off x="4624380" y="3046070"/>
            <a:ext cx="3633026" cy="947746"/>
            <a:chOff x="4624380" y="3046070"/>
            <a:chExt cx="3633026" cy="94774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6BB4E10-1116-4BDA-8B58-7632215AF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4380" y="3046070"/>
              <a:ext cx="3633026" cy="94774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E98145-700C-4D2D-9C24-45FCEC08CF84}"/>
                </a:ext>
              </a:extLst>
            </p:cNvPr>
            <p:cNvSpPr/>
            <p:nvPr/>
          </p:nvSpPr>
          <p:spPr>
            <a:xfrm>
              <a:off x="6598920" y="3241230"/>
              <a:ext cx="609600" cy="18047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A45651-7F3E-4CC2-AF10-D9A314AE2AEE}"/>
              </a:ext>
            </a:extLst>
          </p:cNvPr>
          <p:cNvGrpSpPr/>
          <p:nvPr/>
        </p:nvGrpSpPr>
        <p:grpSpPr>
          <a:xfrm>
            <a:off x="5273045" y="1117838"/>
            <a:ext cx="3575889" cy="1752214"/>
            <a:chOff x="5273045" y="1117838"/>
            <a:chExt cx="3575889" cy="17522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5B9AE3-47E3-4E33-96FF-28A218E0A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273045" y="1117838"/>
              <a:ext cx="3575889" cy="1752214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20F9171-7A08-405E-8AE9-6CD1D1ABB0AF}"/>
                </a:ext>
              </a:extLst>
            </p:cNvPr>
            <p:cNvSpPr/>
            <p:nvPr/>
          </p:nvSpPr>
          <p:spPr>
            <a:xfrm>
              <a:off x="7208519" y="2603500"/>
              <a:ext cx="940635" cy="21905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A95A089-9CD9-495B-8CB8-F01D9DF2AC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6668F7-EE33-410D-B804-889B242598E2}"/>
              </a:ext>
            </a:extLst>
          </p:cNvPr>
          <p:cNvGrpSpPr/>
          <p:nvPr/>
        </p:nvGrpSpPr>
        <p:grpSpPr>
          <a:xfrm>
            <a:off x="2045958" y="4053078"/>
            <a:ext cx="6291218" cy="1075497"/>
            <a:chOff x="2045958" y="4037312"/>
            <a:chExt cx="6291218" cy="107549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9BF014A-1DCC-4712-9B43-136C9D4F6FB6}"/>
                </a:ext>
              </a:extLst>
            </p:cNvPr>
            <p:cNvGrpSpPr/>
            <p:nvPr/>
          </p:nvGrpSpPr>
          <p:grpSpPr>
            <a:xfrm>
              <a:off x="2045958" y="4037312"/>
              <a:ext cx="3440441" cy="1075497"/>
              <a:chOff x="2045958" y="4006576"/>
              <a:chExt cx="3440441" cy="1075497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A35031A-4FCF-48B9-8932-60F4247E67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45958" y="4006576"/>
                <a:ext cx="3440441" cy="1075497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4096966-4F01-4BAA-9CD8-B6861A49012D}"/>
                  </a:ext>
                </a:extLst>
              </p:cNvPr>
              <p:cNvSpPr/>
              <p:nvPr/>
            </p:nvSpPr>
            <p:spPr>
              <a:xfrm>
                <a:off x="3596640" y="4373880"/>
                <a:ext cx="693420" cy="23426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500181B-597E-4205-892F-2129F1BD03AD}"/>
                </a:ext>
              </a:extLst>
            </p:cNvPr>
            <p:cNvSpPr txBox="1"/>
            <p:nvPr/>
          </p:nvSpPr>
          <p:spPr>
            <a:xfrm>
              <a:off x="5647765" y="4411567"/>
              <a:ext cx="26894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" i="1" dirty="0"/>
                <a:t>* MCP </a:t>
              </a:r>
              <a:r>
                <a:rPr lang="fr-FR" sz="800" i="1" dirty="0" err="1"/>
                <a:t>currently</a:t>
              </a:r>
              <a:r>
                <a:rPr lang="fr-FR" sz="800" i="1" dirty="0"/>
                <a:t> </a:t>
              </a:r>
              <a:r>
                <a:rPr lang="fr-FR" sz="800" i="1" dirty="0" err="1"/>
                <a:t>considered</a:t>
              </a:r>
              <a:r>
                <a:rPr lang="fr-FR" sz="800" i="1" dirty="0"/>
                <a:t> as de facto solution for agent-</a:t>
              </a:r>
              <a:r>
                <a:rPr lang="fr-FR" sz="800" i="1" dirty="0" err="1"/>
                <a:t>tool</a:t>
              </a:r>
              <a:r>
                <a:rPr lang="fr-FR" sz="800" i="1" dirty="0"/>
                <a:t> communication</a:t>
              </a:r>
              <a:endParaRPr lang="en-US" sz="8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7702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5CF1-A784-4BF2-8843-57FE1F7F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 at the end…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5D6-1405-420E-A72F-50AB1C4661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FA7C5-095E-4259-A052-A1C34300F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038225"/>
            <a:ext cx="5715000" cy="3067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B81466-9DE3-4BD5-B940-0C987CA07EC3}"/>
              </a:ext>
            </a:extLst>
          </p:cNvPr>
          <p:cNvSpPr txBox="1"/>
          <p:nvPr/>
        </p:nvSpPr>
        <p:spPr>
          <a:xfrm>
            <a:off x="1203960" y="4201578"/>
            <a:ext cx="8057014" cy="95410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fr-FR" sz="2800" b="1" dirty="0">
                <a:ln/>
                <a:solidFill>
                  <a:schemeClr val="accent3"/>
                </a:solidFill>
              </a:rPr>
              <a:t>If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you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really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want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a STANDARD solution</a:t>
            </a:r>
          </a:p>
          <a:p>
            <a:r>
              <a:rPr lang="fr-FR" sz="2800" b="1" dirty="0">
                <a:ln/>
                <a:solidFill>
                  <a:schemeClr val="accent3"/>
                </a:solidFill>
              </a:rPr>
              <a:t>to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ensure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full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interoperability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</a:t>
            </a:r>
            <a:r>
              <a:rPr lang="fr-FR" sz="2800" b="1" dirty="0" err="1">
                <a:ln/>
                <a:solidFill>
                  <a:schemeClr val="accent3"/>
                </a:solidFill>
              </a:rPr>
              <a:t>between</a:t>
            </a:r>
            <a:r>
              <a:rPr lang="fr-FR" sz="2800" b="1" dirty="0">
                <a:ln/>
                <a:solidFill>
                  <a:schemeClr val="accent3"/>
                </a:solidFill>
              </a:rPr>
              <a:t> agents!</a:t>
            </a:r>
            <a:endParaRPr lang="en-US" sz="2800" b="1" dirty="0">
              <a:ln/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E60A3-2CBC-419E-BE5B-9A1AB6195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8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B862-74EA-423F-8D28-461D9D14B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 dirty="0" err="1"/>
              <a:t>steps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2E663-B7CC-4F49-BED0-4E9AB7D918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Help to </a:t>
            </a:r>
            <a:r>
              <a:rPr lang="fr-FR" dirty="0" err="1"/>
              <a:t>build</a:t>
            </a:r>
            <a:r>
              <a:rPr lang="fr-FR" dirty="0"/>
              <a:t> consensus on:</a:t>
            </a:r>
          </a:p>
          <a:p>
            <a:pPr lvl="1"/>
            <a:r>
              <a:rPr lang="fr-FR" dirty="0" err="1"/>
              <a:t>Existing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for a standard for agent communication</a:t>
            </a:r>
          </a:p>
          <a:p>
            <a:pPr lvl="1"/>
            <a:r>
              <a:rPr lang="fr-FR" dirty="0"/>
              <a:t>IETF </a:t>
            </a:r>
            <a:r>
              <a:rPr lang="en-US" dirty="0"/>
              <a:t>is the right place to work on it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Include</a:t>
            </a:r>
            <a:r>
              <a:rPr lang="fr-FR" dirty="0"/>
              <a:t> 3GPP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requirements</a:t>
            </a:r>
            <a:r>
              <a:rPr lang="fr-FR" dirty="0"/>
              <a:t> (if </a:t>
            </a:r>
            <a:r>
              <a:rPr lang="fr-FR" dirty="0" err="1"/>
              <a:t>any</a:t>
            </a:r>
            <a:r>
              <a:rPr lang="fr-FR" dirty="0"/>
              <a:t>) in the scope of the discussion on a possible charter</a:t>
            </a:r>
          </a:p>
          <a:p>
            <a:endParaRPr lang="fr-FR" dirty="0"/>
          </a:p>
          <a:p>
            <a:r>
              <a:rPr lang="fr-FR" dirty="0" err="1"/>
              <a:t>Provide</a:t>
            </a:r>
            <a:r>
              <a:rPr lang="fr-FR" dirty="0"/>
              <a:t> updates on the </a:t>
            </a:r>
            <a:r>
              <a:rPr lang="fr-FR" dirty="0" err="1"/>
              <a:t>progress</a:t>
            </a:r>
            <a:r>
              <a:rPr lang="fr-FR" dirty="0"/>
              <a:t> of the </a:t>
            </a:r>
            <a:r>
              <a:rPr lang="fr-FR" dirty="0" err="1"/>
              <a:t>work</a:t>
            </a:r>
            <a:r>
              <a:rPr lang="fr-FR" dirty="0"/>
              <a:t> in 3GPP</a:t>
            </a:r>
          </a:p>
          <a:p>
            <a:endParaRPr lang="fr-FR" dirty="0"/>
          </a:p>
          <a:p>
            <a:r>
              <a:rPr lang="fr-FR" dirty="0"/>
              <a:t>Promote close </a:t>
            </a:r>
            <a:r>
              <a:rPr lang="fr-FR" dirty="0" err="1"/>
              <a:t>cooperation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IETF and 3GPP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E5825-CB3A-48FC-97E1-892E56AB94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880EE3-27E5-4904-9B61-64012F0B1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8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7BD9390-9A41-4AE7-92F3-E92FF77F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3GPP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579E342-9C36-423C-ADEC-5DE071588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29222"/>
            <a:ext cx="5209520" cy="1272699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3GPP specifications cover cellular telecommunications technologies, including radio access, core network and service capabilities, which provide a complete system description for mobile telecommunications.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3GPP produces Technical Specifications, to be transposed by seven Standardization Bodies (ARIB, ATIS, CCSA, ETSI, TDSI, TTA,  TTC) into their appropriate deliverables (e.g., standards).</a:t>
            </a:r>
          </a:p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C9510-7BE5-4E6C-8CBD-80E460C91D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9F35F-B615-4195-AD7D-FD130117CBE2}"/>
              </a:ext>
            </a:extLst>
          </p:cNvPr>
          <p:cNvSpPr/>
          <p:nvPr/>
        </p:nvSpPr>
        <p:spPr>
          <a:xfrm>
            <a:off x="5209520" y="4892498"/>
            <a:ext cx="28969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https://www.3gpp.org/about-us/introducing-3gpp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604F9F-A97F-4AD7-B90D-D4B4B7738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797" y="2930357"/>
            <a:ext cx="4711631" cy="1870946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F73BE-7FDA-45A3-A4CA-B62FD10A4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75" y="2351254"/>
            <a:ext cx="3036443" cy="2708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7DC2C9-998E-4F44-A914-92EB5E34B4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4113" y="838863"/>
            <a:ext cx="3375787" cy="200030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A57DB-C0A9-4D45-B9A4-8604715F39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4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69D71-D0B4-4F02-8C1A-01ED3F34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Useful</a:t>
            </a:r>
            <a:r>
              <a:rPr lang="fr-FR" dirty="0"/>
              <a:t> </a:t>
            </a:r>
            <a:r>
              <a:rPr lang="fr-FR" dirty="0" err="1"/>
              <a:t>References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759F8-F8A6-45D2-A056-70812E0A0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ITU-R, "Recommendation ITU-R M.2160-0: Framework and overall objectives of the future development of IMT for 2030 and beyond",</a:t>
            </a:r>
          </a:p>
          <a:p>
            <a:pPr lvl="1"/>
            <a:r>
              <a:rPr lang="en-US" sz="1600" dirty="0">
                <a:hlinkClick r:id="rId2"/>
              </a:rPr>
              <a:t>https://www.itu.int/dms_pubrec/itu-r/rec/m/R-REC-M.2160-0-202311-I!!PDF-E.pdf</a:t>
            </a:r>
            <a:r>
              <a:rPr lang="en-US" sz="1600" dirty="0"/>
              <a:t> .</a:t>
            </a:r>
          </a:p>
          <a:p>
            <a:r>
              <a:rPr lang="en-US" sz="1600" dirty="0"/>
              <a:t>3GPP TR 22.870: Study on 6G Use Cases and Service Requirements; Stage 1 (Release 20)"</a:t>
            </a:r>
          </a:p>
          <a:p>
            <a:pPr lvl="1"/>
            <a:r>
              <a:rPr lang="en-US" sz="1600" dirty="0">
                <a:hlinkClick r:id="rId3"/>
              </a:rPr>
              <a:t>https://www.3gpp.org/ftp/Specs/archive/22_series/22.870</a:t>
            </a:r>
            <a:r>
              <a:rPr lang="en-US" sz="1600" dirty="0"/>
              <a:t> </a:t>
            </a:r>
          </a:p>
          <a:p>
            <a:r>
              <a:rPr lang="en-GB" sz="1600" dirty="0"/>
              <a:t>3GPP SA2 Study Item on Architecture for 6G System</a:t>
            </a:r>
          </a:p>
          <a:p>
            <a:pPr lvl="1"/>
            <a:r>
              <a:rPr lang="en-US" sz="1600" dirty="0">
                <a:hlinkClick r:id="rId4"/>
              </a:rPr>
              <a:t>https://www.3gpp.org/ftp/tsg_sa/TSG_SA/TSGS_108_Prague_2025-06/Docs/SP-250806.zip</a:t>
            </a:r>
            <a:r>
              <a:rPr lang="en-US" sz="1600" dirty="0"/>
              <a:t> </a:t>
            </a:r>
          </a:p>
          <a:p>
            <a:r>
              <a:rPr lang="en-US" sz="1600" dirty="0"/>
              <a:t>3GPP Work Plan: Review at Plenary #108 (June 2025)</a:t>
            </a:r>
          </a:p>
          <a:p>
            <a:pPr lvl="1"/>
            <a:r>
              <a:rPr lang="en-US" sz="1600" dirty="0">
                <a:hlinkClick r:id="rId5"/>
              </a:rPr>
              <a:t>https://www.3gpp.org/ftp/tsg_sa/TSG_SA/TSGS_108_Prague_2025-06/Docs/SP-250890.zip</a:t>
            </a:r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985A06-2CB4-42D7-9D36-A9F2344BDD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3DE0B-8701-4D2E-899B-9040FE264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747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9C2F09-3A06-49B3-B8BB-070ED72D5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9275"/>
            <a:ext cx="9144000" cy="2724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BFE902-8ADD-4F23-9A5B-0ADA02E5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3GPP Releases and </a:t>
            </a:r>
            <a:r>
              <a:rPr lang="fr-FR" dirty="0" err="1"/>
              <a:t>Generations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EE19-3F16-424B-A736-999309A59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8FDA6E15-38D0-4626-AE4A-22C958B53E25}"/>
              </a:ext>
            </a:extLst>
          </p:cNvPr>
          <p:cNvSpPr/>
          <p:nvPr/>
        </p:nvSpPr>
        <p:spPr>
          <a:xfrm>
            <a:off x="7155180" y="3774738"/>
            <a:ext cx="175260" cy="44196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24F8B1-C775-4502-9418-DF812528006D}"/>
              </a:ext>
            </a:extLst>
          </p:cNvPr>
          <p:cNvCxnSpPr/>
          <p:nvPr/>
        </p:nvCxnSpPr>
        <p:spPr>
          <a:xfrm>
            <a:off x="7242810" y="958693"/>
            <a:ext cx="0" cy="25388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89C19980-2BF3-4AF2-BB34-F9393F75C3F1}"/>
              </a:ext>
            </a:extLst>
          </p:cNvPr>
          <p:cNvSpPr/>
          <p:nvPr/>
        </p:nvSpPr>
        <p:spPr>
          <a:xfrm>
            <a:off x="5280399" y="4354909"/>
            <a:ext cx="289694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i="1" dirty="0"/>
              <a:t>https://www.3gpp.org/about-us/introducing-3gpp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578AF8-A8D8-49CA-8967-014C81083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10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FDA77E-39B2-4E65-B5D6-8D23295B0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6G Roadmap: ITU-R IMT 2030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D58614E-BC98-49DF-97AB-0FA60AD26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28" y="901702"/>
            <a:ext cx="4661712" cy="1601725"/>
          </a:xfrm>
        </p:spPr>
        <p:txBody>
          <a:bodyPr/>
          <a:lstStyle/>
          <a:p>
            <a:r>
              <a:rPr lang="en-US" sz="1200" dirty="0"/>
              <a:t>ITU-R has commenced the process of developing ITU-R Recommendations for the terrestrial components of the IMT-2030 radio interface(s), i.e., 6G. </a:t>
            </a:r>
          </a:p>
          <a:p>
            <a:r>
              <a:rPr lang="en-US" sz="1200" dirty="0"/>
              <a:t>6G is expected to provide enhanced capabilities compared to those described for IMT-2020 (aka 5G), as well as new capabilities to support the expanded usage scenarios of IMT-2030.</a:t>
            </a:r>
          </a:p>
          <a:p>
            <a:r>
              <a:rPr lang="fr-FR" sz="1200" dirty="0"/>
              <a:t>3</a:t>
            </a:r>
            <a:r>
              <a:rPr lang="en-US" sz="1200" dirty="0"/>
              <a:t>GPP will submit a proposal for a 6G system (</a:t>
            </a:r>
            <a:r>
              <a:rPr lang="en-US" sz="1200" dirty="0" err="1"/>
              <a:t>Radio+Core</a:t>
            </a:r>
            <a:r>
              <a:rPr lang="en-US" sz="1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1F0EA-D650-493D-A141-E82132A443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F84AB-A39C-401F-905B-E82EFA424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5341" y="2796674"/>
            <a:ext cx="5720287" cy="2285399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D6A37-F93B-43EF-AE41-4E3EACEFB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215" y="2658427"/>
            <a:ext cx="2260254" cy="242364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54FE0EAA-9EA3-4EDD-9E18-86D3607C7258}"/>
              </a:ext>
            </a:extLst>
          </p:cNvPr>
          <p:cNvSpPr/>
          <p:nvPr/>
        </p:nvSpPr>
        <p:spPr>
          <a:xfrm rot="20753315">
            <a:off x="1299434" y="2821555"/>
            <a:ext cx="350042" cy="6016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19DCA9-7041-4342-8966-EDA860537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175" y="801629"/>
            <a:ext cx="3512285" cy="193486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0AA72E1-1167-4BF4-9B48-B83AF6371881}"/>
              </a:ext>
            </a:extLst>
          </p:cNvPr>
          <p:cNvSpPr/>
          <p:nvPr/>
        </p:nvSpPr>
        <p:spPr>
          <a:xfrm>
            <a:off x="6568440" y="3604260"/>
            <a:ext cx="1181100" cy="23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669090-8FB2-4CF6-BE2C-CB4EBF2262CB}"/>
              </a:ext>
            </a:extLst>
          </p:cNvPr>
          <p:cNvSpPr/>
          <p:nvPr/>
        </p:nvSpPr>
        <p:spPr>
          <a:xfrm>
            <a:off x="7894320" y="4617582"/>
            <a:ext cx="670560" cy="236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9F94A2-8E13-40A2-96C3-B07C79E47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7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E902-8ADD-4F23-9A5B-0ADA02E5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3GPP 6G </a:t>
            </a:r>
            <a:r>
              <a:rPr lang="fr-FR" dirty="0" err="1"/>
              <a:t>workplan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5EE19-3F16-424B-A736-999309A5928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CBB16D-DA8D-4D71-9930-7975034DE436}"/>
              </a:ext>
            </a:extLst>
          </p:cNvPr>
          <p:cNvSpPr/>
          <p:nvPr/>
        </p:nvSpPr>
        <p:spPr>
          <a:xfrm>
            <a:off x="1122759" y="1755016"/>
            <a:ext cx="1150620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Service </a:t>
            </a:r>
            <a:r>
              <a:rPr lang="fr-FR" sz="1200" dirty="0" err="1">
                <a:solidFill>
                  <a:schemeClr val="accent4"/>
                </a:solidFill>
              </a:rPr>
              <a:t>requirements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3EA8985-F5ED-439A-A885-30D4D2AAB819}"/>
              </a:ext>
            </a:extLst>
          </p:cNvPr>
          <p:cNvSpPr/>
          <p:nvPr/>
        </p:nvSpPr>
        <p:spPr>
          <a:xfrm>
            <a:off x="2754629" y="2677486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Security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E3E21CE-AE97-45BB-93E7-AC4F08BBD539}"/>
              </a:ext>
            </a:extLst>
          </p:cNvPr>
          <p:cNvSpPr/>
          <p:nvPr/>
        </p:nvSpPr>
        <p:spPr>
          <a:xfrm>
            <a:off x="2754629" y="3100601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Media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FEEA0BB-73AD-4C51-AF5D-7B8C31704BE7}"/>
              </a:ext>
            </a:extLst>
          </p:cNvPr>
          <p:cNvSpPr/>
          <p:nvPr/>
        </p:nvSpPr>
        <p:spPr>
          <a:xfrm>
            <a:off x="2754629" y="3553029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O&amp;M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2D90D4-F7B6-44B2-8C81-2AFC5C8A3A74}"/>
              </a:ext>
            </a:extLst>
          </p:cNvPr>
          <p:cNvSpPr/>
          <p:nvPr/>
        </p:nvSpPr>
        <p:spPr>
          <a:xfrm>
            <a:off x="2754629" y="4005457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Application </a:t>
            </a:r>
            <a:r>
              <a:rPr lang="fr-FR" sz="1200" dirty="0" err="1">
                <a:solidFill>
                  <a:schemeClr val="accent4"/>
                </a:solidFill>
              </a:rPr>
              <a:t>Enablers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615BEF9-6696-4410-A413-3CD1A74E806E}"/>
              </a:ext>
            </a:extLst>
          </p:cNvPr>
          <p:cNvSpPr/>
          <p:nvPr/>
        </p:nvSpPr>
        <p:spPr>
          <a:xfrm>
            <a:off x="2754629" y="4440345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accent4"/>
                </a:solidFill>
              </a:rPr>
              <a:t>Protocols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0DF8B91D-5512-4ADB-A4A5-A65B82A18F22}"/>
              </a:ext>
            </a:extLst>
          </p:cNvPr>
          <p:cNvSpPr/>
          <p:nvPr/>
        </p:nvSpPr>
        <p:spPr>
          <a:xfrm>
            <a:off x="2754629" y="2225058"/>
            <a:ext cx="1367787" cy="320040"/>
          </a:xfrm>
          <a:prstGeom prst="roundRect">
            <a:avLst/>
          </a:prstGeom>
          <a:solidFill>
            <a:schemeClr val="bg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Architecture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93FE89F-5C0A-4BF8-B6A2-D8F9D0AAB5D5}"/>
              </a:ext>
            </a:extLst>
          </p:cNvPr>
          <p:cNvCxnSpPr>
            <a:cxnSpLocks/>
            <a:stCxn id="6" idx="2"/>
            <a:endCxn id="23" idx="1"/>
          </p:cNvCxnSpPr>
          <p:nvPr/>
        </p:nvCxnSpPr>
        <p:spPr>
          <a:xfrm rot="16200000" flipH="1">
            <a:off x="2071338" y="1701787"/>
            <a:ext cx="310022" cy="1056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A55CB90-3493-41A3-BB31-93E25C553FA1}"/>
              </a:ext>
            </a:extLst>
          </p:cNvPr>
          <p:cNvCxnSpPr>
            <a:cxnSpLocks/>
            <a:stCxn id="6" idx="2"/>
            <a:endCxn id="16" idx="1"/>
          </p:cNvCxnSpPr>
          <p:nvPr/>
        </p:nvCxnSpPr>
        <p:spPr>
          <a:xfrm rot="16200000" flipH="1">
            <a:off x="1845124" y="1928001"/>
            <a:ext cx="762450" cy="1056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1E70245-1178-4B9C-A318-62EA7A337DAB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1633567" y="2139558"/>
            <a:ext cx="1185565" cy="1056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F63B58A8-4301-4E1A-916E-C1E67C226E76}"/>
              </a:ext>
            </a:extLst>
          </p:cNvPr>
          <p:cNvCxnSpPr>
            <a:cxnSpLocks/>
            <a:stCxn id="6" idx="2"/>
            <a:endCxn id="19" idx="1"/>
          </p:cNvCxnSpPr>
          <p:nvPr/>
        </p:nvCxnSpPr>
        <p:spPr>
          <a:xfrm rot="16200000" flipH="1">
            <a:off x="1407353" y="2365772"/>
            <a:ext cx="1637993" cy="1056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ACCD605-3F8D-4E73-96C8-21FBC38DB352}"/>
              </a:ext>
            </a:extLst>
          </p:cNvPr>
          <p:cNvCxnSpPr>
            <a:cxnSpLocks/>
            <a:stCxn id="6" idx="2"/>
            <a:endCxn id="21" idx="1"/>
          </p:cNvCxnSpPr>
          <p:nvPr/>
        </p:nvCxnSpPr>
        <p:spPr>
          <a:xfrm rot="16200000" flipH="1">
            <a:off x="1181139" y="2591986"/>
            <a:ext cx="2090421" cy="10565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C90D635-5E34-4B51-B048-DBCDB58F357E}"/>
              </a:ext>
            </a:extLst>
          </p:cNvPr>
          <p:cNvCxnSpPr>
            <a:cxnSpLocks/>
            <a:stCxn id="6" idx="2"/>
            <a:endCxn id="22" idx="1"/>
          </p:cNvCxnSpPr>
          <p:nvPr/>
        </p:nvCxnSpPr>
        <p:spPr>
          <a:xfrm rot="16200000" flipH="1">
            <a:off x="963695" y="2809430"/>
            <a:ext cx="2525309" cy="1056560"/>
          </a:xfrm>
          <a:prstGeom prst="bentConnector2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A625762-13D6-4B2F-A263-7A8A64E5ABCE}"/>
              </a:ext>
            </a:extLst>
          </p:cNvPr>
          <p:cNvSpPr/>
          <p:nvPr/>
        </p:nvSpPr>
        <p:spPr>
          <a:xfrm>
            <a:off x="5566412" y="1757722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Service </a:t>
            </a:r>
            <a:r>
              <a:rPr lang="fr-FR" sz="1200" dirty="0" err="1">
                <a:solidFill>
                  <a:schemeClr val="accent4"/>
                </a:solidFill>
              </a:rPr>
              <a:t>requirements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0DF57C2-5065-4097-B090-3067E123C376}"/>
              </a:ext>
            </a:extLst>
          </p:cNvPr>
          <p:cNvSpPr/>
          <p:nvPr/>
        </p:nvSpPr>
        <p:spPr>
          <a:xfrm>
            <a:off x="6559551" y="2671477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Security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5089DED-CEA4-4D79-BA2E-2959624881B1}"/>
              </a:ext>
            </a:extLst>
          </p:cNvPr>
          <p:cNvSpPr/>
          <p:nvPr/>
        </p:nvSpPr>
        <p:spPr>
          <a:xfrm>
            <a:off x="6559551" y="3094592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Media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A6AC967-A882-4C0A-A186-079CC95462FA}"/>
              </a:ext>
            </a:extLst>
          </p:cNvPr>
          <p:cNvSpPr/>
          <p:nvPr/>
        </p:nvSpPr>
        <p:spPr>
          <a:xfrm>
            <a:off x="6559551" y="3547020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O&amp;M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FBC0B45-835C-440E-A0F9-BC040A297B00}"/>
              </a:ext>
            </a:extLst>
          </p:cNvPr>
          <p:cNvSpPr/>
          <p:nvPr/>
        </p:nvSpPr>
        <p:spPr>
          <a:xfrm>
            <a:off x="6559551" y="3999448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Application </a:t>
            </a:r>
            <a:r>
              <a:rPr lang="fr-FR" sz="1200" dirty="0" err="1">
                <a:solidFill>
                  <a:schemeClr val="accent4"/>
                </a:solidFill>
              </a:rPr>
              <a:t>Enablers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ECD3FDF-FA5B-4D62-AD36-A24A6B4AEBE0}"/>
              </a:ext>
            </a:extLst>
          </p:cNvPr>
          <p:cNvSpPr/>
          <p:nvPr/>
        </p:nvSpPr>
        <p:spPr>
          <a:xfrm>
            <a:off x="6559551" y="4434336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chemeClr val="accent4"/>
                </a:solidFill>
              </a:rPr>
              <a:t>Protocols</a:t>
            </a:r>
            <a:endParaRPr lang="en-US" sz="1200" dirty="0">
              <a:solidFill>
                <a:schemeClr val="accent4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656A2897-6CD6-4EE1-B09C-DFD2261ADA6E}"/>
              </a:ext>
            </a:extLst>
          </p:cNvPr>
          <p:cNvSpPr/>
          <p:nvPr/>
        </p:nvSpPr>
        <p:spPr>
          <a:xfrm>
            <a:off x="6559551" y="2219049"/>
            <a:ext cx="1150620" cy="3200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accent4"/>
                </a:solidFill>
              </a:rPr>
              <a:t>Architecture</a:t>
            </a:r>
            <a:endParaRPr lang="en-US" sz="1200" dirty="0">
              <a:solidFill>
                <a:schemeClr val="accent4"/>
              </a:solidFill>
            </a:endParaRP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833CFCF-0022-4A1E-835D-8955265CCB66}"/>
              </a:ext>
            </a:extLst>
          </p:cNvPr>
          <p:cNvCxnSpPr>
            <a:stCxn id="57" idx="3"/>
            <a:endCxn id="52" idx="3"/>
          </p:cNvCxnSpPr>
          <p:nvPr/>
        </p:nvCxnSpPr>
        <p:spPr>
          <a:xfrm>
            <a:off x="7710171" y="2379069"/>
            <a:ext cx="12700" cy="452428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5010D166-7C51-4DEE-B32F-90CA2CAAF2BE}"/>
              </a:ext>
            </a:extLst>
          </p:cNvPr>
          <p:cNvCxnSpPr>
            <a:stCxn id="57" idx="3"/>
            <a:endCxn id="53" idx="3"/>
          </p:cNvCxnSpPr>
          <p:nvPr/>
        </p:nvCxnSpPr>
        <p:spPr>
          <a:xfrm>
            <a:off x="7710171" y="2379069"/>
            <a:ext cx="12700" cy="875543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4FE2BDD7-B4F1-43B9-A9A7-6727F2B1C945}"/>
              </a:ext>
            </a:extLst>
          </p:cNvPr>
          <p:cNvCxnSpPr>
            <a:stCxn id="57" idx="3"/>
            <a:endCxn id="54" idx="3"/>
          </p:cNvCxnSpPr>
          <p:nvPr/>
        </p:nvCxnSpPr>
        <p:spPr>
          <a:xfrm>
            <a:off x="7710171" y="2379069"/>
            <a:ext cx="12700" cy="1327971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D616D84B-DEE1-4B56-9FF3-A5701EA5246B}"/>
              </a:ext>
            </a:extLst>
          </p:cNvPr>
          <p:cNvCxnSpPr>
            <a:stCxn id="57" idx="3"/>
            <a:endCxn id="55" idx="3"/>
          </p:cNvCxnSpPr>
          <p:nvPr/>
        </p:nvCxnSpPr>
        <p:spPr>
          <a:xfrm>
            <a:off x="7710171" y="2379069"/>
            <a:ext cx="12700" cy="1780399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E82248C1-988C-4281-9FD2-9DF3F256D6E7}"/>
              </a:ext>
            </a:extLst>
          </p:cNvPr>
          <p:cNvCxnSpPr>
            <a:stCxn id="57" idx="3"/>
            <a:endCxn id="56" idx="3"/>
          </p:cNvCxnSpPr>
          <p:nvPr/>
        </p:nvCxnSpPr>
        <p:spPr>
          <a:xfrm>
            <a:off x="7710171" y="2379069"/>
            <a:ext cx="12700" cy="2215287"/>
          </a:xfrm>
          <a:prstGeom prst="bent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CCF65E0-05DE-415C-97F7-26B4EF37B6FF}"/>
              </a:ext>
            </a:extLst>
          </p:cNvPr>
          <p:cNvCxnSpPr>
            <a:stCxn id="6" idx="3"/>
            <a:endCxn id="51" idx="1"/>
          </p:cNvCxnSpPr>
          <p:nvPr/>
        </p:nvCxnSpPr>
        <p:spPr>
          <a:xfrm>
            <a:off x="2273379" y="1915036"/>
            <a:ext cx="3293033" cy="2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CF2C7C1-7718-4B04-9A28-0A67C3A79827}"/>
              </a:ext>
            </a:extLst>
          </p:cNvPr>
          <p:cNvCxnSpPr>
            <a:cxnSpLocks/>
            <a:stCxn id="23" idx="3"/>
            <a:endCxn id="57" idx="1"/>
          </p:cNvCxnSpPr>
          <p:nvPr/>
        </p:nvCxnSpPr>
        <p:spPr>
          <a:xfrm flipV="1">
            <a:off x="4122416" y="2379069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DDD7307-596C-48C6-A848-8EAE20579DB5}"/>
              </a:ext>
            </a:extLst>
          </p:cNvPr>
          <p:cNvCxnSpPr>
            <a:cxnSpLocks/>
            <a:stCxn id="16" idx="3"/>
            <a:endCxn id="52" idx="1"/>
          </p:cNvCxnSpPr>
          <p:nvPr/>
        </p:nvCxnSpPr>
        <p:spPr>
          <a:xfrm flipV="1">
            <a:off x="4122416" y="2831497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B529E9D-8E45-4323-B3A7-A610E0F6B9B4}"/>
              </a:ext>
            </a:extLst>
          </p:cNvPr>
          <p:cNvCxnSpPr>
            <a:cxnSpLocks/>
            <a:stCxn id="17" idx="3"/>
            <a:endCxn id="53" idx="1"/>
          </p:cNvCxnSpPr>
          <p:nvPr/>
        </p:nvCxnSpPr>
        <p:spPr>
          <a:xfrm flipV="1">
            <a:off x="4122416" y="3254612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8B320D4-8CE9-4323-867B-1CDDE2E6BCE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4122416" y="3707040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2F248DC9-6F66-42C8-93AE-F36FD0835BEE}"/>
              </a:ext>
            </a:extLst>
          </p:cNvPr>
          <p:cNvCxnSpPr>
            <a:cxnSpLocks/>
            <a:stCxn id="21" idx="3"/>
            <a:endCxn id="55" idx="1"/>
          </p:cNvCxnSpPr>
          <p:nvPr/>
        </p:nvCxnSpPr>
        <p:spPr>
          <a:xfrm flipV="1">
            <a:off x="4122416" y="4159468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D0477ED-68CD-42AE-9727-65C247F83DCF}"/>
              </a:ext>
            </a:extLst>
          </p:cNvPr>
          <p:cNvCxnSpPr>
            <a:cxnSpLocks/>
            <a:stCxn id="22" idx="3"/>
            <a:endCxn id="56" idx="1"/>
          </p:cNvCxnSpPr>
          <p:nvPr/>
        </p:nvCxnSpPr>
        <p:spPr>
          <a:xfrm flipV="1">
            <a:off x="4122416" y="4594356"/>
            <a:ext cx="2437135" cy="6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19E74047-4F71-4533-9672-AA8C192AD3DF}"/>
              </a:ext>
            </a:extLst>
          </p:cNvPr>
          <p:cNvCxnSpPr>
            <a:stCxn id="51" idx="3"/>
            <a:endCxn id="57" idx="3"/>
          </p:cNvCxnSpPr>
          <p:nvPr/>
        </p:nvCxnSpPr>
        <p:spPr>
          <a:xfrm>
            <a:off x="6717032" y="1917742"/>
            <a:ext cx="993139" cy="461327"/>
          </a:xfrm>
          <a:prstGeom prst="bentConnector3">
            <a:avLst>
              <a:gd name="adj1" fmla="val 123018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B77CD59-E844-4F7D-95DC-968AC959CE49}"/>
              </a:ext>
            </a:extLst>
          </p:cNvPr>
          <p:cNvCxnSpPr>
            <a:cxnSpLocks/>
          </p:cNvCxnSpPr>
          <p:nvPr/>
        </p:nvCxnSpPr>
        <p:spPr bwMode="auto">
          <a:xfrm>
            <a:off x="158699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E58B84F-33D9-4977-A5A7-379D2522254C}"/>
              </a:ext>
            </a:extLst>
          </p:cNvPr>
          <p:cNvSpPr txBox="1"/>
          <p:nvPr/>
        </p:nvSpPr>
        <p:spPr>
          <a:xfrm>
            <a:off x="678514" y="804446"/>
            <a:ext cx="472835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2024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D9716EC0-5EF2-4050-9308-0D8F1AB991A5}"/>
              </a:ext>
            </a:extLst>
          </p:cNvPr>
          <p:cNvCxnSpPr>
            <a:cxnSpLocks/>
          </p:cNvCxnSpPr>
          <p:nvPr/>
        </p:nvCxnSpPr>
        <p:spPr bwMode="auto">
          <a:xfrm>
            <a:off x="1610025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C76B493D-7D61-4088-8FDA-AF9490609FA1}"/>
              </a:ext>
            </a:extLst>
          </p:cNvPr>
          <p:cNvSpPr txBox="1"/>
          <p:nvPr/>
        </p:nvSpPr>
        <p:spPr>
          <a:xfrm>
            <a:off x="2129840" y="804446"/>
            <a:ext cx="424537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2025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DCA89A0-BE5B-48FD-90F5-3F0FA004987F}"/>
              </a:ext>
            </a:extLst>
          </p:cNvPr>
          <p:cNvCxnSpPr>
            <a:cxnSpLocks/>
          </p:cNvCxnSpPr>
          <p:nvPr/>
        </p:nvCxnSpPr>
        <p:spPr bwMode="auto">
          <a:xfrm>
            <a:off x="3061351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none" w="med" len="med"/>
            <a:tailEnd type="none" w="med" len="med"/>
          </a:ln>
          <a:effectLst/>
        </p:spPr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AA62F24-0948-46F4-A0DC-091A53247E19}"/>
              </a:ext>
            </a:extLst>
          </p:cNvPr>
          <p:cNvSpPr txBox="1"/>
          <p:nvPr/>
        </p:nvSpPr>
        <p:spPr>
          <a:xfrm>
            <a:off x="3581166" y="804446"/>
            <a:ext cx="424537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2026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BFB53CD1-561D-4BCF-8C2B-375C686F2AE9}"/>
              </a:ext>
            </a:extLst>
          </p:cNvPr>
          <p:cNvCxnSpPr>
            <a:cxnSpLocks/>
          </p:cNvCxnSpPr>
          <p:nvPr/>
        </p:nvCxnSpPr>
        <p:spPr bwMode="auto">
          <a:xfrm>
            <a:off x="4512677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7B3C93C-B01B-4B76-8C07-EAEFECC9A3FC}"/>
              </a:ext>
            </a:extLst>
          </p:cNvPr>
          <p:cNvSpPr txBox="1"/>
          <p:nvPr/>
        </p:nvSpPr>
        <p:spPr>
          <a:xfrm>
            <a:off x="5032492" y="804446"/>
            <a:ext cx="424537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2027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562906E-E830-4111-90CD-883BBB1F2471}"/>
              </a:ext>
            </a:extLst>
          </p:cNvPr>
          <p:cNvCxnSpPr>
            <a:cxnSpLocks/>
          </p:cNvCxnSpPr>
          <p:nvPr/>
        </p:nvCxnSpPr>
        <p:spPr bwMode="auto">
          <a:xfrm>
            <a:off x="5964003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C7B49342-7B75-4DF9-81E4-36C8FB22F0D1}"/>
              </a:ext>
            </a:extLst>
          </p:cNvPr>
          <p:cNvSpPr txBox="1"/>
          <p:nvPr/>
        </p:nvSpPr>
        <p:spPr>
          <a:xfrm>
            <a:off x="6483818" y="804446"/>
            <a:ext cx="424537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2028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6EB688C-8BB5-4DFD-91C5-6F3137E42F34}"/>
              </a:ext>
            </a:extLst>
          </p:cNvPr>
          <p:cNvCxnSpPr>
            <a:cxnSpLocks/>
          </p:cNvCxnSpPr>
          <p:nvPr/>
        </p:nvCxnSpPr>
        <p:spPr bwMode="auto">
          <a:xfrm>
            <a:off x="7415329" y="914963"/>
            <a:ext cx="1451326" cy="0"/>
          </a:xfrm>
          <a:prstGeom prst="line">
            <a:avLst/>
          </a:prstGeom>
          <a:noFill/>
          <a:ln w="9525" cap="flat" cmpd="sng" algn="ctr">
            <a:solidFill>
              <a:srgbClr val="8064A2">
                <a:lumMod val="40000"/>
                <a:lumOff val="60000"/>
              </a:srgbClr>
            </a:solidFill>
            <a:prstDash val="solid"/>
            <a:headEnd type="oval" w="med" len="med"/>
            <a:tailEnd type="oval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00141C72-0F08-4BBD-BA35-1A7EDC44D56B}"/>
              </a:ext>
            </a:extLst>
          </p:cNvPr>
          <p:cNvSpPr txBox="1"/>
          <p:nvPr/>
        </p:nvSpPr>
        <p:spPr>
          <a:xfrm>
            <a:off x="7922303" y="804446"/>
            <a:ext cx="424537" cy="215444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ontserrat" panose="00000500000000000000" pitchFamily="50" charset="0"/>
                <a:ea typeface="+mn-ea"/>
                <a:cs typeface="+mn-cs"/>
              </a:rPr>
              <a:t>2029</a:t>
            </a:r>
          </a:p>
        </p:txBody>
      </p:sp>
      <p:sp>
        <p:nvSpPr>
          <p:cNvPr id="139" name="Chevron 60">
            <a:extLst>
              <a:ext uri="{FF2B5EF4-FFF2-40B4-BE49-F238E27FC236}">
                <a16:creationId xmlns:a16="http://schemas.microsoft.com/office/drawing/2014/main" id="{D78C051B-3B05-416C-8988-E4B17F8083CB}"/>
              </a:ext>
            </a:extLst>
          </p:cNvPr>
          <p:cNvSpPr/>
          <p:nvPr/>
        </p:nvSpPr>
        <p:spPr bwMode="auto">
          <a:xfrm>
            <a:off x="914931" y="1360606"/>
            <a:ext cx="4419069" cy="247095"/>
          </a:xfrm>
          <a:prstGeom prst="chevron">
            <a:avLst/>
          </a:prstGeom>
          <a:gradFill>
            <a:gsLst>
              <a:gs pos="1770">
                <a:schemeClr val="bg1"/>
              </a:gs>
              <a:gs pos="22000">
                <a:schemeClr val="accent5">
                  <a:lumMod val="60000"/>
                  <a:lumOff val="40000"/>
                </a:schemeClr>
              </a:gs>
              <a:gs pos="100000">
                <a:schemeClr val="accent5">
                  <a:lumMod val="75000"/>
                </a:schemeClr>
              </a:gs>
            </a:gsLst>
            <a:lin ang="18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algn="ctr">
              <a:defRPr/>
            </a:pPr>
            <a:r>
              <a:rPr lang="fr-FR" sz="1100" b="1" dirty="0" err="1">
                <a:latin typeface="Agency FB" panose="020B0503020202020204" pitchFamily="34" charset="0"/>
                <a:ea typeface="ＭＳ Ｐゴシック" charset="-128"/>
                <a:cs typeface="Arial" pitchFamily="34" charset="0"/>
              </a:rPr>
              <a:t>Feasibility</a:t>
            </a:r>
            <a:r>
              <a:rPr lang="fr-FR" sz="1100" b="1" dirty="0">
                <a:latin typeface="Agency FB" panose="020B0503020202020204" pitchFamily="34" charset="0"/>
                <a:ea typeface="ＭＳ Ｐゴシック" charset="-128"/>
                <a:cs typeface="Arial" pitchFamily="34" charset="0"/>
              </a:rPr>
              <a:t> </a:t>
            </a:r>
            <a:r>
              <a:rPr lang="fr-FR" sz="1100" b="1" dirty="0" err="1">
                <a:latin typeface="Agency FB" panose="020B0503020202020204" pitchFamily="34" charset="0"/>
                <a:ea typeface="ＭＳ Ｐゴシック" charset="-128"/>
                <a:cs typeface="Arial" pitchFamily="34" charset="0"/>
              </a:rPr>
              <a:t>Study</a:t>
            </a:r>
            <a:r>
              <a:rPr lang="fr-FR" sz="1100" b="1" dirty="0">
                <a:latin typeface="Agency FB" panose="020B0503020202020204" pitchFamily="34" charset="0"/>
                <a:ea typeface="ＭＳ Ｐゴシック" charset="-128"/>
                <a:cs typeface="Arial" pitchFamily="34" charset="0"/>
              </a:rPr>
              <a:t> Phase (Rel-20)</a:t>
            </a:r>
          </a:p>
        </p:txBody>
      </p:sp>
      <p:sp>
        <p:nvSpPr>
          <p:cNvPr id="140" name="Chevron 60">
            <a:extLst>
              <a:ext uri="{FF2B5EF4-FFF2-40B4-BE49-F238E27FC236}">
                <a16:creationId xmlns:a16="http://schemas.microsoft.com/office/drawing/2014/main" id="{4BCE88C4-404F-4D70-B949-31A678E57F2D}"/>
              </a:ext>
            </a:extLst>
          </p:cNvPr>
          <p:cNvSpPr/>
          <p:nvPr/>
        </p:nvSpPr>
        <p:spPr bwMode="auto">
          <a:xfrm>
            <a:off x="5281644" y="1351609"/>
            <a:ext cx="2998758" cy="248800"/>
          </a:xfrm>
          <a:prstGeom prst="chevron">
            <a:avLst/>
          </a:prstGeom>
          <a:gradFill flip="none" rotWithShape="1">
            <a:gsLst>
              <a:gs pos="0">
                <a:schemeClr val="bg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bg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bg1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rIns="0"/>
          <a:lstStyle/>
          <a:p>
            <a:pPr algn="ctr">
              <a:defRPr/>
            </a:pPr>
            <a:r>
              <a:rPr lang="fr-FR" sz="1100" b="1" dirty="0">
                <a:latin typeface="Agency FB" panose="020B0503020202020204" pitchFamily="34" charset="0"/>
                <a:ea typeface="ＭＳ Ｐゴシック" charset="-128"/>
                <a:cs typeface="Arial" pitchFamily="34" charset="0"/>
              </a:rPr>
              <a:t>Normative Phase (Rel-21)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A753C70-A594-416B-9315-371AFB0DEA88}"/>
              </a:ext>
            </a:extLst>
          </p:cNvPr>
          <p:cNvSpPr/>
          <p:nvPr/>
        </p:nvSpPr>
        <p:spPr>
          <a:xfrm>
            <a:off x="28361" y="4564958"/>
            <a:ext cx="174919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i="1" dirty="0"/>
              <a:t>*Exact timeline for Rel-21 TBD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ED1BC9C-0897-49D5-968A-9F607CC0ACC4}"/>
              </a:ext>
            </a:extLst>
          </p:cNvPr>
          <p:cNvSpPr txBox="1"/>
          <p:nvPr/>
        </p:nvSpPr>
        <p:spPr>
          <a:xfrm>
            <a:off x="7361072" y="1292632"/>
            <a:ext cx="255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</a:t>
            </a:r>
            <a:endParaRPr lang="en-US" dirty="0"/>
          </a:p>
        </p:txBody>
      </p:sp>
      <p:sp>
        <p:nvSpPr>
          <p:cNvPr id="143" name="Arrow: Up 142">
            <a:extLst>
              <a:ext uri="{FF2B5EF4-FFF2-40B4-BE49-F238E27FC236}">
                <a16:creationId xmlns:a16="http://schemas.microsoft.com/office/drawing/2014/main" id="{EBD5240D-C4F1-49AB-9172-0DB480E27FB1}"/>
              </a:ext>
            </a:extLst>
          </p:cNvPr>
          <p:cNvSpPr/>
          <p:nvPr/>
        </p:nvSpPr>
        <p:spPr>
          <a:xfrm>
            <a:off x="2260941" y="1056851"/>
            <a:ext cx="149493" cy="27147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4C6FDA-89B2-4BE4-8FF4-BED2399F6658}"/>
              </a:ext>
            </a:extLst>
          </p:cNvPr>
          <p:cNvCxnSpPr>
            <a:cxnSpLocks/>
          </p:cNvCxnSpPr>
          <p:nvPr/>
        </p:nvCxnSpPr>
        <p:spPr>
          <a:xfrm>
            <a:off x="2335530" y="1360606"/>
            <a:ext cx="0" cy="337686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Arrow: Striped Right 157">
            <a:extLst>
              <a:ext uri="{FF2B5EF4-FFF2-40B4-BE49-F238E27FC236}">
                <a16:creationId xmlns:a16="http://schemas.microsoft.com/office/drawing/2014/main" id="{84336FC8-3F05-404E-B367-337D1C65034F}"/>
              </a:ext>
            </a:extLst>
          </p:cNvPr>
          <p:cNvSpPr/>
          <p:nvPr/>
        </p:nvSpPr>
        <p:spPr>
          <a:xfrm>
            <a:off x="8040947" y="2991517"/>
            <a:ext cx="944352" cy="488516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5FCA8985-4E79-4E82-AA69-E095747B3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45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A0645-AE83-4116-AFAA-563A36287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Study on 6G Use Cases and Service Requirements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58BC4ED-9254-4918-AEC4-B02C82293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001775"/>
            <a:ext cx="6332220" cy="3765300"/>
          </a:xfrm>
        </p:spPr>
        <p:txBody>
          <a:bodyPr/>
          <a:lstStyle/>
          <a:p>
            <a:r>
              <a:rPr lang="en-US" sz="1600" dirty="0"/>
              <a:t>6G Use Cases and Service Requirements c</a:t>
            </a:r>
            <a:r>
              <a:rPr lang="fr-FR" sz="1600" dirty="0" err="1"/>
              <a:t>aptured</a:t>
            </a:r>
            <a:r>
              <a:rPr lang="fr-FR" sz="1600" dirty="0"/>
              <a:t> in 3GPP TR 22.870 (</a:t>
            </a:r>
            <a:r>
              <a:rPr lang="fr-FR" sz="1600" dirty="0">
                <a:hlinkClick r:id="rId2"/>
              </a:rPr>
              <a:t>https://www.3gpp.org/dynareport/22870.htm</a:t>
            </a:r>
            <a:r>
              <a:rPr lang="fr-FR" sz="1600" dirty="0"/>
              <a:t>)</a:t>
            </a:r>
          </a:p>
          <a:p>
            <a:pPr lvl="1"/>
            <a:r>
              <a:rPr lang="fr-FR" sz="1600" dirty="0" err="1"/>
              <a:t>Initiated</a:t>
            </a:r>
            <a:r>
              <a:rPr lang="fr-FR" sz="1600" dirty="0"/>
              <a:t> 2024/12 for </a:t>
            </a:r>
            <a:r>
              <a:rPr lang="fr-FR" sz="1600" dirty="0" err="1"/>
              <a:t>completion</a:t>
            </a:r>
            <a:r>
              <a:rPr lang="fr-FR" sz="1600" dirty="0"/>
              <a:t> </a:t>
            </a:r>
            <a:r>
              <a:rPr lang="fr-FR" sz="1600" dirty="0" err="1"/>
              <a:t>expected</a:t>
            </a:r>
            <a:r>
              <a:rPr lang="fr-FR" sz="1600" dirty="0"/>
              <a:t> by 2026/03</a:t>
            </a:r>
          </a:p>
          <a:p>
            <a:r>
              <a:rPr lang="fr-FR" sz="1600" dirty="0"/>
              <a:t>Objectives:</a:t>
            </a:r>
          </a:p>
          <a:p>
            <a:pPr lvl="1"/>
            <a:r>
              <a:rPr lang="en-US" sz="1600" dirty="0"/>
              <a:t>Identify high level principles and use cases</a:t>
            </a:r>
          </a:p>
          <a:p>
            <a:pPr lvl="2"/>
            <a:r>
              <a:rPr lang="en-US" sz="1600" dirty="0"/>
              <a:t>based on, but not limited to, IMT-2030 usage scenarios</a:t>
            </a:r>
          </a:p>
          <a:p>
            <a:pPr lvl="1"/>
            <a:r>
              <a:rPr lang="en-US" sz="1600" dirty="0"/>
              <a:t>Define potential requirements for 6G system to support new/enhanced services</a:t>
            </a:r>
          </a:p>
          <a:p>
            <a:r>
              <a:rPr lang="en-US" sz="1600" dirty="0"/>
              <a:t>Status: at an early stage and study being still a work in progress</a:t>
            </a:r>
          </a:p>
          <a:p>
            <a:r>
              <a:rPr lang="en-US" sz="1600" dirty="0"/>
              <a:t>Anyway, useful insights on the potential foundation pillars of the new 6G system. </a:t>
            </a:r>
          </a:p>
          <a:p>
            <a:r>
              <a:rPr lang="fr-FR" sz="1600" dirty="0"/>
              <a:t>A</a:t>
            </a:r>
            <a:r>
              <a:rPr lang="en-US" sz="1600" dirty="0"/>
              <a:t>I and AI agents are clearly hot topics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DEB42-6C13-4297-A7CA-7E12AFE005C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735428" y="4884818"/>
            <a:ext cx="336900" cy="335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587947F-2CBB-47B6-AC6E-4FAE679B1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000" y="1758774"/>
            <a:ext cx="2207069" cy="3264068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E2D867D2-B83F-44ED-B2D9-0FC3D14E64D9}"/>
              </a:ext>
            </a:extLst>
          </p:cNvPr>
          <p:cNvSpPr/>
          <p:nvPr/>
        </p:nvSpPr>
        <p:spPr>
          <a:xfrm>
            <a:off x="6388004" y="2766315"/>
            <a:ext cx="767604" cy="2362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C34020-215E-4F63-AB0C-8923CB13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69A1EA4-137C-4727-A77E-AEDE2B36E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2001" y="221448"/>
            <a:ext cx="2203428" cy="15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3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5D654-7928-4D2E-9D9B-F6FFBC40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"AI Agent" as </a:t>
            </a:r>
            <a:r>
              <a:rPr lang="fr-FR" dirty="0" err="1"/>
              <a:t>defined</a:t>
            </a:r>
            <a:r>
              <a:rPr lang="fr-FR" dirty="0"/>
              <a:t> in the TR 22.870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4A803-2A85-43A1-A917-C0B12ABFC6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74EA9-42E6-4558-9E9E-02E1284DE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4" y="1767840"/>
            <a:ext cx="8514794" cy="1386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04B7E5-3E68-4E25-AE25-6F2A1F2B9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82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F9CB-16BD-4C0B-9509-9728D7D6F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1 (for illustration): </a:t>
            </a:r>
            <a:r>
              <a:rPr lang="en-GB" dirty="0"/>
              <a:t>end-to-end AI for connected cars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299BB16-EAE6-4AF6-B792-D7C99F536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In-vehicle local agent collaborating with Edge AI and cloud agents to provide services to the end-users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AE376-952C-4497-A37A-AC4C99F510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4CF90-43B6-4644-985D-A27C008FA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50" y="2332010"/>
            <a:ext cx="7679571" cy="227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901C70-2BF0-41C5-A9EA-AC3E8617E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07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E83-864C-46C6-AA0A-FEE085F86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2 (for illustration): </a:t>
            </a:r>
            <a:r>
              <a:rPr lang="en-GB" dirty="0"/>
              <a:t>AI-agents group communication</a:t>
            </a:r>
            <a:r>
              <a:rPr lang="fr-FR" dirty="0"/>
              <a:t> 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11EB9C-9FE5-485C-A447-FD7E678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0950" y="1013459"/>
            <a:ext cx="8222100" cy="3753615"/>
          </a:xfrm>
        </p:spPr>
        <p:txBody>
          <a:bodyPr/>
          <a:lstStyle/>
          <a:p>
            <a:r>
              <a:rPr lang="en-US" dirty="0"/>
              <a:t>AI agents from distinct groups collaborating inside temporary communication domain to complete with each other for a specific task during a specific time.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B26B-FB7B-4925-8E11-D6C5F125CD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65AB0D-1205-4292-B7ED-169525FA2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721" y="1717363"/>
            <a:ext cx="5196840" cy="3364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83B2C6-B435-46FD-B867-C9EF34642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114300"/>
            <a:ext cx="769620" cy="57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8870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7373</TotalTime>
  <Words>1441</Words>
  <Application>Microsoft Office PowerPoint</Application>
  <PresentationFormat>On-screen Show (16:9)</PresentationFormat>
  <Paragraphs>163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ＭＳ Ｐゴシック</vt:lpstr>
      <vt:lpstr>Agency FB</vt:lpstr>
      <vt:lpstr>Arial</vt:lpstr>
      <vt:lpstr>Inter</vt:lpstr>
      <vt:lpstr>Montserrat</vt:lpstr>
      <vt:lpstr>Open Sans</vt:lpstr>
      <vt:lpstr>Open Sans Medium</vt:lpstr>
      <vt:lpstr>Roboto</vt:lpstr>
      <vt:lpstr>Wingdings</vt:lpstr>
      <vt:lpstr>Material</vt:lpstr>
      <vt:lpstr>AI Agent protocols for 6G systems draft-stephan-ai-agent-6g-00 </vt:lpstr>
      <vt:lpstr>3GPP</vt:lpstr>
      <vt:lpstr>3GPP Releases and Generations</vt:lpstr>
      <vt:lpstr>6G Roadmap: ITU-R IMT 2030</vt:lpstr>
      <vt:lpstr>3GPP 6G workplan </vt:lpstr>
      <vt:lpstr>Study on 6G Use Cases and Service Requirements</vt:lpstr>
      <vt:lpstr>"AI Agent" as defined in the TR 22.870</vt:lpstr>
      <vt:lpstr>Example 1 (for illustration): end-to-end AI for connected cars</vt:lpstr>
      <vt:lpstr>Example 2 (for illustration): AI-agents group communication </vt:lpstr>
      <vt:lpstr>Objectives of the draft</vt:lpstr>
      <vt:lpstr>Objectives of the draft</vt:lpstr>
      <vt:lpstr>Potential Key Requirements 1/3</vt:lpstr>
      <vt:lpstr>Potential Key Requirements 2/3</vt:lpstr>
      <vt:lpstr>Potential Key Requirements 3/3</vt:lpstr>
      <vt:lpstr>Conclusions</vt:lpstr>
      <vt:lpstr>Next: Study on Architecture for 6G System</vt:lpstr>
      <vt:lpstr>Clear need for a standard for Agent communications…</vt:lpstr>
      <vt:lpstr>But at the end…</vt:lpstr>
      <vt:lpstr>Next steps</vt:lpstr>
      <vt:lpstr>Useful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123 Session title</dc:title>
  <dc:creator>Lionel Morand</dc:creator>
  <cp:lastModifiedBy>Lionel Morand</cp:lastModifiedBy>
  <cp:revision>77</cp:revision>
  <dcterms:modified xsi:type="dcterms:W3CDTF">2025-07-20T15:06:03Z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1752568675</vt:lpwstr>
  </property>
</Properties>
</file>