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68" r:id="rId3"/>
    <p:sldId id="272" r:id="rId4"/>
    <p:sldId id="273" r:id="rId5"/>
    <p:sldId id="275" r:id="rId6"/>
    <p:sldId id="274" r:id="rId7"/>
    <p:sldId id="276" r:id="rId8"/>
    <p:sldId id="279" r:id="rId9"/>
    <p:sldId id="28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277BD"/>
    <a:srgbClr val="01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1" autoAdjust="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2D3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54464" y="2104950"/>
            <a:ext cx="76350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"/>
              <a:buNone/>
              <a:defRPr sz="4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25" y="4147975"/>
            <a:ext cx="9144001" cy="995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438" y="4312261"/>
            <a:ext cx="1256176" cy="6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bg>
      <p:bgPr>
        <a:solidFill>
          <a:srgbClr val="002D3C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■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94249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 title" type="titleOnly">
  <p:cSld name="TITLE_ONLY">
    <p:bg>
      <p:bgPr>
        <a:solidFill>
          <a:srgbClr val="002D3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0" y="770474"/>
            <a:ext cx="9144000" cy="43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58699" y="61427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"/>
              <a:buNone/>
              <a:defRPr sz="24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60950" y="1001775"/>
            <a:ext cx="8222100" cy="3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3gpp.org/dynareport/22870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3gpp.org/ftp/Specs/archive/22_series/22.870" TargetMode="External"/><Relationship Id="rId2" Type="http://schemas.openxmlformats.org/officeDocument/2006/relationships/hyperlink" Target="https://www.itu.int/dms_pubrec/itu-r/rec/m/R-REC-M.2160-0-202311-I!!PDF-E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hyperlink" Target="https://www.3gpp.org/ftp/tsg_sa/TSG_SA/TSGS_108_Prague_2025-06/Docs/SP-250890.zip" TargetMode="External"/><Relationship Id="rId4" Type="http://schemas.openxmlformats.org/officeDocument/2006/relationships/hyperlink" Target="https://www.3gpp.org/ftp/tsg_sa/TSG_SA/TSGS_108_Prague_2025-06/Docs/SP-250806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605D5-5A7E-48DF-8668-83B2114C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20" y="0"/>
            <a:ext cx="5496560" cy="4122420"/>
          </a:xfrm>
          <a:prstGeom prst="rect">
            <a:avLst/>
          </a:prstGeom>
        </p:spPr>
      </p:pic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54500" y="2775510"/>
            <a:ext cx="7635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lvl="0" algn="ctr"/>
            <a:r>
              <a:rPr lang="en-US" sz="3600" dirty="0"/>
              <a:t>AI Agent protocols for 6G systems</a:t>
            </a:r>
            <a:br>
              <a:rPr lang="en-US" sz="3600" dirty="0"/>
            </a:br>
            <a:r>
              <a:rPr lang="en-US" sz="3600" dirty="0"/>
              <a:t>draft-stephan-ai-agent-6g-00</a:t>
            </a:r>
            <a:br>
              <a:rPr lang="en-US" sz="3600" dirty="0"/>
            </a:br>
            <a:endParaRPr sz="36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54475" y="1465800"/>
            <a:ext cx="4986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July 2025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0645-AE83-4116-AFAA-563A3628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on 6G Use Cases and Service Requirements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58BC4ED-9254-4918-AEC4-B02C82293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01775"/>
            <a:ext cx="6332220" cy="3765300"/>
          </a:xfrm>
        </p:spPr>
        <p:txBody>
          <a:bodyPr/>
          <a:lstStyle/>
          <a:p>
            <a:r>
              <a:rPr lang="en-US" sz="1600" dirty="0"/>
              <a:t>6G Use Cases and Service Requirements c</a:t>
            </a:r>
            <a:r>
              <a:rPr lang="fr-FR" sz="1600" dirty="0" err="1"/>
              <a:t>aptured</a:t>
            </a:r>
            <a:r>
              <a:rPr lang="fr-FR" sz="1600" dirty="0"/>
              <a:t> in 3GPP TR 22.870 (</a:t>
            </a:r>
            <a:r>
              <a:rPr lang="fr-FR" sz="1600" dirty="0">
                <a:hlinkClick r:id="rId2"/>
              </a:rPr>
              <a:t>https://www.3gpp.org/dynareport/22870.htm</a:t>
            </a:r>
            <a:r>
              <a:rPr lang="fr-FR" sz="1600" dirty="0"/>
              <a:t>)</a:t>
            </a:r>
          </a:p>
          <a:p>
            <a:pPr lvl="1"/>
            <a:r>
              <a:rPr lang="fr-FR" sz="1600" dirty="0" err="1"/>
              <a:t>Initiated</a:t>
            </a:r>
            <a:r>
              <a:rPr lang="fr-FR" sz="1600" dirty="0"/>
              <a:t> 2024/12 for </a:t>
            </a:r>
            <a:r>
              <a:rPr lang="fr-FR" sz="1600" dirty="0" err="1"/>
              <a:t>completion</a:t>
            </a:r>
            <a:r>
              <a:rPr lang="fr-FR" sz="1600" dirty="0"/>
              <a:t> </a:t>
            </a:r>
            <a:r>
              <a:rPr lang="fr-FR" sz="1600" dirty="0" err="1"/>
              <a:t>expected</a:t>
            </a:r>
            <a:r>
              <a:rPr lang="fr-FR" sz="1600" dirty="0"/>
              <a:t> by 2026/03</a:t>
            </a:r>
          </a:p>
          <a:p>
            <a:r>
              <a:rPr lang="fr-FR" sz="1600" dirty="0"/>
              <a:t>Objectives:</a:t>
            </a:r>
          </a:p>
          <a:p>
            <a:pPr lvl="1"/>
            <a:r>
              <a:rPr lang="en-US" sz="1600" dirty="0"/>
              <a:t>Identify high level principles and use cases</a:t>
            </a:r>
          </a:p>
          <a:p>
            <a:pPr lvl="2"/>
            <a:r>
              <a:rPr lang="en-US" sz="1600" dirty="0"/>
              <a:t>based on, but not limited to, IMT-2030 usage scenarios</a:t>
            </a:r>
          </a:p>
          <a:p>
            <a:pPr lvl="1"/>
            <a:r>
              <a:rPr lang="en-US" sz="1600" dirty="0"/>
              <a:t>Define potential requirements for 6G system to support new/enhanced services</a:t>
            </a:r>
          </a:p>
          <a:p>
            <a:r>
              <a:rPr lang="en-US" sz="1600" dirty="0"/>
              <a:t>Status: at an early stage and study being still a work in progress</a:t>
            </a:r>
          </a:p>
          <a:p>
            <a:r>
              <a:rPr lang="en-US" sz="1600" dirty="0"/>
              <a:t>Anyway, useful insights on the potential foundation pillars of the new 6G system. </a:t>
            </a:r>
          </a:p>
          <a:p>
            <a:r>
              <a:rPr lang="fr-FR" sz="1600" dirty="0"/>
              <a:t>A</a:t>
            </a:r>
            <a:r>
              <a:rPr lang="en-US" sz="1600" dirty="0"/>
              <a:t>I and AI agents are clearly hot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DEB42-6C13-4297-A7CA-7E12AFE005C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5428" y="4884818"/>
            <a:ext cx="336900" cy="335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87947F-2CBB-47B6-AC6E-4FAE679B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00" y="1758774"/>
            <a:ext cx="2207069" cy="326406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E2D867D2-B83F-44ED-B2D9-0FC3D14E64D9}"/>
              </a:ext>
            </a:extLst>
          </p:cNvPr>
          <p:cNvSpPr/>
          <p:nvPr/>
        </p:nvSpPr>
        <p:spPr>
          <a:xfrm>
            <a:off x="6388004" y="2766315"/>
            <a:ext cx="767604" cy="236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C34020-215E-4F63-AB0C-8923CB13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9A1EA4-137C-4727-A77E-AEDE2B36E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001" y="221448"/>
            <a:ext cx="2203428" cy="15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3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8F18034-D16B-46C0-BB4B-AA53CE9CB746}"/>
              </a:ext>
            </a:extLst>
          </p:cNvPr>
          <p:cNvSpPr/>
          <p:nvPr/>
        </p:nvSpPr>
        <p:spPr>
          <a:xfrm>
            <a:off x="3834734" y="1124485"/>
            <a:ext cx="1442139" cy="843897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8044A1-8E18-4EE6-B08C-CF738ED9E972}"/>
              </a:ext>
            </a:extLst>
          </p:cNvPr>
          <p:cNvSpPr/>
          <p:nvPr/>
        </p:nvSpPr>
        <p:spPr>
          <a:xfrm>
            <a:off x="7543160" y="868603"/>
            <a:ext cx="1442139" cy="843897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DDD29-696E-4726-80D8-B2F5D7BD1BA4}"/>
              </a:ext>
            </a:extLst>
          </p:cNvPr>
          <p:cNvSpPr/>
          <p:nvPr/>
        </p:nvSpPr>
        <p:spPr>
          <a:xfrm>
            <a:off x="6699713" y="1492171"/>
            <a:ext cx="1442139" cy="843897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475D54-50B0-46A7-B13C-901336FC5C83}"/>
              </a:ext>
            </a:extLst>
          </p:cNvPr>
          <p:cNvSpPr/>
          <p:nvPr/>
        </p:nvSpPr>
        <p:spPr>
          <a:xfrm>
            <a:off x="5399391" y="1104926"/>
            <a:ext cx="1442139" cy="843897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C8709D-6800-4E39-93F5-F2B2E296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06" y="1199287"/>
            <a:ext cx="1190897" cy="69429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D2D77-7F2D-43BB-9BDA-8A6E69C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of the draft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0AA93-1A12-4F23-9A92-14D19B9D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348" y="4006747"/>
            <a:ext cx="3626036" cy="10478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B58B-6A7A-4B4D-B174-ADF323E55B9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5428" y="4724798"/>
            <a:ext cx="336900" cy="335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EB0F5-7EDC-41EE-B3CD-82556496E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61" y="951180"/>
            <a:ext cx="1442139" cy="84389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3F100-1392-41C8-B74D-2AEAC5A4B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412" y="1258900"/>
            <a:ext cx="2400170" cy="94900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DA93F6-41F2-4BD0-AB19-0F2C7C83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12" y="1290552"/>
            <a:ext cx="1730784" cy="100904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4" name="Graphic 13" descr="Filter">
            <a:extLst>
              <a:ext uri="{FF2B5EF4-FFF2-40B4-BE49-F238E27FC236}">
                <a16:creationId xmlns:a16="http://schemas.microsoft.com/office/drawing/2014/main" id="{87DC4D8D-2114-4F45-9CF7-77489CC6B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9997" y="2571750"/>
            <a:ext cx="1730784" cy="1306832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14E28C85-6DCB-44DE-99FF-F90D3B165E93}"/>
              </a:ext>
            </a:extLst>
          </p:cNvPr>
          <p:cNvSpPr/>
          <p:nvPr/>
        </p:nvSpPr>
        <p:spPr>
          <a:xfrm>
            <a:off x="5911043" y="2370843"/>
            <a:ext cx="175260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035AD6D-A296-4927-8230-08CE6B2EA90D}"/>
              </a:ext>
            </a:extLst>
          </p:cNvPr>
          <p:cNvSpPr/>
          <p:nvPr/>
        </p:nvSpPr>
        <p:spPr>
          <a:xfrm>
            <a:off x="6261563" y="2361877"/>
            <a:ext cx="175260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59E3CD8-4097-4ADD-B7A1-0C7FFD0A9D69}"/>
              </a:ext>
            </a:extLst>
          </p:cNvPr>
          <p:cNvSpPr/>
          <p:nvPr/>
        </p:nvSpPr>
        <p:spPr>
          <a:xfrm>
            <a:off x="6612083" y="2361877"/>
            <a:ext cx="175260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EEBC2A5-A6E3-45A6-945B-CE07812B3215}"/>
              </a:ext>
            </a:extLst>
          </p:cNvPr>
          <p:cNvSpPr/>
          <p:nvPr/>
        </p:nvSpPr>
        <p:spPr>
          <a:xfrm>
            <a:off x="6913075" y="2361877"/>
            <a:ext cx="175260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553D55-B013-4143-B577-8B6828DF8A21}"/>
              </a:ext>
            </a:extLst>
          </p:cNvPr>
          <p:cNvSpPr txBox="1"/>
          <p:nvPr/>
        </p:nvSpPr>
        <p:spPr>
          <a:xfrm>
            <a:off x="337572" y="1132131"/>
            <a:ext cx="3655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use cases </a:t>
            </a:r>
            <a:r>
              <a:rPr lang="fr-FR" dirty="0" err="1"/>
              <a:t>described</a:t>
            </a:r>
            <a:r>
              <a:rPr lang="fr-FR" dirty="0"/>
              <a:t> in the TR 22.870</a:t>
            </a:r>
            <a:endParaRPr lang="en-US" dirty="0"/>
          </a:p>
        </p:txBody>
      </p: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2AC64516-2548-4425-8034-5D7B2DE64B24}"/>
              </a:ext>
            </a:extLst>
          </p:cNvPr>
          <p:cNvSpPr/>
          <p:nvPr/>
        </p:nvSpPr>
        <p:spPr>
          <a:xfrm rot="5400000">
            <a:off x="808876" y="2415975"/>
            <a:ext cx="1888684" cy="8438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096103-0E26-4933-B102-0E9CB0D175E5}"/>
              </a:ext>
            </a:extLst>
          </p:cNvPr>
          <p:cNvSpPr txBox="1"/>
          <p:nvPr/>
        </p:nvSpPr>
        <p:spPr>
          <a:xfrm>
            <a:off x="240382" y="4006747"/>
            <a:ext cx="36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Highlight AI Agent communication scenarios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8840CC-CFCD-402E-A2E6-6567AFD4C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0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FC0F-498A-44CD-85FF-0AEE9C41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of the draft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30296-97B0-4451-9F09-7301C98A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001775"/>
            <a:ext cx="4042470" cy="3765300"/>
          </a:xfrm>
        </p:spPr>
        <p:txBody>
          <a:bodyPr/>
          <a:lstStyle/>
          <a:p>
            <a:r>
              <a:rPr lang="en-US" dirty="0"/>
              <a:t>Potential key requirements derived from the illustrative use cases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255D-B402-40EC-8C11-7C1C42C6F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6EAF4-56CC-4BB4-8357-0E61C305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10" y="967173"/>
            <a:ext cx="3702240" cy="3454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ACCB4-36D2-42AD-B859-4641CF2A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233034"/>
            <a:ext cx="3627434" cy="1048603"/>
          </a:xfrm>
          <a:prstGeom prst="rect">
            <a:avLst/>
          </a:prstGeom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06D707A0-7A3C-41A1-B22B-8C2B2DB3C065}"/>
              </a:ext>
            </a:extLst>
          </p:cNvPr>
          <p:cNvSpPr/>
          <p:nvPr/>
        </p:nvSpPr>
        <p:spPr>
          <a:xfrm>
            <a:off x="4263390" y="2603500"/>
            <a:ext cx="617220" cy="327660"/>
          </a:xfrm>
          <a:prstGeom prst="stripedRightArrow">
            <a:avLst>
              <a:gd name="adj1" fmla="val 55797"/>
              <a:gd name="adj2" fmla="val 6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61B55F6E-5D12-4022-8D8D-5B2B724A1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9280" y="2146300"/>
            <a:ext cx="2034000" cy="203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F36C3B-07AC-469B-893F-9BBA302F0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FC4E-F418-4E50-BA2E-87C323DF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65353-BB72-4D5D-9539-EC3C791FE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811812"/>
            <a:ext cx="8222100" cy="3765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Ongoing study demonstrates the </a:t>
            </a:r>
            <a:r>
              <a:rPr lang="en-US" dirty="0">
                <a:solidFill>
                  <a:srgbClr val="FF0000"/>
                </a:solidFill>
              </a:rPr>
              <a:t>potential of AI agent communication </a:t>
            </a:r>
            <a:r>
              <a:rPr lang="en-US" dirty="0"/>
              <a:t>in the scope of 6G.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/>
              <a:t>Early</a:t>
            </a:r>
            <a:r>
              <a:rPr lang="fr-FR" dirty="0"/>
              <a:t> stage: 3</a:t>
            </a:r>
            <a:r>
              <a:rPr lang="en-US" dirty="0"/>
              <a:t>GPP is still discussing the AI agent related use cases. Functional and protocol related aspects will be studied in the upcoming months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>
                <a:solidFill>
                  <a:srgbClr val="FF0000"/>
                </a:solidFill>
              </a:rPr>
              <a:t>If</a:t>
            </a:r>
            <a:r>
              <a:rPr lang="en-US" dirty="0"/>
              <a:t> a multi-AI agent-based system is formally adopted by 3GPP in the scope of 6G, </a:t>
            </a:r>
            <a:r>
              <a:rPr lang="en-US" dirty="0">
                <a:solidFill>
                  <a:srgbClr val="FF0000"/>
                </a:solidFill>
              </a:rPr>
              <a:t>standard solutions will be required </a:t>
            </a:r>
            <a:r>
              <a:rPr lang="en-US" dirty="0"/>
              <a:t>to support secure and reliable communication </a:t>
            </a:r>
            <a:r>
              <a:rPr lang="en-US" dirty="0">
                <a:solidFill>
                  <a:srgbClr val="FF0000"/>
                </a:solidFill>
              </a:rPr>
              <a:t>between agents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between agents and external tools</a:t>
            </a:r>
            <a:r>
              <a:rPr lang="en-US" dirty="0"/>
              <a:t>. 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Standard solutions for </a:t>
            </a:r>
            <a:r>
              <a:rPr lang="en-US" dirty="0">
                <a:solidFill>
                  <a:srgbClr val="FF0000"/>
                </a:solidFill>
              </a:rPr>
              <a:t>intra-network </a:t>
            </a:r>
            <a:r>
              <a:rPr lang="en-US" dirty="0"/>
              <a:t>but also for interaction </a:t>
            </a:r>
            <a:r>
              <a:rPr lang="en-US" dirty="0">
                <a:solidFill>
                  <a:srgbClr val="FF0000"/>
                </a:solidFill>
              </a:rPr>
              <a:t>with 3rd-party platforms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Authors consider that </a:t>
            </a:r>
            <a:r>
              <a:rPr lang="en-US" dirty="0">
                <a:solidFill>
                  <a:srgbClr val="FF0000"/>
                </a:solidFill>
              </a:rPr>
              <a:t>IETF could be the right place </a:t>
            </a:r>
            <a:r>
              <a:rPr lang="en-US" dirty="0"/>
              <a:t>for such standard effort.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Close coordination </a:t>
            </a:r>
            <a:r>
              <a:rPr lang="en-US" dirty="0"/>
              <a:t>between IETF and 3GPP is expected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6509-D6A1-43CB-917D-0232AD258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EAAD2-0587-41C5-AFF6-A5C6043D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6B51-AF1A-42B3-83B8-3ECD1C8A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Clear </a:t>
            </a:r>
            <a:r>
              <a:rPr lang="fr-FR" dirty="0" err="1"/>
              <a:t>need</a:t>
            </a:r>
            <a:r>
              <a:rPr lang="fr-FR" dirty="0"/>
              <a:t> for a standard for Agent communications…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15629-7ED1-4A20-91FB-8EFA17D0C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E6FD4A-759C-4265-B9C7-7AC42BC12F6A}"/>
              </a:ext>
            </a:extLst>
          </p:cNvPr>
          <p:cNvGrpSpPr/>
          <p:nvPr/>
        </p:nvGrpSpPr>
        <p:grpSpPr>
          <a:xfrm>
            <a:off x="41824" y="590150"/>
            <a:ext cx="5698471" cy="959522"/>
            <a:chOff x="41824" y="590150"/>
            <a:chExt cx="5698471" cy="9595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CB14A1-A373-4B29-B984-68A477976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24" y="590150"/>
              <a:ext cx="5698471" cy="9595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2A5BDD7-68B9-42CC-AD2C-7F4CDDEE9D3D}"/>
                </a:ext>
              </a:extLst>
            </p:cNvPr>
            <p:cNvSpPr/>
            <p:nvPr/>
          </p:nvSpPr>
          <p:spPr>
            <a:xfrm>
              <a:off x="1615440" y="1079610"/>
              <a:ext cx="609600" cy="1804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E95FDA-9072-442C-A4B2-E0A0F38CC219}"/>
              </a:ext>
            </a:extLst>
          </p:cNvPr>
          <p:cNvGrpSpPr/>
          <p:nvPr/>
        </p:nvGrpSpPr>
        <p:grpSpPr>
          <a:xfrm>
            <a:off x="537644" y="1418342"/>
            <a:ext cx="4735400" cy="1274465"/>
            <a:chOff x="537644" y="1505053"/>
            <a:chExt cx="4735400" cy="12744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F34693-A305-4CE4-BE43-12D918403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644" y="1505053"/>
              <a:ext cx="4706832" cy="127446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041FBB-6934-40CB-AF2E-63F6A61EBC24}"/>
                </a:ext>
              </a:extLst>
            </p:cNvPr>
            <p:cNvSpPr/>
            <p:nvPr/>
          </p:nvSpPr>
          <p:spPr>
            <a:xfrm>
              <a:off x="4114799" y="2435217"/>
              <a:ext cx="1158245" cy="1682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E10F9C-F7F0-4436-81AE-4F53CC36F8E3}"/>
              </a:ext>
            </a:extLst>
          </p:cNvPr>
          <p:cNvGrpSpPr/>
          <p:nvPr/>
        </p:nvGrpSpPr>
        <p:grpSpPr>
          <a:xfrm>
            <a:off x="169395" y="2779518"/>
            <a:ext cx="4402605" cy="1103898"/>
            <a:chOff x="169395" y="2779518"/>
            <a:chExt cx="4402605" cy="11038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BE157F-9F98-4BE6-9ECE-BDF6004E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395" y="2779518"/>
              <a:ext cx="4402605" cy="11038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7C532B-F9D8-451C-9859-797F00404724}"/>
                </a:ext>
              </a:extLst>
            </p:cNvPr>
            <p:cNvSpPr/>
            <p:nvPr/>
          </p:nvSpPr>
          <p:spPr>
            <a:xfrm>
              <a:off x="295066" y="3739422"/>
              <a:ext cx="148801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191B81-38E1-420F-A62A-1081B4B6DFC4}"/>
                </a:ext>
              </a:extLst>
            </p:cNvPr>
            <p:cNvSpPr/>
            <p:nvPr/>
          </p:nvSpPr>
          <p:spPr>
            <a:xfrm>
              <a:off x="4093976" y="3625122"/>
              <a:ext cx="425646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8759BE-5A28-4F4F-A6E8-7E675694BB23}"/>
              </a:ext>
            </a:extLst>
          </p:cNvPr>
          <p:cNvGrpSpPr/>
          <p:nvPr/>
        </p:nvGrpSpPr>
        <p:grpSpPr>
          <a:xfrm>
            <a:off x="4624380" y="3046070"/>
            <a:ext cx="3633026" cy="947746"/>
            <a:chOff x="4624380" y="3046070"/>
            <a:chExt cx="3633026" cy="9477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B4E10-1116-4BDA-8B58-7632215AF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4380" y="3046070"/>
              <a:ext cx="3633026" cy="9477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E98145-700C-4D2D-9C24-45FCEC08CF84}"/>
                </a:ext>
              </a:extLst>
            </p:cNvPr>
            <p:cNvSpPr/>
            <p:nvPr/>
          </p:nvSpPr>
          <p:spPr>
            <a:xfrm>
              <a:off x="6598920" y="3241230"/>
              <a:ext cx="609600" cy="1804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A45651-7F3E-4CC2-AF10-D9A314AE2AEE}"/>
              </a:ext>
            </a:extLst>
          </p:cNvPr>
          <p:cNvGrpSpPr/>
          <p:nvPr/>
        </p:nvGrpSpPr>
        <p:grpSpPr>
          <a:xfrm>
            <a:off x="5273045" y="1117838"/>
            <a:ext cx="3575889" cy="1752214"/>
            <a:chOff x="5273045" y="1117838"/>
            <a:chExt cx="3575889" cy="17522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5B9AE3-47E3-4E33-96FF-28A218E0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3045" y="1117838"/>
              <a:ext cx="3575889" cy="175221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0F9171-7A08-405E-8AE9-6CD1D1ABB0AF}"/>
                </a:ext>
              </a:extLst>
            </p:cNvPr>
            <p:cNvSpPr/>
            <p:nvPr/>
          </p:nvSpPr>
          <p:spPr>
            <a:xfrm>
              <a:off x="7208519" y="2603500"/>
              <a:ext cx="940635" cy="2190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A95A089-9CD9-495B-8CB8-F01D9DF2A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86668F7-EE33-410D-B804-889B242598E2}"/>
              </a:ext>
            </a:extLst>
          </p:cNvPr>
          <p:cNvGrpSpPr/>
          <p:nvPr/>
        </p:nvGrpSpPr>
        <p:grpSpPr>
          <a:xfrm>
            <a:off x="2045958" y="4053078"/>
            <a:ext cx="6291218" cy="1075497"/>
            <a:chOff x="2045958" y="4037312"/>
            <a:chExt cx="6291218" cy="1075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BF014A-1DCC-4712-9B43-136C9D4F6FB6}"/>
                </a:ext>
              </a:extLst>
            </p:cNvPr>
            <p:cNvGrpSpPr/>
            <p:nvPr/>
          </p:nvGrpSpPr>
          <p:grpSpPr>
            <a:xfrm>
              <a:off x="2045958" y="4037312"/>
              <a:ext cx="3440441" cy="1075497"/>
              <a:chOff x="2045958" y="4006576"/>
              <a:chExt cx="3440441" cy="107549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A35031A-4FCF-48B9-8932-60F4247E6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5958" y="4006576"/>
                <a:ext cx="3440441" cy="107549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4096966-4F01-4BAA-9CD8-B6861A49012D}"/>
                  </a:ext>
                </a:extLst>
              </p:cNvPr>
              <p:cNvSpPr/>
              <p:nvPr/>
            </p:nvSpPr>
            <p:spPr>
              <a:xfrm>
                <a:off x="3596640" y="4373880"/>
                <a:ext cx="693420" cy="23426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00181B-597E-4205-892F-2129F1BD03AD}"/>
                </a:ext>
              </a:extLst>
            </p:cNvPr>
            <p:cNvSpPr txBox="1"/>
            <p:nvPr/>
          </p:nvSpPr>
          <p:spPr>
            <a:xfrm>
              <a:off x="5647765" y="4411567"/>
              <a:ext cx="2689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/>
                <a:t>* MCP </a:t>
              </a:r>
              <a:r>
                <a:rPr lang="fr-FR" sz="800" i="1" dirty="0" err="1"/>
                <a:t>currently</a:t>
              </a:r>
              <a:r>
                <a:rPr lang="fr-FR" sz="800" i="1" dirty="0"/>
                <a:t> </a:t>
              </a:r>
              <a:r>
                <a:rPr lang="fr-FR" sz="800" i="1" dirty="0" err="1"/>
                <a:t>considered</a:t>
              </a:r>
              <a:r>
                <a:rPr lang="fr-FR" sz="800" i="1" dirty="0"/>
                <a:t> as de facto solution for agent-</a:t>
              </a:r>
              <a:r>
                <a:rPr lang="fr-FR" sz="800" i="1" dirty="0" err="1"/>
                <a:t>tool</a:t>
              </a:r>
              <a:r>
                <a:rPr lang="fr-FR" sz="800" i="1" dirty="0"/>
                <a:t> communication</a:t>
              </a:r>
              <a:endParaRPr lang="en-US" sz="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7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5CF1-A784-4BF2-8843-57FE1F7F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at the end…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35D6-1405-420E-A72F-50AB1C4661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FA7C5-095E-4259-A052-A1C34300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038225"/>
            <a:ext cx="5715000" cy="306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81466-9DE3-4BD5-B940-0C987CA07EC3}"/>
              </a:ext>
            </a:extLst>
          </p:cNvPr>
          <p:cNvSpPr txBox="1"/>
          <p:nvPr/>
        </p:nvSpPr>
        <p:spPr>
          <a:xfrm>
            <a:off x="1203960" y="4201578"/>
            <a:ext cx="8057014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>
                <a:ln/>
                <a:solidFill>
                  <a:schemeClr val="accent3"/>
                </a:solidFill>
              </a:rPr>
              <a:t>If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you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really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want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a STANDARD solution</a:t>
            </a:r>
          </a:p>
          <a:p>
            <a:r>
              <a:rPr lang="fr-FR" sz="2800" b="1" dirty="0">
                <a:ln/>
                <a:solidFill>
                  <a:schemeClr val="accent3"/>
                </a:solidFill>
              </a:rPr>
              <a:t>to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ensure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full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interoperability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between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agents!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E60A3-2CBC-419E-BE5B-9A1AB619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B862-74EA-423F-8D28-461D9D14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2E663-B7CC-4F49-BED0-4E9AB7D91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Help to </a:t>
            </a:r>
            <a:r>
              <a:rPr lang="fr-FR" dirty="0" err="1"/>
              <a:t>build</a:t>
            </a:r>
            <a:r>
              <a:rPr lang="fr-FR" dirty="0"/>
              <a:t> consensus on:</a:t>
            </a:r>
          </a:p>
          <a:p>
            <a:pPr lvl="1"/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for a standard for agent communication</a:t>
            </a:r>
          </a:p>
          <a:p>
            <a:pPr lvl="1"/>
            <a:r>
              <a:rPr lang="fr-FR" dirty="0"/>
              <a:t>IETF </a:t>
            </a:r>
            <a:r>
              <a:rPr lang="en-US" dirty="0"/>
              <a:t>is the right place to work on it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Include</a:t>
            </a:r>
            <a:r>
              <a:rPr lang="fr-FR" dirty="0"/>
              <a:t> 3GPP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(if </a:t>
            </a:r>
            <a:r>
              <a:rPr lang="fr-FR" dirty="0" err="1"/>
              <a:t>any</a:t>
            </a:r>
            <a:r>
              <a:rPr lang="fr-FR" dirty="0"/>
              <a:t>) in the scope of the discussion on a possible charter</a:t>
            </a:r>
          </a:p>
          <a:p>
            <a:endParaRPr lang="fr-FR" dirty="0"/>
          </a:p>
          <a:p>
            <a:r>
              <a:rPr lang="fr-FR" dirty="0" err="1"/>
              <a:t>Provide</a:t>
            </a:r>
            <a:r>
              <a:rPr lang="fr-FR" dirty="0"/>
              <a:t> updates on the </a:t>
            </a:r>
            <a:r>
              <a:rPr lang="fr-FR" dirty="0" err="1"/>
              <a:t>progress</a:t>
            </a:r>
            <a:r>
              <a:rPr lang="fr-FR" dirty="0"/>
              <a:t> of the </a:t>
            </a:r>
            <a:r>
              <a:rPr lang="fr-FR" dirty="0" err="1"/>
              <a:t>work</a:t>
            </a:r>
            <a:r>
              <a:rPr lang="fr-FR" dirty="0"/>
              <a:t> in 3GPP</a:t>
            </a:r>
          </a:p>
          <a:p>
            <a:endParaRPr lang="fr-FR" dirty="0"/>
          </a:p>
          <a:p>
            <a:r>
              <a:rPr lang="fr-FR" dirty="0"/>
              <a:t>Promote close </a:t>
            </a:r>
            <a:r>
              <a:rPr lang="fr-FR" dirty="0" err="1"/>
              <a:t>cooperation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IETF and 3GPP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5825-CB3A-48FC-97E1-892E56AB9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80EE3-27E5-4904-9B61-64012F0B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9D71-D0B4-4F02-8C1A-01ED3F34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59F8-F8A6-45D2-A056-70812E0A0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ITU-R, "Recommendation ITU-R M.2160-0: Framework and overall objectives of the future development of IMT for 2030 and beyond",</a:t>
            </a:r>
          </a:p>
          <a:p>
            <a:pPr lvl="1"/>
            <a:r>
              <a:rPr lang="en-US" sz="1600" dirty="0">
                <a:hlinkClick r:id="rId2"/>
              </a:rPr>
              <a:t>https://www.itu.int/dms_pubrec/itu-r/rec/m/R-REC-M.2160-0-202311-I!!PDF-E.pdf</a:t>
            </a:r>
            <a:r>
              <a:rPr lang="en-US" sz="1600" dirty="0"/>
              <a:t> .</a:t>
            </a:r>
          </a:p>
          <a:p>
            <a:r>
              <a:rPr lang="en-US" sz="1600" dirty="0"/>
              <a:t>3GPP TR 22.870: Study on 6G Use Cases and Service Requirements; Stage 1 (Release 20)"</a:t>
            </a:r>
          </a:p>
          <a:p>
            <a:pPr lvl="1"/>
            <a:r>
              <a:rPr lang="en-US" sz="1600" dirty="0">
                <a:hlinkClick r:id="rId3"/>
              </a:rPr>
              <a:t>https://www.3gpp.org/ftp/Specs/archive/22_series/22.870</a:t>
            </a:r>
            <a:r>
              <a:rPr lang="en-US" sz="1600" dirty="0"/>
              <a:t> </a:t>
            </a:r>
          </a:p>
          <a:p>
            <a:r>
              <a:rPr lang="en-GB" sz="1600" dirty="0"/>
              <a:t>3GPP SA2 Study Item on Architecture for 6G System</a:t>
            </a:r>
          </a:p>
          <a:p>
            <a:pPr lvl="1"/>
            <a:r>
              <a:rPr lang="en-US" sz="1600" dirty="0">
                <a:hlinkClick r:id="rId4"/>
              </a:rPr>
              <a:t>https://www.3gpp.org/ftp/tsg_sa/TSG_SA/TSGS_108_Prague_2025-06/Docs/SP-250806.zip</a:t>
            </a:r>
            <a:r>
              <a:rPr lang="en-US" sz="1600" dirty="0"/>
              <a:t> </a:t>
            </a:r>
          </a:p>
          <a:p>
            <a:r>
              <a:rPr lang="en-US" sz="1600" dirty="0"/>
              <a:t>3GPP Work Plan: Review at Plenary #108 (June 2025)</a:t>
            </a:r>
          </a:p>
          <a:p>
            <a:pPr lvl="1"/>
            <a:r>
              <a:rPr lang="en-US" sz="1600" dirty="0">
                <a:hlinkClick r:id="rId5"/>
              </a:rPr>
              <a:t>https://www.3gpp.org/ftp/tsg_sa/TSG_SA/TSGS_108_Prague_2025-06/Docs/SP-250890.zip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85A06-2CB4-42D7-9D36-A9F2344BD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3DE0B-8701-4D2E-899B-9040FE264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716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002D3C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7377</TotalTime>
  <Words>549</Words>
  <Application>Microsoft Office PowerPoint</Application>
  <PresentationFormat>On-screen Show (16:9)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Inter</vt:lpstr>
      <vt:lpstr>Montserrat</vt:lpstr>
      <vt:lpstr>Open Sans</vt:lpstr>
      <vt:lpstr>Open Sans Medium</vt:lpstr>
      <vt:lpstr>Roboto</vt:lpstr>
      <vt:lpstr>Wingdings</vt:lpstr>
      <vt:lpstr>Material</vt:lpstr>
      <vt:lpstr>AI Agent protocols for 6G systems draft-stephan-ai-agent-6g-00 </vt:lpstr>
      <vt:lpstr>Study on 6G Use Cases and Service Requirements</vt:lpstr>
      <vt:lpstr>Objectives of the draft</vt:lpstr>
      <vt:lpstr>Objectives of the draft</vt:lpstr>
      <vt:lpstr>Conclusions</vt:lpstr>
      <vt:lpstr>Clear need for a standard for Agent communications…</vt:lpstr>
      <vt:lpstr>But at the end…</vt:lpstr>
      <vt:lpstr>Next steps</vt:lpstr>
      <vt:lpstr>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123 Session title</dc:title>
  <dc:creator>Lionel Morand</dc:creator>
  <cp:lastModifiedBy>Lionel Morand</cp:lastModifiedBy>
  <cp:revision>78</cp:revision>
  <dcterms:modified xsi:type="dcterms:W3CDTF">2025-07-20T15:10:08Z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1752568675</vt:lpwstr>
  </property>
</Properties>
</file>