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A2A"/>
    <a:srgbClr val="FF4747"/>
    <a:srgbClr val="FF5B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60"/>
  </p:normalViewPr>
  <p:slideViewPr>
    <p:cSldViewPr snapToGrid="0">
      <p:cViewPr varScale="1">
        <p:scale>
          <a:sx n="39" d="100"/>
          <a:sy n="39" d="100"/>
        </p:scale>
        <p:origin x="14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BEB77-309B-4653-9ECE-5C24AF3E4687}" type="datetimeFigureOut">
              <a:rPr lang="en-GB" smtClean="0"/>
              <a:t>20/01/2019</a:t>
            </a:fld>
            <a:endParaRPr lang="en-GB"/>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CCE2C-A18C-418C-B266-9CC3111C369B}" type="slidenum">
              <a:rPr lang="en-GB" smtClean="0"/>
              <a:t>‹#›</a:t>
            </a:fld>
            <a:endParaRPr lang="en-GB"/>
          </a:p>
        </p:txBody>
      </p:sp>
    </p:spTree>
    <p:extLst>
      <p:ext uri="{BB962C8B-B14F-4D97-AF65-F5344CB8AC3E}">
        <p14:creationId xmlns:p14="http://schemas.microsoft.com/office/powerpoint/2010/main" val="83321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923BFB-00F2-4141-B2AC-F9F0CF3D3F4C}"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258865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23BFB-00F2-4141-B2AC-F9F0CF3D3F4C}"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137310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23BFB-00F2-4141-B2AC-F9F0CF3D3F4C}"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363144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23BFB-00F2-4141-B2AC-F9F0CF3D3F4C}"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2411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923BFB-00F2-4141-B2AC-F9F0CF3D3F4C}"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154203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923BFB-00F2-4141-B2AC-F9F0CF3D3F4C}" type="datetimeFigureOut">
              <a:rPr lang="en-GB" smtClean="0"/>
              <a:t>20/01/2019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264951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923BFB-00F2-4141-B2AC-F9F0CF3D3F4C}" type="datetimeFigureOut">
              <a:rPr lang="en-GB" smtClean="0"/>
              <a:t>20/01/2019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273556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923BFB-00F2-4141-B2AC-F9F0CF3D3F4C}" type="datetimeFigureOut">
              <a:rPr lang="en-GB" smtClean="0"/>
              <a:t>20/01/2019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6848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23BFB-00F2-4141-B2AC-F9F0CF3D3F4C}" type="datetimeFigureOut">
              <a:rPr lang="en-GB" smtClean="0"/>
              <a:t>20/01/2019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53435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C6923BFB-00F2-4141-B2AC-F9F0CF3D3F4C}" type="datetimeFigureOut">
              <a:rPr lang="en-GB" smtClean="0"/>
              <a:t>20/01/2019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528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C6923BFB-00F2-4141-B2AC-F9F0CF3D3F4C}" type="datetimeFigureOut">
              <a:rPr lang="en-GB" smtClean="0"/>
              <a:t>20/01/2019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00CF1-2245-42C5-945B-6BC16CDDE4AE}" type="slidenum">
              <a:rPr lang="en-GB" smtClean="0"/>
              <a:t>‹#›</a:t>
            </a:fld>
            <a:endParaRPr lang="en-GB"/>
          </a:p>
        </p:txBody>
      </p:sp>
    </p:spTree>
    <p:extLst>
      <p:ext uri="{BB962C8B-B14F-4D97-AF65-F5344CB8AC3E}">
        <p14:creationId xmlns:p14="http://schemas.microsoft.com/office/powerpoint/2010/main" val="87361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C6923BFB-00F2-4141-B2AC-F9F0CF3D3F4C}" type="datetimeFigureOut">
              <a:rPr lang="en-GB" smtClean="0"/>
              <a:t>20/01/2019</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DBC00CF1-2245-42C5-945B-6BC16CDDE4AE}" type="slidenum">
              <a:rPr lang="en-GB" smtClean="0"/>
              <a:t>‹#›</a:t>
            </a:fld>
            <a:endParaRPr lang="en-GB"/>
          </a:p>
        </p:txBody>
      </p:sp>
    </p:spTree>
    <p:extLst>
      <p:ext uri="{BB962C8B-B14F-4D97-AF65-F5344CB8AC3E}">
        <p14:creationId xmlns:p14="http://schemas.microsoft.com/office/powerpoint/2010/main" val="3565357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Single Corner Rounded 46">
            <a:extLst>
              <a:ext uri="{FF2B5EF4-FFF2-40B4-BE49-F238E27FC236}">
                <a16:creationId xmlns:a16="http://schemas.microsoft.com/office/drawing/2014/main" id="{7F27C4F2-6266-4949-8631-A6E2195D6DDE}"/>
              </a:ext>
            </a:extLst>
          </p:cNvPr>
          <p:cNvSpPr/>
          <p:nvPr/>
        </p:nvSpPr>
        <p:spPr>
          <a:xfrm rot="10800000" flipH="1">
            <a:off x="20394658" y="14792316"/>
            <a:ext cx="9360000" cy="5148660"/>
          </a:xfrm>
          <a:prstGeom prst="round1Rect">
            <a:avLst/>
          </a:prstGeom>
          <a:noFill/>
          <a:ln w="38100" cap="sq">
            <a:solidFill>
              <a:srgbClr val="F42A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10" name="Rectangle 9">
            <a:extLst>
              <a:ext uri="{FF2B5EF4-FFF2-40B4-BE49-F238E27FC236}">
                <a16:creationId xmlns:a16="http://schemas.microsoft.com/office/drawing/2014/main" id="{35FE4CCA-4AF2-490D-925F-ABA2F5971C4D}"/>
              </a:ext>
            </a:extLst>
          </p:cNvPr>
          <p:cNvSpPr/>
          <p:nvPr/>
        </p:nvSpPr>
        <p:spPr>
          <a:xfrm>
            <a:off x="457671" y="12603891"/>
            <a:ext cx="9360000" cy="8249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Single Corner Rounded 29">
            <a:extLst>
              <a:ext uri="{FF2B5EF4-FFF2-40B4-BE49-F238E27FC236}">
                <a16:creationId xmlns:a16="http://schemas.microsoft.com/office/drawing/2014/main" id="{DFA050A5-080B-4065-8B32-5A6C8A9DD892}"/>
              </a:ext>
            </a:extLst>
          </p:cNvPr>
          <p:cNvSpPr/>
          <p:nvPr/>
        </p:nvSpPr>
        <p:spPr>
          <a:xfrm rot="10800000" flipH="1">
            <a:off x="10410937" y="9534553"/>
            <a:ext cx="9360000" cy="9726341"/>
          </a:xfrm>
          <a:prstGeom prst="round1Rect">
            <a:avLst/>
          </a:prstGeom>
          <a:noFill/>
          <a:ln w="38100" cap="sq">
            <a:solidFill>
              <a:srgbClr val="F42A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20" name="Rectangle: Single Corner Rounded 19">
            <a:extLst>
              <a:ext uri="{FF2B5EF4-FFF2-40B4-BE49-F238E27FC236}">
                <a16:creationId xmlns:a16="http://schemas.microsoft.com/office/drawing/2014/main" id="{E0344F32-3B22-4314-8FBB-2B6DCD47B627}"/>
              </a:ext>
            </a:extLst>
          </p:cNvPr>
          <p:cNvSpPr/>
          <p:nvPr/>
        </p:nvSpPr>
        <p:spPr>
          <a:xfrm rot="10800000" flipH="1">
            <a:off x="488125" y="4582629"/>
            <a:ext cx="9360000" cy="7393326"/>
          </a:xfrm>
          <a:prstGeom prst="round1Rect">
            <a:avLst/>
          </a:prstGeom>
          <a:noFill/>
          <a:ln w="38100" cap="sq">
            <a:solidFill>
              <a:srgbClr val="F42A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2" name="Rectangle: Single Corner Rounded 51">
            <a:extLst>
              <a:ext uri="{FF2B5EF4-FFF2-40B4-BE49-F238E27FC236}">
                <a16:creationId xmlns:a16="http://schemas.microsoft.com/office/drawing/2014/main" id="{C7A4D79C-789F-43B9-923E-1327A8DF2AA9}"/>
              </a:ext>
            </a:extLst>
          </p:cNvPr>
          <p:cNvSpPr/>
          <p:nvPr/>
        </p:nvSpPr>
        <p:spPr>
          <a:xfrm rot="10800000" flipH="1">
            <a:off x="20394659" y="4770121"/>
            <a:ext cx="9360000" cy="8974908"/>
          </a:xfrm>
          <a:prstGeom prst="round1Rect">
            <a:avLst/>
          </a:prstGeom>
          <a:noFill/>
          <a:ln w="38100" cap="sq">
            <a:solidFill>
              <a:srgbClr val="F42A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22" name="TextBox 21">
            <a:extLst>
              <a:ext uri="{FF2B5EF4-FFF2-40B4-BE49-F238E27FC236}">
                <a16:creationId xmlns:a16="http://schemas.microsoft.com/office/drawing/2014/main" id="{B9F82B8E-DEFB-44E0-BB4D-A065362E0FA8}"/>
              </a:ext>
            </a:extLst>
          </p:cNvPr>
          <p:cNvSpPr txBox="1"/>
          <p:nvPr/>
        </p:nvSpPr>
        <p:spPr>
          <a:xfrm>
            <a:off x="1944153" y="529770"/>
            <a:ext cx="25417848" cy="1015663"/>
          </a:xfrm>
          <a:prstGeom prst="rect">
            <a:avLst/>
          </a:prstGeom>
          <a:noFill/>
        </p:spPr>
        <p:txBody>
          <a:bodyPr wrap="square" rtlCol="0">
            <a:spAutoFit/>
          </a:bodyPr>
          <a:lstStyle/>
          <a:p>
            <a:r>
              <a:rPr lang="en-US" sz="6000" dirty="0"/>
              <a:t>A Comprehensive Analysis of Women’s Representation Using Wikipedia Data.</a:t>
            </a:r>
            <a:endParaRPr lang="en-GB" sz="6000" dirty="0"/>
          </a:p>
        </p:txBody>
      </p:sp>
      <p:pic>
        <p:nvPicPr>
          <p:cNvPr id="1026" name="Picture 2" descr="RÃ©sultat de recherche d'images pour &quot;epfl logo&quot;">
            <a:extLst>
              <a:ext uri="{FF2B5EF4-FFF2-40B4-BE49-F238E27FC236}">
                <a16:creationId xmlns:a16="http://schemas.microsoft.com/office/drawing/2014/main" id="{2DD757FE-E3FC-42E3-AC3F-A36BFE731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057" y="132730"/>
            <a:ext cx="2737236" cy="1313873"/>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Rounded Corners 34">
            <a:extLst>
              <a:ext uri="{FF2B5EF4-FFF2-40B4-BE49-F238E27FC236}">
                <a16:creationId xmlns:a16="http://schemas.microsoft.com/office/drawing/2014/main" id="{6F15EE83-7FF4-47B1-93DD-DAE24FB21650}"/>
              </a:ext>
            </a:extLst>
          </p:cNvPr>
          <p:cNvSpPr/>
          <p:nvPr/>
        </p:nvSpPr>
        <p:spPr>
          <a:xfrm>
            <a:off x="20394658" y="4521324"/>
            <a:ext cx="9360000" cy="720000"/>
          </a:xfrm>
          <a:prstGeom prst="roundRect">
            <a:avLst/>
          </a:prstGeom>
          <a:gradFill flip="none" rotWithShape="1">
            <a:gsLst>
              <a:gs pos="11000">
                <a:srgbClr val="F82B2B"/>
              </a:gs>
              <a:gs pos="0">
                <a:srgbClr val="FF0000">
                  <a:lumMod val="29000"/>
                  <a:lumOff val="71000"/>
                </a:srgbClr>
              </a:gs>
              <a:gs pos="100000">
                <a:srgbClr val="FF0000">
                  <a:lumMod val="60000"/>
                </a:srgbClr>
              </a:gs>
              <a:gs pos="81000">
                <a:srgbClr val="DD21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prstClr val="white"/>
                </a:solidFill>
              </a:rPr>
              <a:t>Representation in Fields of Work</a:t>
            </a:r>
            <a:endParaRPr lang="en-GB" sz="3200" dirty="0">
              <a:solidFill>
                <a:prstClr val="white"/>
              </a:solidFill>
            </a:endParaRPr>
          </a:p>
        </p:txBody>
      </p:sp>
      <p:sp>
        <p:nvSpPr>
          <p:cNvPr id="36" name="Rectangle: Rounded Corners 35">
            <a:extLst>
              <a:ext uri="{FF2B5EF4-FFF2-40B4-BE49-F238E27FC236}">
                <a16:creationId xmlns:a16="http://schemas.microsoft.com/office/drawing/2014/main" id="{6DC1CD0A-1248-4B99-9300-3E44A3DE2BC6}"/>
              </a:ext>
            </a:extLst>
          </p:cNvPr>
          <p:cNvSpPr/>
          <p:nvPr/>
        </p:nvSpPr>
        <p:spPr>
          <a:xfrm>
            <a:off x="457671" y="12398589"/>
            <a:ext cx="9360000" cy="720000"/>
          </a:xfrm>
          <a:prstGeom prst="roundRect">
            <a:avLst/>
          </a:prstGeom>
          <a:gradFill flip="none" rotWithShape="1">
            <a:gsLst>
              <a:gs pos="11000">
                <a:srgbClr val="F82B2B"/>
              </a:gs>
              <a:gs pos="0">
                <a:srgbClr val="FF0000">
                  <a:lumMod val="29000"/>
                  <a:lumOff val="71000"/>
                </a:srgbClr>
              </a:gs>
              <a:gs pos="100000">
                <a:srgbClr val="FF0000">
                  <a:lumMod val="60000"/>
                </a:srgbClr>
              </a:gs>
              <a:gs pos="81000">
                <a:srgbClr val="DD21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prstClr val="white"/>
                </a:solidFill>
              </a:rPr>
              <a:t>Differences Across Citizenships</a:t>
            </a:r>
            <a:endParaRPr lang="en-GB" sz="3200" dirty="0">
              <a:solidFill>
                <a:prstClr val="white"/>
              </a:solidFill>
            </a:endParaRPr>
          </a:p>
        </p:txBody>
      </p:sp>
      <p:grpSp>
        <p:nvGrpSpPr>
          <p:cNvPr id="48" name="Group 47">
            <a:extLst>
              <a:ext uri="{FF2B5EF4-FFF2-40B4-BE49-F238E27FC236}">
                <a16:creationId xmlns:a16="http://schemas.microsoft.com/office/drawing/2014/main" id="{5B3690AE-1D8C-41B6-B4F6-911AB264927C}"/>
              </a:ext>
            </a:extLst>
          </p:cNvPr>
          <p:cNvGrpSpPr/>
          <p:nvPr/>
        </p:nvGrpSpPr>
        <p:grpSpPr>
          <a:xfrm>
            <a:off x="442171" y="1803300"/>
            <a:ext cx="29312487" cy="2323855"/>
            <a:chOff x="10637607" y="4448800"/>
            <a:chExt cx="9027372" cy="2323855"/>
          </a:xfrm>
        </p:grpSpPr>
        <p:sp>
          <p:nvSpPr>
            <p:cNvPr id="50" name="Rectangle: Rounded Corners 49">
              <a:extLst>
                <a:ext uri="{FF2B5EF4-FFF2-40B4-BE49-F238E27FC236}">
                  <a16:creationId xmlns:a16="http://schemas.microsoft.com/office/drawing/2014/main" id="{EE7985C4-8861-423E-8CAD-A056ED2C4EF5}"/>
                </a:ext>
              </a:extLst>
            </p:cNvPr>
            <p:cNvSpPr/>
            <p:nvPr/>
          </p:nvSpPr>
          <p:spPr>
            <a:xfrm>
              <a:off x="10637607" y="4448800"/>
              <a:ext cx="9027372" cy="720000"/>
            </a:xfrm>
            <a:prstGeom prst="roundRect">
              <a:avLst/>
            </a:prstGeom>
            <a:gradFill flip="none" rotWithShape="1">
              <a:gsLst>
                <a:gs pos="11000">
                  <a:srgbClr val="F82B2B"/>
                </a:gs>
                <a:gs pos="0">
                  <a:srgbClr val="FF0000">
                    <a:lumMod val="29000"/>
                    <a:lumOff val="71000"/>
                  </a:srgbClr>
                </a:gs>
                <a:gs pos="100000">
                  <a:srgbClr val="FF0000">
                    <a:lumMod val="60000"/>
                  </a:srgbClr>
                </a:gs>
                <a:gs pos="81000">
                  <a:srgbClr val="DD21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prstClr val="white"/>
                  </a:solidFill>
                </a:rPr>
                <a:t>Introduction</a:t>
              </a:r>
              <a:endParaRPr lang="en-GB" sz="3200" dirty="0">
                <a:solidFill>
                  <a:prstClr val="white"/>
                </a:solidFill>
              </a:endParaRPr>
            </a:p>
          </p:txBody>
        </p:sp>
        <p:sp>
          <p:nvSpPr>
            <p:cNvPr id="51" name="Rectangle: Single Corner Rounded 50">
              <a:extLst>
                <a:ext uri="{FF2B5EF4-FFF2-40B4-BE49-F238E27FC236}">
                  <a16:creationId xmlns:a16="http://schemas.microsoft.com/office/drawing/2014/main" id="{BBC33304-BB5B-45C9-83D0-D24C0C421EA8}"/>
                </a:ext>
              </a:extLst>
            </p:cNvPr>
            <p:cNvSpPr/>
            <p:nvPr/>
          </p:nvSpPr>
          <p:spPr>
            <a:xfrm rot="10800000" flipH="1">
              <a:off x="10646072" y="4601198"/>
              <a:ext cx="9013686" cy="2171457"/>
            </a:xfrm>
            <a:prstGeom prst="round1Rect">
              <a:avLst/>
            </a:prstGeom>
            <a:noFill/>
            <a:ln w="38100" cap="sq">
              <a:solidFill>
                <a:srgbClr val="F42A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grpSp>
      <p:sp>
        <p:nvSpPr>
          <p:cNvPr id="49" name="TextBox 48">
            <a:extLst>
              <a:ext uri="{FF2B5EF4-FFF2-40B4-BE49-F238E27FC236}">
                <a16:creationId xmlns:a16="http://schemas.microsoft.com/office/drawing/2014/main" id="{A96C9B5F-3DAA-48FA-9AAE-BA4C2DD3C64A}"/>
              </a:ext>
            </a:extLst>
          </p:cNvPr>
          <p:cNvSpPr txBox="1"/>
          <p:nvPr/>
        </p:nvSpPr>
        <p:spPr>
          <a:xfrm>
            <a:off x="469657" y="2668982"/>
            <a:ext cx="29257552" cy="1200329"/>
          </a:xfrm>
          <a:prstGeom prst="rect">
            <a:avLst/>
          </a:prstGeom>
          <a:noFill/>
        </p:spPr>
        <p:txBody>
          <a:bodyPr wrap="square" rtlCol="0">
            <a:spAutoFit/>
          </a:bodyPr>
          <a:lstStyle/>
          <a:p>
            <a:pPr algn="just"/>
            <a:r>
              <a:rPr lang="en-US" sz="2400" dirty="0"/>
              <a:t>	The issue of gender equality is of prime importance in society today. One of the questions it raises is about the representation of women, more specifically, how are their achievements showcased in the media? We chose to approach this question from the angle of women’s recognition for their achievements using Wikipedia articles. We postulated that the repartition of articles is a good way of approximating the trends throughout time. As a way to answer this question, we will focus mainly on gender representation in different cultures and fields of works as well as their evolution for the past 3 centuries.</a:t>
            </a:r>
            <a:endParaRPr lang="en-GB" sz="3200" dirty="0"/>
          </a:p>
        </p:txBody>
      </p:sp>
      <p:sp>
        <p:nvSpPr>
          <p:cNvPr id="19" name="Rectangle: Rounded Corners 18">
            <a:extLst>
              <a:ext uri="{FF2B5EF4-FFF2-40B4-BE49-F238E27FC236}">
                <a16:creationId xmlns:a16="http://schemas.microsoft.com/office/drawing/2014/main" id="{C1A9147D-56D1-4A1D-8538-24EFB17F3968}"/>
              </a:ext>
            </a:extLst>
          </p:cNvPr>
          <p:cNvSpPr/>
          <p:nvPr/>
        </p:nvSpPr>
        <p:spPr>
          <a:xfrm>
            <a:off x="488124" y="4368924"/>
            <a:ext cx="9360000" cy="720000"/>
          </a:xfrm>
          <a:prstGeom prst="roundRect">
            <a:avLst/>
          </a:prstGeom>
          <a:gradFill flip="none" rotWithShape="1">
            <a:gsLst>
              <a:gs pos="11000">
                <a:srgbClr val="F82B2B"/>
              </a:gs>
              <a:gs pos="0">
                <a:srgbClr val="FF0000">
                  <a:lumMod val="29000"/>
                  <a:lumOff val="71000"/>
                </a:srgbClr>
              </a:gs>
              <a:gs pos="100000">
                <a:srgbClr val="FF0000">
                  <a:lumMod val="60000"/>
                </a:srgbClr>
              </a:gs>
              <a:gs pos="81000">
                <a:srgbClr val="DD21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prstClr val="white"/>
                </a:solidFill>
              </a:rPr>
              <a:t>Data Gathering and Cleaning</a:t>
            </a:r>
            <a:endParaRPr lang="en-GB" sz="3200" dirty="0">
              <a:solidFill>
                <a:prstClr val="white"/>
              </a:solidFill>
            </a:endParaRPr>
          </a:p>
        </p:txBody>
      </p:sp>
      <p:sp>
        <p:nvSpPr>
          <p:cNvPr id="4" name="Rectangle: Diagonal Corners Rounded 3">
            <a:extLst>
              <a:ext uri="{FF2B5EF4-FFF2-40B4-BE49-F238E27FC236}">
                <a16:creationId xmlns:a16="http://schemas.microsoft.com/office/drawing/2014/main" id="{4FFC45D4-D336-4D9D-8C39-E4A84E676A00}"/>
              </a:ext>
            </a:extLst>
          </p:cNvPr>
          <p:cNvSpPr/>
          <p:nvPr/>
        </p:nvSpPr>
        <p:spPr>
          <a:xfrm>
            <a:off x="10410935" y="19716749"/>
            <a:ext cx="9360000" cy="1151724"/>
          </a:xfrm>
          <a:prstGeom prst="round2Diag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ctr"/>
            <a:endParaRPr lang="en-GB" dirty="0">
              <a:solidFill>
                <a:schemeClr val="tx1"/>
              </a:solidFill>
            </a:endParaRPr>
          </a:p>
        </p:txBody>
      </p:sp>
      <p:sp>
        <p:nvSpPr>
          <p:cNvPr id="7" name="TextBox 6">
            <a:extLst>
              <a:ext uri="{FF2B5EF4-FFF2-40B4-BE49-F238E27FC236}">
                <a16:creationId xmlns:a16="http://schemas.microsoft.com/office/drawing/2014/main" id="{4FFFD95E-6E51-423C-A063-541B483726AB}"/>
              </a:ext>
            </a:extLst>
          </p:cNvPr>
          <p:cNvSpPr txBox="1"/>
          <p:nvPr/>
        </p:nvSpPr>
        <p:spPr>
          <a:xfrm>
            <a:off x="10410935" y="19716749"/>
            <a:ext cx="9332551" cy="1015663"/>
          </a:xfrm>
          <a:prstGeom prst="rect">
            <a:avLst/>
          </a:prstGeom>
          <a:noFill/>
        </p:spPr>
        <p:txBody>
          <a:bodyPr wrap="square" rtlCol="0">
            <a:spAutoFit/>
          </a:bodyPr>
          <a:lstStyle/>
          <a:p>
            <a:r>
              <a:rPr lang="en-US" sz="2400" dirty="0"/>
              <a:t>   </a:t>
            </a:r>
            <a:r>
              <a:rPr lang="en-US" sz="2400" b="1" u="sng" dirty="0"/>
              <a:t>References</a:t>
            </a:r>
            <a:r>
              <a:rPr lang="en-US" dirty="0"/>
              <a:t>:</a:t>
            </a:r>
          </a:p>
          <a:p>
            <a:pPr marL="285750" indent="-285750">
              <a:buFont typeface="Wingdings" panose="05000000000000000000" pitchFamily="2" charset="2"/>
              <a:buChar char="Ø"/>
            </a:pPr>
            <a:r>
              <a:rPr lang="en-GB" b="1" dirty="0"/>
              <a:t>Piotr Konieczny. Maximilian Klein. 2018. </a:t>
            </a:r>
            <a:r>
              <a:rPr lang="en-GB" dirty="0"/>
              <a:t>Gender gap through time and space.</a:t>
            </a:r>
          </a:p>
          <a:p>
            <a:pPr marL="285750" indent="-285750">
              <a:buFont typeface="Wingdings" panose="05000000000000000000" pitchFamily="2" charset="2"/>
              <a:buChar char="Ø"/>
            </a:pPr>
            <a:r>
              <a:rPr lang="en-GB" b="1" dirty="0" err="1"/>
              <a:t>Wikidata</a:t>
            </a:r>
            <a:r>
              <a:rPr lang="en-GB" b="1" dirty="0"/>
              <a:t> Human Gender Indicators (WHGI) 2018. </a:t>
            </a:r>
            <a:r>
              <a:rPr lang="en-GB" dirty="0"/>
              <a:t>url: http://whgi.wmflabs.org/</a:t>
            </a:r>
          </a:p>
        </p:txBody>
      </p:sp>
      <p:sp>
        <p:nvSpPr>
          <p:cNvPr id="8" name="TextBox 7">
            <a:extLst>
              <a:ext uri="{FF2B5EF4-FFF2-40B4-BE49-F238E27FC236}">
                <a16:creationId xmlns:a16="http://schemas.microsoft.com/office/drawing/2014/main" id="{5AED7C68-42BD-48ED-9959-F97F44B0E1FC}"/>
              </a:ext>
            </a:extLst>
          </p:cNvPr>
          <p:cNvSpPr txBox="1"/>
          <p:nvPr/>
        </p:nvSpPr>
        <p:spPr>
          <a:xfrm>
            <a:off x="488123" y="5088924"/>
            <a:ext cx="9360001" cy="4801314"/>
          </a:xfrm>
          <a:prstGeom prst="rect">
            <a:avLst/>
          </a:prstGeom>
          <a:noFill/>
        </p:spPr>
        <p:txBody>
          <a:bodyPr wrap="square" rtlCol="0">
            <a:spAutoFit/>
          </a:bodyPr>
          <a:lstStyle/>
          <a:p>
            <a:pPr algn="just"/>
            <a:r>
              <a:rPr lang="en-US" dirty="0"/>
              <a:t>	To answer this question, we gathered relevant info on people that have their own Wikipedia page. For the initial step, we went with the WHGI dataset which can be used to get a global view of the gender disparities on Wikipedia; this was very useful for us to guide our latter efforts. We also quickly came to the realization that the data was lacking some of the depth we needed to have a nicer analysis and thus we chose to parse the entire </a:t>
            </a:r>
            <a:r>
              <a:rPr lang="en-US" dirty="0" err="1"/>
              <a:t>Wikidata</a:t>
            </a:r>
            <a:r>
              <a:rPr lang="en-US" dirty="0"/>
              <a:t> JSON file ourselves, in search of what we needed. Each of the article is viewed as an item and has several properties. These describe its characteristics and can take several values. Our parsing was done on the cluster as it is a long operation and needs to have access to the uncompressed JSON file (which is quite heavy at 680GB). We parsed one item at a time to see if it had the value ‘human’ under the property ‘instance of’ and if that was the case, we saved in another file all the values of the properties we were interested in. Once this process was done, we were able to load the remaining data in a Spark </a:t>
            </a:r>
            <a:r>
              <a:rPr lang="en-US" dirty="0" err="1"/>
              <a:t>dataframe</a:t>
            </a:r>
            <a:r>
              <a:rPr lang="en-US" dirty="0"/>
              <a:t> to use it in Python.</a:t>
            </a:r>
          </a:p>
          <a:p>
            <a:pPr algn="just"/>
            <a:r>
              <a:rPr lang="en-US" dirty="0"/>
              <a:t>	For the cleaning of the data, we got rid of all the article with a null or non binary gender, then we cleaned the dates of birth since when they are not indicated, </a:t>
            </a:r>
            <a:r>
              <a:rPr lang="en-US" dirty="0" err="1"/>
              <a:t>Wikidata</a:t>
            </a:r>
            <a:r>
              <a:rPr lang="en-US" dirty="0"/>
              <a:t> tends to attribute them seemingly arbitrarily. We worked using the following properties: date of birth, citizenships, page language, fields of work, gender, for the people born after 1700 to have relevant and sufficient data.</a:t>
            </a:r>
            <a:endParaRPr lang="en-GB" dirty="0"/>
          </a:p>
        </p:txBody>
      </p:sp>
      <p:pic>
        <p:nvPicPr>
          <p:cNvPr id="9" name="Picture 8">
            <a:extLst>
              <a:ext uri="{FF2B5EF4-FFF2-40B4-BE49-F238E27FC236}">
                <a16:creationId xmlns:a16="http://schemas.microsoft.com/office/drawing/2014/main" id="{6BFE14E8-804B-4293-A3DC-4F4F2B312887}"/>
              </a:ext>
            </a:extLst>
          </p:cNvPr>
          <p:cNvPicPr>
            <a:picLocks noChangeAspect="1"/>
          </p:cNvPicPr>
          <p:nvPr/>
        </p:nvPicPr>
        <p:blipFill rotWithShape="1">
          <a:blip r:embed="rId3"/>
          <a:srcRect l="3341" t="10180" r="2697" b="1579"/>
          <a:stretch/>
        </p:blipFill>
        <p:spPr>
          <a:xfrm>
            <a:off x="4909802" y="15537963"/>
            <a:ext cx="4680000" cy="1543781"/>
          </a:xfrm>
          <a:prstGeom prst="rect">
            <a:avLst/>
          </a:prstGeom>
        </p:spPr>
      </p:pic>
      <p:sp>
        <p:nvSpPr>
          <p:cNvPr id="29" name="Rectangle: Rounded Corners 28">
            <a:extLst>
              <a:ext uri="{FF2B5EF4-FFF2-40B4-BE49-F238E27FC236}">
                <a16:creationId xmlns:a16="http://schemas.microsoft.com/office/drawing/2014/main" id="{AAF47BAC-4C75-434A-B407-1C720C8DBE6E}"/>
              </a:ext>
            </a:extLst>
          </p:cNvPr>
          <p:cNvSpPr/>
          <p:nvPr/>
        </p:nvSpPr>
        <p:spPr>
          <a:xfrm>
            <a:off x="10410936" y="9105610"/>
            <a:ext cx="9360000" cy="720000"/>
          </a:xfrm>
          <a:prstGeom prst="roundRect">
            <a:avLst/>
          </a:prstGeom>
          <a:gradFill flip="none" rotWithShape="1">
            <a:gsLst>
              <a:gs pos="11000">
                <a:srgbClr val="F82B2B"/>
              </a:gs>
              <a:gs pos="0">
                <a:srgbClr val="FF0000">
                  <a:lumMod val="29000"/>
                  <a:lumOff val="71000"/>
                </a:srgbClr>
              </a:gs>
              <a:gs pos="100000">
                <a:srgbClr val="FF0000">
                  <a:lumMod val="60000"/>
                </a:srgbClr>
              </a:gs>
              <a:gs pos="81000">
                <a:srgbClr val="DD21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prstClr val="white"/>
                </a:solidFill>
              </a:rPr>
              <a:t>Equality Among Languages</a:t>
            </a:r>
            <a:endParaRPr lang="en-GB" sz="3200" dirty="0">
              <a:solidFill>
                <a:prstClr val="white"/>
              </a:solidFill>
            </a:endParaRPr>
          </a:p>
        </p:txBody>
      </p:sp>
      <p:sp>
        <p:nvSpPr>
          <p:cNvPr id="31" name="Rectangle: Single Corner Rounded 30">
            <a:extLst>
              <a:ext uri="{FF2B5EF4-FFF2-40B4-BE49-F238E27FC236}">
                <a16:creationId xmlns:a16="http://schemas.microsoft.com/office/drawing/2014/main" id="{AA628575-B2F7-4C4B-B162-B8925D875B8C}"/>
              </a:ext>
            </a:extLst>
          </p:cNvPr>
          <p:cNvSpPr/>
          <p:nvPr/>
        </p:nvSpPr>
        <p:spPr>
          <a:xfrm rot="10800000" flipH="1">
            <a:off x="10441391" y="4664127"/>
            <a:ext cx="9360000" cy="4083138"/>
          </a:xfrm>
          <a:prstGeom prst="round1Rect">
            <a:avLst/>
          </a:prstGeom>
          <a:noFill/>
          <a:ln w="38100" cap="sq">
            <a:solidFill>
              <a:srgbClr val="F42A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pic>
        <p:nvPicPr>
          <p:cNvPr id="11" name="Picture 10">
            <a:extLst>
              <a:ext uri="{FF2B5EF4-FFF2-40B4-BE49-F238E27FC236}">
                <a16:creationId xmlns:a16="http://schemas.microsoft.com/office/drawing/2014/main" id="{C925544B-733E-4172-8224-FEC38E50D9F1}"/>
              </a:ext>
            </a:extLst>
          </p:cNvPr>
          <p:cNvPicPr>
            <a:picLocks noChangeAspect="1"/>
          </p:cNvPicPr>
          <p:nvPr/>
        </p:nvPicPr>
        <p:blipFill rotWithShape="1">
          <a:blip r:embed="rId4"/>
          <a:srcRect l="1415" t="1096" r="995" b="2051"/>
          <a:stretch/>
        </p:blipFill>
        <p:spPr>
          <a:xfrm>
            <a:off x="15088590" y="6859821"/>
            <a:ext cx="4320000" cy="1804422"/>
          </a:xfrm>
          <a:prstGeom prst="rect">
            <a:avLst/>
          </a:prstGeom>
        </p:spPr>
      </p:pic>
      <p:pic>
        <p:nvPicPr>
          <p:cNvPr id="12" name="Picture 11">
            <a:extLst>
              <a:ext uri="{FF2B5EF4-FFF2-40B4-BE49-F238E27FC236}">
                <a16:creationId xmlns:a16="http://schemas.microsoft.com/office/drawing/2014/main" id="{14C40466-1926-4E7D-91F8-3E27BC7102AA}"/>
              </a:ext>
            </a:extLst>
          </p:cNvPr>
          <p:cNvPicPr>
            <a:picLocks noChangeAspect="1"/>
          </p:cNvPicPr>
          <p:nvPr/>
        </p:nvPicPr>
        <p:blipFill rotWithShape="1">
          <a:blip r:embed="rId5"/>
          <a:srcRect l="3085" t="4980" r="2062" b="2981"/>
          <a:stretch/>
        </p:blipFill>
        <p:spPr>
          <a:xfrm>
            <a:off x="4693884" y="19260895"/>
            <a:ext cx="4680000" cy="1445134"/>
          </a:xfrm>
          <a:prstGeom prst="rect">
            <a:avLst/>
          </a:prstGeom>
        </p:spPr>
      </p:pic>
      <p:sp>
        <p:nvSpPr>
          <p:cNvPr id="13" name="TextBox 12">
            <a:extLst>
              <a:ext uri="{FF2B5EF4-FFF2-40B4-BE49-F238E27FC236}">
                <a16:creationId xmlns:a16="http://schemas.microsoft.com/office/drawing/2014/main" id="{14640FB6-8FA5-436B-BF9E-7E7970FFDA36}"/>
              </a:ext>
            </a:extLst>
          </p:cNvPr>
          <p:cNvSpPr txBox="1"/>
          <p:nvPr/>
        </p:nvSpPr>
        <p:spPr>
          <a:xfrm>
            <a:off x="488124" y="13118589"/>
            <a:ext cx="9317596" cy="2585323"/>
          </a:xfrm>
          <a:prstGeom prst="rect">
            <a:avLst/>
          </a:prstGeom>
          <a:noFill/>
        </p:spPr>
        <p:txBody>
          <a:bodyPr wrap="square" rtlCol="0">
            <a:spAutoFit/>
          </a:bodyPr>
          <a:lstStyle/>
          <a:p>
            <a:pPr algn="just"/>
            <a:r>
              <a:rPr lang="en-US" dirty="0"/>
              <a:t>	The first effect we were interested in was whether the citizenship had any influence on the evolution of gender through time and their final repartition. For this we used previous work on the subject, using the </a:t>
            </a:r>
            <a:r>
              <a:rPr lang="en-US" dirty="0" err="1"/>
              <a:t>Konieczky</a:t>
            </a:r>
            <a:r>
              <a:rPr lang="en-US" dirty="0"/>
              <a:t> and Klein cultural clusters we grouped the data with similar cultures. This allowed us to have more data points even with cultures that had sparser Wikipedia entries.</a:t>
            </a:r>
            <a:endParaRPr lang="en-GB" dirty="0"/>
          </a:p>
          <a:p>
            <a:pPr algn="just"/>
            <a:r>
              <a:rPr lang="en-US" dirty="0"/>
              <a:t>	To test whether this hypothesis was true, we compared the evolution for western Europe and north America that have had similar cultures and developments for the last centuries. In Fig.2 we can see that indeed the evolution for those regions has a similar shape, which, in turn validates our previous choice of clustering. </a:t>
            </a:r>
            <a:endParaRPr lang="en-GB" dirty="0"/>
          </a:p>
        </p:txBody>
      </p:sp>
      <p:sp>
        <p:nvSpPr>
          <p:cNvPr id="14" name="TextBox 13">
            <a:extLst>
              <a:ext uri="{FF2B5EF4-FFF2-40B4-BE49-F238E27FC236}">
                <a16:creationId xmlns:a16="http://schemas.microsoft.com/office/drawing/2014/main" id="{46005AC6-B221-429F-B125-98EC5CC80F5B}"/>
              </a:ext>
            </a:extLst>
          </p:cNvPr>
          <p:cNvSpPr txBox="1"/>
          <p:nvPr/>
        </p:nvSpPr>
        <p:spPr>
          <a:xfrm>
            <a:off x="530286" y="15765785"/>
            <a:ext cx="4163598" cy="1077218"/>
          </a:xfrm>
          <a:prstGeom prst="rect">
            <a:avLst/>
          </a:prstGeom>
          <a:noFill/>
        </p:spPr>
        <p:txBody>
          <a:bodyPr wrap="square" rtlCol="0">
            <a:spAutoFit/>
          </a:bodyPr>
          <a:lstStyle/>
          <a:p>
            <a:r>
              <a:rPr lang="en-US" b="1" dirty="0"/>
              <a:t>Figure 2: </a:t>
            </a:r>
            <a:r>
              <a:rPr lang="en-US" dirty="0"/>
              <a:t>Comparative Evolution Between North America and Western Europe.</a:t>
            </a:r>
          </a:p>
          <a:p>
            <a:r>
              <a:rPr lang="en-US" sz="1400" dirty="0"/>
              <a:t>The same shapes can be observed in Europe and North America. Similar cultures have similar evolution</a:t>
            </a:r>
          </a:p>
        </p:txBody>
      </p:sp>
      <p:sp>
        <p:nvSpPr>
          <p:cNvPr id="15" name="TextBox 14">
            <a:extLst>
              <a:ext uri="{FF2B5EF4-FFF2-40B4-BE49-F238E27FC236}">
                <a16:creationId xmlns:a16="http://schemas.microsoft.com/office/drawing/2014/main" id="{CC5A0F14-B689-4485-B969-CE05DA17DFB7}"/>
              </a:ext>
            </a:extLst>
          </p:cNvPr>
          <p:cNvSpPr txBox="1"/>
          <p:nvPr/>
        </p:nvSpPr>
        <p:spPr>
          <a:xfrm>
            <a:off x="430220" y="17081744"/>
            <a:ext cx="9375500" cy="2031325"/>
          </a:xfrm>
          <a:prstGeom prst="rect">
            <a:avLst/>
          </a:prstGeom>
          <a:noFill/>
        </p:spPr>
        <p:txBody>
          <a:bodyPr wrap="square" rtlCol="0">
            <a:spAutoFit/>
          </a:bodyPr>
          <a:lstStyle/>
          <a:p>
            <a:pPr algn="just"/>
            <a:r>
              <a:rPr lang="en-US" dirty="0"/>
              <a:t>	The next task intended to show that non-similar cultures would have different evolutions through time and different outcomes today. For this we chose to compare to the data for north-east Asia and Muslim countries to the previous western example.</a:t>
            </a:r>
            <a:endParaRPr lang="en-GB" dirty="0"/>
          </a:p>
          <a:p>
            <a:pPr algn="just"/>
            <a:r>
              <a:rPr lang="en-US" dirty="0"/>
              <a:t>	The example of Asian countries, in Fig.3, we can see that even though, at first, the amount of women is largely inferior compared to western countries. After the 1950’s there is a sudden sharp increase unseen in any other culture and, for the most recent period, the F/M ratio has reached 0.84. Making those countries the most equal in our analysis at least.</a:t>
            </a:r>
            <a:endParaRPr lang="en-GB" dirty="0"/>
          </a:p>
        </p:txBody>
      </p:sp>
      <p:sp>
        <p:nvSpPr>
          <p:cNvPr id="16" name="TextBox 15">
            <a:extLst>
              <a:ext uri="{FF2B5EF4-FFF2-40B4-BE49-F238E27FC236}">
                <a16:creationId xmlns:a16="http://schemas.microsoft.com/office/drawing/2014/main" id="{3BAC467E-456E-44AB-82C2-1CB570320210}"/>
              </a:ext>
            </a:extLst>
          </p:cNvPr>
          <p:cNvSpPr txBox="1"/>
          <p:nvPr/>
        </p:nvSpPr>
        <p:spPr>
          <a:xfrm>
            <a:off x="10441391" y="4664127"/>
            <a:ext cx="9360000" cy="2031325"/>
          </a:xfrm>
          <a:prstGeom prst="rect">
            <a:avLst/>
          </a:prstGeom>
          <a:noFill/>
        </p:spPr>
        <p:txBody>
          <a:bodyPr wrap="square" rtlCol="0">
            <a:spAutoFit/>
          </a:bodyPr>
          <a:lstStyle/>
          <a:p>
            <a:pPr algn="just"/>
            <a:r>
              <a:rPr lang="en-US" dirty="0"/>
              <a:t>	The final observation that we wanted to make was concerning the countries were </a:t>
            </a:r>
            <a:r>
              <a:rPr lang="en-US" dirty="0" err="1"/>
              <a:t>historicaly</a:t>
            </a:r>
            <a:r>
              <a:rPr lang="en-US" dirty="0"/>
              <a:t> women have been repressed and not allowed basic rights. This is the Arabic countries in the middle east, we also included Maghreb countries here since we saw they had similar curves. The shape of the curve here is very interesting, especially the ratio, it follows the classic curve at first but in the 1970’s there is a sharp drop with a ratio that ends at 0.20, as seen in Fig.4. We have attributed this to the repression of women with the upsurge of religion in politics after that time in Arabic countries.</a:t>
            </a:r>
            <a:endParaRPr lang="en-GB" dirty="0"/>
          </a:p>
        </p:txBody>
      </p:sp>
      <p:sp>
        <p:nvSpPr>
          <p:cNvPr id="17" name="TextBox 16">
            <a:extLst>
              <a:ext uri="{FF2B5EF4-FFF2-40B4-BE49-F238E27FC236}">
                <a16:creationId xmlns:a16="http://schemas.microsoft.com/office/drawing/2014/main" id="{01E8BEBE-0BEF-4695-B513-9BA0774FF5BE}"/>
              </a:ext>
            </a:extLst>
          </p:cNvPr>
          <p:cNvSpPr txBox="1"/>
          <p:nvPr/>
        </p:nvSpPr>
        <p:spPr>
          <a:xfrm>
            <a:off x="10665998" y="6912409"/>
            <a:ext cx="4209859" cy="1169551"/>
          </a:xfrm>
          <a:prstGeom prst="rect">
            <a:avLst/>
          </a:prstGeom>
          <a:noFill/>
        </p:spPr>
        <p:txBody>
          <a:bodyPr wrap="square" rtlCol="0">
            <a:spAutoFit/>
          </a:bodyPr>
          <a:lstStyle/>
          <a:p>
            <a:r>
              <a:rPr lang="en-US" b="1" dirty="0"/>
              <a:t>Figure 4: </a:t>
            </a:r>
            <a:r>
              <a:rPr lang="en-US" dirty="0"/>
              <a:t>Ratio of genders in Wikipedia articles from Muslim countries.</a:t>
            </a:r>
          </a:p>
          <a:p>
            <a:r>
              <a:rPr lang="en-US" dirty="0"/>
              <a:t> </a:t>
            </a:r>
          </a:p>
          <a:p>
            <a:r>
              <a:rPr lang="en-US" sz="1600" dirty="0"/>
              <a:t>Description for Fig3</a:t>
            </a:r>
            <a:endParaRPr lang="en-GB" dirty="0"/>
          </a:p>
        </p:txBody>
      </p:sp>
      <p:sp>
        <p:nvSpPr>
          <p:cNvPr id="40" name="TextBox 39">
            <a:extLst>
              <a:ext uri="{FF2B5EF4-FFF2-40B4-BE49-F238E27FC236}">
                <a16:creationId xmlns:a16="http://schemas.microsoft.com/office/drawing/2014/main" id="{7C027B06-E309-49EB-A36F-F0BF9AC06391}"/>
              </a:ext>
            </a:extLst>
          </p:cNvPr>
          <p:cNvSpPr txBox="1"/>
          <p:nvPr/>
        </p:nvSpPr>
        <p:spPr>
          <a:xfrm>
            <a:off x="525008" y="19535702"/>
            <a:ext cx="4063671" cy="1077218"/>
          </a:xfrm>
          <a:prstGeom prst="rect">
            <a:avLst/>
          </a:prstGeom>
          <a:noFill/>
        </p:spPr>
        <p:txBody>
          <a:bodyPr wrap="square" rtlCol="0">
            <a:spAutoFit/>
          </a:bodyPr>
          <a:lstStyle/>
          <a:p>
            <a:r>
              <a:rPr lang="en-US" b="1" dirty="0"/>
              <a:t>Figure 3:</a:t>
            </a:r>
            <a:r>
              <a:rPr lang="en-US" dirty="0"/>
              <a:t> Number of articles on women in Asia compared to north-America</a:t>
            </a:r>
          </a:p>
          <a:p>
            <a:r>
              <a:rPr lang="en-US" sz="1400" dirty="0"/>
              <a:t>Sharp and delayed increase in the number of women after the 1950’s</a:t>
            </a:r>
          </a:p>
        </p:txBody>
      </p:sp>
      <p:pic>
        <p:nvPicPr>
          <p:cNvPr id="18" name="Picture 17">
            <a:extLst>
              <a:ext uri="{FF2B5EF4-FFF2-40B4-BE49-F238E27FC236}">
                <a16:creationId xmlns:a16="http://schemas.microsoft.com/office/drawing/2014/main" id="{50033224-0BA5-4C99-825C-B24F6B926FAE}"/>
              </a:ext>
            </a:extLst>
          </p:cNvPr>
          <p:cNvPicPr>
            <a:picLocks noChangeAspect="1"/>
          </p:cNvPicPr>
          <p:nvPr/>
        </p:nvPicPr>
        <p:blipFill rotWithShape="1">
          <a:blip r:embed="rId6"/>
          <a:srcRect l="3631" r="4376"/>
          <a:stretch/>
        </p:blipFill>
        <p:spPr>
          <a:xfrm>
            <a:off x="4909802" y="9706735"/>
            <a:ext cx="4320000" cy="2009540"/>
          </a:xfrm>
          <a:prstGeom prst="rect">
            <a:avLst/>
          </a:prstGeom>
        </p:spPr>
      </p:pic>
      <p:sp>
        <p:nvSpPr>
          <p:cNvPr id="24" name="TextBox 23">
            <a:extLst>
              <a:ext uri="{FF2B5EF4-FFF2-40B4-BE49-F238E27FC236}">
                <a16:creationId xmlns:a16="http://schemas.microsoft.com/office/drawing/2014/main" id="{B6209966-A07B-45A5-B010-D89548C9826D}"/>
              </a:ext>
            </a:extLst>
          </p:cNvPr>
          <p:cNvSpPr txBox="1"/>
          <p:nvPr/>
        </p:nvSpPr>
        <p:spPr>
          <a:xfrm>
            <a:off x="904875" y="9944100"/>
            <a:ext cx="3442116" cy="1292662"/>
          </a:xfrm>
          <a:prstGeom prst="rect">
            <a:avLst/>
          </a:prstGeom>
          <a:noFill/>
        </p:spPr>
        <p:txBody>
          <a:bodyPr wrap="square" rtlCol="0">
            <a:spAutoFit/>
          </a:bodyPr>
          <a:lstStyle/>
          <a:p>
            <a:r>
              <a:rPr lang="en-US" b="1" dirty="0"/>
              <a:t>Figure 1:</a:t>
            </a:r>
            <a:r>
              <a:rPr lang="en-US" dirty="0"/>
              <a:t> Global Evolution and Ratio Since 1700.</a:t>
            </a:r>
          </a:p>
          <a:p>
            <a:r>
              <a:rPr lang="en-US" sz="1400" dirty="0"/>
              <a:t>Summary of the evolution and ratio of the article number per gender. The trend shows increasing ratio ending at 0.40.</a:t>
            </a:r>
            <a:endParaRPr lang="en-GB" sz="1400" dirty="0"/>
          </a:p>
        </p:txBody>
      </p:sp>
      <p:sp>
        <p:nvSpPr>
          <p:cNvPr id="33" name="ZoneTexte 17">
            <a:extLst>
              <a:ext uri="{FF2B5EF4-FFF2-40B4-BE49-F238E27FC236}">
                <a16:creationId xmlns:a16="http://schemas.microsoft.com/office/drawing/2014/main" id="{038C3E5C-3DDE-435C-821A-FF2623F8DCEA}"/>
              </a:ext>
            </a:extLst>
          </p:cNvPr>
          <p:cNvSpPr txBox="1"/>
          <p:nvPr/>
        </p:nvSpPr>
        <p:spPr>
          <a:xfrm>
            <a:off x="10441390" y="10021549"/>
            <a:ext cx="9329545" cy="2862322"/>
          </a:xfrm>
          <a:prstGeom prst="rect">
            <a:avLst/>
          </a:prstGeom>
          <a:noFill/>
        </p:spPr>
        <p:txBody>
          <a:bodyPr wrap="square" rtlCol="0">
            <a:spAutoFit/>
          </a:bodyPr>
          <a:lstStyle/>
          <a:p>
            <a:pPr algn="just"/>
            <a:r>
              <a:rPr lang="en-US" dirty="0"/>
              <a:t>	We then wanted to investigate whether the representation of women were the same in different languages. We postulated that in languages spoken by less egalitarian countries, we would see less articles featuring women, since there would be less pressure to give credit to famous women than with man. </a:t>
            </a:r>
          </a:p>
          <a:p>
            <a:pPr algn="just"/>
            <a:r>
              <a:rPr lang="en-US" dirty="0"/>
              <a:t>	On Fig.4 we can see that the ratio of women seems to be fairly homogeneous across Wikipedia languages. The outliers that we can observe here are only for rare languages and dialects that have fewer articles, and thus they might be the result of random variability. Furthermore, they are very heterogenous geographically and culturally and did not seem to correspond to the place of women in their culture which leads us to conclude that the languages of the articles in Wikipedia can not be used  accurately to represent the gender disparities.</a:t>
            </a:r>
            <a:endParaRPr lang="fr-CH" dirty="0"/>
          </a:p>
        </p:txBody>
      </p:sp>
      <p:pic>
        <p:nvPicPr>
          <p:cNvPr id="34" name="Image 5">
            <a:extLst>
              <a:ext uri="{FF2B5EF4-FFF2-40B4-BE49-F238E27FC236}">
                <a16:creationId xmlns:a16="http://schemas.microsoft.com/office/drawing/2014/main" id="{6D455D59-EBDC-4456-B389-FA04B90F8F95}"/>
              </a:ext>
            </a:extLst>
          </p:cNvPr>
          <p:cNvPicPr>
            <a:picLocks noChangeAspect="1"/>
          </p:cNvPicPr>
          <p:nvPr/>
        </p:nvPicPr>
        <p:blipFill rotWithShape="1">
          <a:blip r:embed="rId7">
            <a:extLst>
              <a:ext uri="{28A0092B-C50C-407E-A947-70E740481C1C}">
                <a14:useLocalDpi xmlns:a14="http://schemas.microsoft.com/office/drawing/2010/main" val="0"/>
              </a:ext>
            </a:extLst>
          </a:blip>
          <a:srcRect t="12006" r="9350" b="2773"/>
          <a:stretch/>
        </p:blipFill>
        <p:spPr>
          <a:xfrm>
            <a:off x="15240418" y="13160870"/>
            <a:ext cx="4415768" cy="4151261"/>
          </a:xfrm>
          <a:prstGeom prst="rect">
            <a:avLst/>
          </a:prstGeom>
        </p:spPr>
      </p:pic>
      <p:sp>
        <p:nvSpPr>
          <p:cNvPr id="37" name="ZoneTexte 20">
            <a:extLst>
              <a:ext uri="{FF2B5EF4-FFF2-40B4-BE49-F238E27FC236}">
                <a16:creationId xmlns:a16="http://schemas.microsoft.com/office/drawing/2014/main" id="{5A82A841-A4FF-4A30-BB3E-7B83C256889B}"/>
              </a:ext>
            </a:extLst>
          </p:cNvPr>
          <p:cNvSpPr txBox="1"/>
          <p:nvPr/>
        </p:nvSpPr>
        <p:spPr>
          <a:xfrm>
            <a:off x="10665998" y="13745029"/>
            <a:ext cx="4415768" cy="1631216"/>
          </a:xfrm>
          <a:prstGeom prst="rect">
            <a:avLst/>
          </a:prstGeom>
          <a:noFill/>
        </p:spPr>
        <p:txBody>
          <a:bodyPr wrap="square" rtlCol="0">
            <a:spAutoFit/>
          </a:bodyPr>
          <a:lstStyle/>
          <a:p>
            <a:r>
              <a:rPr lang="en-US" b="1" dirty="0"/>
              <a:t>Figure 4:</a:t>
            </a:r>
            <a:r>
              <a:rPr lang="en-US" dirty="0"/>
              <a:t> Boxplot of distribution of ratio of women for different Wikipedia article languages.</a:t>
            </a:r>
          </a:p>
          <a:p>
            <a:r>
              <a:rPr lang="en-US" sz="1400" dirty="0"/>
              <a:t>The median is shown in red with a notched 95% confidence interval and the mean is represented by the green dotted line.</a:t>
            </a:r>
            <a:endParaRPr lang="fr-CH" dirty="0"/>
          </a:p>
        </p:txBody>
      </p:sp>
      <p:sp>
        <p:nvSpPr>
          <p:cNvPr id="39" name="ZoneTexte 23">
            <a:extLst>
              <a:ext uri="{FF2B5EF4-FFF2-40B4-BE49-F238E27FC236}">
                <a16:creationId xmlns:a16="http://schemas.microsoft.com/office/drawing/2014/main" id="{3FF1E6A5-8F33-4725-B04A-D3105C42281E}"/>
              </a:ext>
            </a:extLst>
          </p:cNvPr>
          <p:cNvSpPr txBox="1"/>
          <p:nvPr/>
        </p:nvSpPr>
        <p:spPr>
          <a:xfrm>
            <a:off x="10441389" y="17528431"/>
            <a:ext cx="9329545" cy="1200329"/>
          </a:xfrm>
          <a:prstGeom prst="rect">
            <a:avLst/>
          </a:prstGeom>
          <a:noFill/>
        </p:spPr>
        <p:txBody>
          <a:bodyPr wrap="square" rtlCol="0">
            <a:spAutoFit/>
          </a:bodyPr>
          <a:lstStyle/>
          <a:p>
            <a:pPr algn="just"/>
            <a:r>
              <a:rPr lang="fr-CH" dirty="0"/>
              <a:t>	</a:t>
            </a:r>
            <a:r>
              <a:rPr lang="fr-CH" dirty="0" err="1"/>
              <a:t>Although</a:t>
            </a:r>
            <a:r>
              <a:rPr lang="fr-CH" dirty="0"/>
              <a:t> </a:t>
            </a:r>
            <a:r>
              <a:rPr lang="fr-CH" dirty="0" err="1"/>
              <a:t>it</a:t>
            </a:r>
            <a:r>
              <a:rPr lang="fr-CH" dirty="0"/>
              <a:t> </a:t>
            </a:r>
            <a:r>
              <a:rPr lang="fr-CH" dirty="0" err="1"/>
              <a:t>is</a:t>
            </a:r>
            <a:r>
              <a:rPr lang="fr-CH" dirty="0"/>
              <a:t> not </a:t>
            </a:r>
            <a:r>
              <a:rPr lang="fr-CH" dirty="0" err="1"/>
              <a:t>what</a:t>
            </a:r>
            <a:r>
              <a:rPr lang="fr-CH" dirty="0"/>
              <a:t> </a:t>
            </a:r>
            <a:r>
              <a:rPr lang="fr-CH" dirty="0" err="1"/>
              <a:t>we</a:t>
            </a:r>
            <a:r>
              <a:rPr lang="fr-CH" dirty="0"/>
              <a:t> </a:t>
            </a:r>
            <a:r>
              <a:rPr lang="fr-CH" dirty="0" err="1"/>
              <a:t>expected</a:t>
            </a:r>
            <a:r>
              <a:rPr lang="fr-CH" dirty="0"/>
              <a:t>, an </a:t>
            </a:r>
            <a:r>
              <a:rPr lang="fr-CH" dirty="0" err="1"/>
              <a:t>interrresting</a:t>
            </a:r>
            <a:r>
              <a:rPr lang="fr-CH" dirty="0"/>
              <a:t> </a:t>
            </a:r>
            <a:r>
              <a:rPr lang="fr-CH" dirty="0" err="1"/>
              <a:t>take</a:t>
            </a:r>
            <a:r>
              <a:rPr lang="fr-CH" dirty="0"/>
              <a:t> </a:t>
            </a:r>
            <a:r>
              <a:rPr lang="fr-CH" dirty="0" err="1"/>
              <a:t>we</a:t>
            </a:r>
            <a:r>
              <a:rPr lang="fr-CH" dirty="0"/>
              <a:t> can have on </a:t>
            </a:r>
            <a:r>
              <a:rPr lang="fr-CH" dirty="0" err="1"/>
              <a:t>this</a:t>
            </a:r>
            <a:r>
              <a:rPr lang="fr-CH" dirty="0"/>
              <a:t> </a:t>
            </a:r>
            <a:r>
              <a:rPr lang="fr-CH" dirty="0" err="1"/>
              <a:t>result</a:t>
            </a:r>
            <a:r>
              <a:rPr lang="fr-CH" dirty="0"/>
              <a:t> </a:t>
            </a:r>
            <a:r>
              <a:rPr lang="fr-CH" dirty="0" err="1"/>
              <a:t>is</a:t>
            </a:r>
            <a:r>
              <a:rPr lang="fr-CH" dirty="0"/>
              <a:t> </a:t>
            </a:r>
            <a:r>
              <a:rPr lang="fr-CH" dirty="0" err="1"/>
              <a:t>that</a:t>
            </a:r>
            <a:r>
              <a:rPr lang="fr-CH" dirty="0"/>
              <a:t> the </a:t>
            </a:r>
            <a:r>
              <a:rPr lang="fr-CH" dirty="0" err="1"/>
              <a:t>the</a:t>
            </a:r>
            <a:r>
              <a:rPr lang="fr-CH" dirty="0"/>
              <a:t> cultures and </a:t>
            </a:r>
            <a:r>
              <a:rPr lang="fr-CH" dirty="0" err="1"/>
              <a:t>thus</a:t>
            </a:r>
            <a:r>
              <a:rPr lang="fr-CH" dirty="0"/>
              <a:t> the </a:t>
            </a:r>
            <a:r>
              <a:rPr lang="fr-CH" dirty="0" err="1"/>
              <a:t>languages</a:t>
            </a:r>
            <a:r>
              <a:rPr lang="fr-CH" dirty="0"/>
              <a:t> </a:t>
            </a:r>
            <a:r>
              <a:rPr lang="fr-CH" dirty="0" err="1"/>
              <a:t>where</a:t>
            </a:r>
            <a:r>
              <a:rPr lang="fr-CH" dirty="0"/>
              <a:t> </a:t>
            </a:r>
            <a:r>
              <a:rPr lang="fr-CH" dirty="0" err="1"/>
              <a:t>there</a:t>
            </a:r>
            <a:r>
              <a:rPr lang="fr-CH" dirty="0"/>
              <a:t> </a:t>
            </a:r>
            <a:r>
              <a:rPr lang="fr-CH" dirty="0" err="1"/>
              <a:t>is</a:t>
            </a:r>
            <a:r>
              <a:rPr lang="fr-CH" dirty="0"/>
              <a:t> </a:t>
            </a:r>
            <a:r>
              <a:rPr lang="fr-CH" dirty="0" err="1"/>
              <a:t>less</a:t>
            </a:r>
            <a:r>
              <a:rPr lang="fr-CH" dirty="0"/>
              <a:t> </a:t>
            </a:r>
            <a:r>
              <a:rPr lang="fr-CH" dirty="0" err="1"/>
              <a:t>equalities</a:t>
            </a:r>
            <a:r>
              <a:rPr lang="fr-CH" dirty="0"/>
              <a:t> do </a:t>
            </a:r>
            <a:r>
              <a:rPr lang="fr-CH" dirty="0" err="1"/>
              <a:t>represent</a:t>
            </a:r>
            <a:r>
              <a:rPr lang="fr-CH" dirty="0"/>
              <a:t> </a:t>
            </a:r>
            <a:r>
              <a:rPr lang="fr-CH" dirty="0" err="1"/>
              <a:t>women</a:t>
            </a:r>
            <a:r>
              <a:rPr lang="fr-CH" dirty="0"/>
              <a:t> </a:t>
            </a:r>
            <a:r>
              <a:rPr lang="fr-CH" dirty="0" err="1"/>
              <a:t>equally</a:t>
            </a:r>
            <a:r>
              <a:rPr lang="fr-CH" dirty="0"/>
              <a:t> for </a:t>
            </a:r>
            <a:r>
              <a:rPr lang="fr-CH" dirty="0" err="1"/>
              <a:t>their</a:t>
            </a:r>
            <a:r>
              <a:rPr lang="fr-CH" dirty="0"/>
              <a:t> </a:t>
            </a:r>
            <a:r>
              <a:rPr lang="fr-CH" dirty="0" err="1"/>
              <a:t>accomplishements</a:t>
            </a:r>
            <a:r>
              <a:rPr lang="fr-CH" dirty="0"/>
              <a:t>.</a:t>
            </a:r>
          </a:p>
          <a:p>
            <a:pPr algn="just"/>
            <a:endParaRPr lang="fr-CH" dirty="0"/>
          </a:p>
        </p:txBody>
      </p:sp>
      <p:sp>
        <p:nvSpPr>
          <p:cNvPr id="42" name="ZoneTexte 24">
            <a:extLst>
              <a:ext uri="{FF2B5EF4-FFF2-40B4-BE49-F238E27FC236}">
                <a16:creationId xmlns:a16="http://schemas.microsoft.com/office/drawing/2014/main" id="{2E9BD483-B711-4B47-B4AC-E1C8032F4958}"/>
              </a:ext>
            </a:extLst>
          </p:cNvPr>
          <p:cNvSpPr txBox="1"/>
          <p:nvPr/>
        </p:nvSpPr>
        <p:spPr>
          <a:xfrm>
            <a:off x="20394658" y="5260259"/>
            <a:ext cx="9360000" cy="2862322"/>
          </a:xfrm>
          <a:prstGeom prst="rect">
            <a:avLst/>
          </a:prstGeom>
          <a:noFill/>
        </p:spPr>
        <p:txBody>
          <a:bodyPr wrap="square" rtlCol="0">
            <a:spAutoFit/>
          </a:bodyPr>
          <a:lstStyle/>
          <a:p>
            <a:pPr algn="just"/>
            <a:r>
              <a:rPr lang="en-US" dirty="0"/>
              <a:t>	After regrouping the people on </a:t>
            </a:r>
            <a:r>
              <a:rPr lang="en-US" dirty="0" err="1"/>
              <a:t>Wikidata</a:t>
            </a:r>
            <a:r>
              <a:rPr lang="en-US" dirty="0"/>
              <a:t> by domain of occupation, we were able to get a picture of the evolution of gender equality in different domains. In Fig. 5 we observe that for most domains, the ratio of women increases over the years which seems to reflect well the situation worldwide were most occupations tend towards more and more equality. We can see however that most occupations still do not have equal ratio of men and women: only literature and journalism and social science reach a ratio that is close to 0.5 and entertainment is the only occupation where the ratio is noticeably higher than 0.5. Most categories are still below a 0.5 ratio but the trends looks to be going the right way for all of them. Even in categories that were exclusively masculine until recently like religion or military and law enforcement, the ratio is going up steadily. Thus, on this side, the analysis follows what one would expect. </a:t>
            </a:r>
            <a:endParaRPr lang="fr-CH" dirty="0"/>
          </a:p>
        </p:txBody>
      </p:sp>
      <p:pic>
        <p:nvPicPr>
          <p:cNvPr id="43" name="Image 2">
            <a:extLst>
              <a:ext uri="{FF2B5EF4-FFF2-40B4-BE49-F238E27FC236}">
                <a16:creationId xmlns:a16="http://schemas.microsoft.com/office/drawing/2014/main" id="{E274FAEF-58AE-4B24-8AFD-28230FBD8D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07617" y="8141516"/>
            <a:ext cx="5133975" cy="5133975"/>
          </a:xfrm>
          <a:prstGeom prst="rect">
            <a:avLst/>
          </a:prstGeom>
        </p:spPr>
      </p:pic>
      <p:sp>
        <p:nvSpPr>
          <p:cNvPr id="44" name="ZoneTexte 25">
            <a:extLst>
              <a:ext uri="{FF2B5EF4-FFF2-40B4-BE49-F238E27FC236}">
                <a16:creationId xmlns:a16="http://schemas.microsoft.com/office/drawing/2014/main" id="{8D5F4C3A-C6CB-4AA8-9BC6-8D7421D57673}"/>
              </a:ext>
            </a:extLst>
          </p:cNvPr>
          <p:cNvSpPr txBox="1"/>
          <p:nvPr/>
        </p:nvSpPr>
        <p:spPr>
          <a:xfrm>
            <a:off x="20550017" y="10369401"/>
            <a:ext cx="3657600" cy="1354217"/>
          </a:xfrm>
          <a:prstGeom prst="rect">
            <a:avLst/>
          </a:prstGeom>
          <a:noFill/>
        </p:spPr>
        <p:txBody>
          <a:bodyPr wrap="square" rtlCol="0">
            <a:spAutoFit/>
          </a:bodyPr>
          <a:lstStyle/>
          <a:p>
            <a:r>
              <a:rPr lang="en-US" b="1" dirty="0"/>
              <a:t>Figure 5</a:t>
            </a:r>
            <a:r>
              <a:rPr lang="en-US" dirty="0"/>
              <a:t>: Evolution of ratio of women through time across different domains of occupations. </a:t>
            </a:r>
          </a:p>
          <a:p>
            <a:r>
              <a:rPr lang="en-US" sz="1400" dirty="0"/>
              <a:t>The distance between each category line corresponds to a ratio of 1</a:t>
            </a:r>
            <a:endParaRPr lang="fr-CH" sz="1400" dirty="0"/>
          </a:p>
        </p:txBody>
      </p:sp>
      <p:sp>
        <p:nvSpPr>
          <p:cNvPr id="5" name="TextBox 4">
            <a:extLst>
              <a:ext uri="{FF2B5EF4-FFF2-40B4-BE49-F238E27FC236}">
                <a16:creationId xmlns:a16="http://schemas.microsoft.com/office/drawing/2014/main" id="{219C1A7C-1630-4DDA-8213-782AD72F01F1}"/>
              </a:ext>
            </a:extLst>
          </p:cNvPr>
          <p:cNvSpPr txBox="1"/>
          <p:nvPr/>
        </p:nvSpPr>
        <p:spPr>
          <a:xfrm>
            <a:off x="20439827" y="15044104"/>
            <a:ext cx="9305100" cy="4616648"/>
          </a:xfrm>
          <a:prstGeom prst="rect">
            <a:avLst/>
          </a:prstGeom>
          <a:noFill/>
        </p:spPr>
        <p:txBody>
          <a:bodyPr wrap="square" rtlCol="0">
            <a:spAutoFit/>
          </a:bodyPr>
          <a:lstStyle/>
          <a:p>
            <a:r>
              <a:rPr lang="en-US" sz="2400" b="1" dirty="0"/>
              <a:t>	</a:t>
            </a:r>
            <a:r>
              <a:rPr lang="en-US" dirty="0"/>
              <a:t>Through these analysis, we can conclude that </a:t>
            </a:r>
            <a:r>
              <a:rPr lang="en-US" dirty="0" err="1"/>
              <a:t>Wikidata</a:t>
            </a:r>
            <a:r>
              <a:rPr lang="en-US" dirty="0"/>
              <a:t> can indeed be used to highlight gender inequalities across time, culture or space. We have shown that those inequalities are reflected in the representation of women on Wikipedia and that the difference that we expected between different culture does indeed appear. We also showed that though equality has different levels in different places and does not seem to have been reached yet, the trends point toward an ever increasing equality, in all domains of occupations or countries. There are however some limitations to our approach:</a:t>
            </a:r>
          </a:p>
          <a:p>
            <a:endParaRPr lang="en-US" dirty="0"/>
          </a:p>
          <a:p>
            <a:pPr marL="285750" indent="-285750">
              <a:buFont typeface="Arial" panose="020B0604020202020204" pitchFamily="34" charset="0"/>
              <a:buChar char="•"/>
            </a:pPr>
            <a:r>
              <a:rPr lang="en-US" dirty="0"/>
              <a:t>Wikipedia only features famous people which is not necessarily </a:t>
            </a:r>
            <a:r>
              <a:rPr lang="en-US" dirty="0" err="1"/>
              <a:t>reprensentative</a:t>
            </a:r>
            <a:r>
              <a:rPr lang="en-US" dirty="0"/>
              <a:t> of the whole society.</a:t>
            </a:r>
          </a:p>
          <a:p>
            <a:pPr marL="285750" indent="-285750">
              <a:buFont typeface="Arial" panose="020B0604020202020204" pitchFamily="34" charset="0"/>
              <a:buChar char="•"/>
            </a:pPr>
            <a:r>
              <a:rPr lang="en-US" dirty="0"/>
              <a:t>There is a limited temporal resolution</a:t>
            </a:r>
          </a:p>
          <a:p>
            <a:pPr marL="285750" indent="-285750">
              <a:buFont typeface="Arial" panose="020B0604020202020204" pitchFamily="34" charset="0"/>
              <a:buChar char="•"/>
            </a:pPr>
            <a:r>
              <a:rPr lang="en-US" dirty="0"/>
              <a:t>The data becomes sparse if when we take only small subsets like countries.</a:t>
            </a:r>
          </a:p>
          <a:p>
            <a:endParaRPr lang="en-US" dirty="0"/>
          </a:p>
          <a:p>
            <a:r>
              <a:rPr lang="en-US" dirty="0"/>
              <a:t>To conclude, we can say that even with these limitations, the equality between men and women is shown to still be an issue in most of the world, but the trends that we observe leave us hopeful that we will reach it in a not so distant future.</a:t>
            </a:r>
            <a:endParaRPr lang="en-GB" dirty="0"/>
          </a:p>
        </p:txBody>
      </p:sp>
      <p:sp>
        <p:nvSpPr>
          <p:cNvPr id="6" name="TextBox 5">
            <a:extLst>
              <a:ext uri="{FF2B5EF4-FFF2-40B4-BE49-F238E27FC236}">
                <a16:creationId xmlns:a16="http://schemas.microsoft.com/office/drawing/2014/main" id="{4EB23B1F-6D15-4C0B-9F82-DB6BA1834ED4}"/>
              </a:ext>
            </a:extLst>
          </p:cNvPr>
          <p:cNvSpPr txBox="1"/>
          <p:nvPr/>
        </p:nvSpPr>
        <p:spPr>
          <a:xfrm>
            <a:off x="20394658" y="20351310"/>
            <a:ext cx="9305100" cy="523220"/>
          </a:xfrm>
          <a:prstGeom prst="rect">
            <a:avLst/>
          </a:prstGeom>
          <a:noFill/>
        </p:spPr>
        <p:txBody>
          <a:bodyPr wrap="square" rtlCol="0">
            <a:spAutoFit/>
          </a:bodyPr>
          <a:lstStyle/>
          <a:p>
            <a:pPr algn="r"/>
            <a:r>
              <a:rPr lang="en-US" sz="2800" b="1" dirty="0"/>
              <a:t>Emile </a:t>
            </a:r>
            <a:r>
              <a:rPr lang="en-US" sz="2800" b="1" dirty="0" err="1"/>
              <a:t>Bourban</a:t>
            </a:r>
            <a:r>
              <a:rPr lang="en-US" sz="2800" b="1" dirty="0"/>
              <a:t>, Florian Delberghe 2019</a:t>
            </a:r>
            <a:endParaRPr lang="en-GB" b="1" dirty="0"/>
          </a:p>
        </p:txBody>
      </p:sp>
      <p:sp>
        <p:nvSpPr>
          <p:cNvPr id="45" name="Rectangle: Rounded Corners 44">
            <a:extLst>
              <a:ext uri="{FF2B5EF4-FFF2-40B4-BE49-F238E27FC236}">
                <a16:creationId xmlns:a16="http://schemas.microsoft.com/office/drawing/2014/main" id="{FDF40D54-D85D-4E0F-BFFA-E376CACDCF75}"/>
              </a:ext>
            </a:extLst>
          </p:cNvPr>
          <p:cNvSpPr/>
          <p:nvPr/>
        </p:nvSpPr>
        <p:spPr>
          <a:xfrm>
            <a:off x="20412377" y="14322778"/>
            <a:ext cx="9360000" cy="720000"/>
          </a:xfrm>
          <a:prstGeom prst="roundRect">
            <a:avLst/>
          </a:prstGeom>
          <a:gradFill flip="none" rotWithShape="1">
            <a:gsLst>
              <a:gs pos="11000">
                <a:srgbClr val="F82B2B"/>
              </a:gs>
              <a:gs pos="0">
                <a:srgbClr val="FF0000">
                  <a:lumMod val="29000"/>
                  <a:lumOff val="71000"/>
                </a:srgbClr>
              </a:gs>
              <a:gs pos="100000">
                <a:srgbClr val="FF0000">
                  <a:lumMod val="60000"/>
                </a:srgbClr>
              </a:gs>
              <a:gs pos="81000">
                <a:srgbClr val="DD21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prstClr val="white"/>
                </a:solidFill>
              </a:rPr>
              <a:t>Conclusion</a:t>
            </a:r>
            <a:endParaRPr lang="en-GB" sz="3200" dirty="0">
              <a:solidFill>
                <a:prstClr val="white"/>
              </a:solidFill>
            </a:endParaRPr>
          </a:p>
        </p:txBody>
      </p:sp>
    </p:spTree>
    <p:extLst>
      <p:ext uri="{BB962C8B-B14F-4D97-AF65-F5344CB8AC3E}">
        <p14:creationId xmlns:p14="http://schemas.microsoft.com/office/powerpoint/2010/main" val="35694726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1266</TotalTime>
  <Words>241</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Florian Delberghe</dc:creator>
  <cp:lastModifiedBy>Florian Delberghe</cp:lastModifiedBy>
  <cp:revision>37</cp:revision>
  <dcterms:created xsi:type="dcterms:W3CDTF">2019-01-18T18:59:11Z</dcterms:created>
  <dcterms:modified xsi:type="dcterms:W3CDTF">2019-01-20T13:16:12Z</dcterms:modified>
</cp:coreProperties>
</file>