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76405"/>
            <a:ext cx="7766936" cy="385801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Secure Outsourcing and Sharing of Cloud Data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Using a User-Side Encrypted File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446740"/>
            <a:ext cx="7766936" cy="7009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SUBMITTED BY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EMIL ELDHOSE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841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RELEVANCE OF TOPIC</a:t>
            </a:r>
            <a:endParaRPr lang="en-US" b="1" u="sng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175"/>
            <a:ext cx="8596668" cy="451318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OutFS</a:t>
            </a:r>
            <a:r>
              <a:rPr lang="en-US" dirty="0">
                <a:solidFill>
                  <a:srgbClr val="00B050"/>
                </a:solidFill>
              </a:rPr>
              <a:t> is a </a:t>
            </a:r>
            <a:r>
              <a:rPr lang="en-US" dirty="0" smtClean="0">
                <a:solidFill>
                  <a:srgbClr val="00B050"/>
                </a:solidFill>
              </a:rPr>
              <a:t>user-side encrypted </a:t>
            </a:r>
            <a:r>
              <a:rPr lang="en-US" dirty="0">
                <a:solidFill>
                  <a:srgbClr val="00B050"/>
                </a:solidFill>
              </a:rPr>
              <a:t>file </a:t>
            </a:r>
            <a:r>
              <a:rPr lang="en-US" dirty="0" err="1" smtClean="0">
                <a:solidFill>
                  <a:srgbClr val="00B050"/>
                </a:solidFill>
              </a:rPr>
              <a:t>system.OutFS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does not </a:t>
            </a:r>
            <a:r>
              <a:rPr lang="en-US" dirty="0" smtClean="0">
                <a:solidFill>
                  <a:srgbClr val="00B050"/>
                </a:solidFill>
              </a:rPr>
              <a:t>introduce </a:t>
            </a:r>
            <a:r>
              <a:rPr lang="en-US" dirty="0">
                <a:solidFill>
                  <a:srgbClr val="00B050"/>
                </a:solidFill>
              </a:rPr>
              <a:t>dependencies to the asymmetric encryption ciphers, </a:t>
            </a:r>
            <a:r>
              <a:rPr lang="en-US" dirty="0" smtClean="0">
                <a:solidFill>
                  <a:srgbClr val="00B050"/>
                </a:solidFill>
              </a:rPr>
              <a:t>but rather </a:t>
            </a:r>
            <a:r>
              <a:rPr lang="en-US" dirty="0">
                <a:solidFill>
                  <a:srgbClr val="00B050"/>
                </a:solidFill>
              </a:rPr>
              <a:t>proposes a hybrid encryption scheme that </a:t>
            </a:r>
            <a:r>
              <a:rPr lang="en-US" dirty="0" smtClean="0">
                <a:solidFill>
                  <a:srgbClr val="00B050"/>
                </a:solidFill>
              </a:rPr>
              <a:t>combines symmetric </a:t>
            </a:r>
            <a:r>
              <a:rPr lang="en-US" dirty="0">
                <a:solidFill>
                  <a:srgbClr val="00B050"/>
                </a:solidFill>
              </a:rPr>
              <a:t>and asymmetric methods used to encrypt </a:t>
            </a:r>
            <a:r>
              <a:rPr lang="en-US" dirty="0" smtClean="0">
                <a:solidFill>
                  <a:srgbClr val="00B050"/>
                </a:solidFill>
              </a:rPr>
              <a:t>files.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OutFS</a:t>
            </a:r>
            <a:r>
              <a:rPr lang="en-US" dirty="0">
                <a:solidFill>
                  <a:srgbClr val="00B050"/>
                </a:solidFill>
              </a:rPr>
              <a:t> can guarantee </a:t>
            </a:r>
            <a:r>
              <a:rPr lang="en-US" dirty="0" smtClean="0">
                <a:solidFill>
                  <a:srgbClr val="00B050"/>
                </a:solidFill>
              </a:rPr>
              <a:t>the integrity </a:t>
            </a:r>
            <a:r>
              <a:rPr lang="en-US" dirty="0">
                <a:solidFill>
                  <a:srgbClr val="00B050"/>
                </a:solidFill>
              </a:rPr>
              <a:t>of the outsourced data files and the file </a:t>
            </a:r>
            <a:r>
              <a:rPr lang="en-US" dirty="0" smtClean="0">
                <a:solidFill>
                  <a:srgbClr val="00B050"/>
                </a:solidFill>
              </a:rPr>
              <a:t>system data </a:t>
            </a:r>
            <a:r>
              <a:rPr lang="en-US" dirty="0">
                <a:solidFill>
                  <a:srgbClr val="00B050"/>
                </a:solidFill>
              </a:rPr>
              <a:t>structure against tampering and deletion attacks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B050"/>
                </a:solidFill>
              </a:rPr>
              <a:t>Security </a:t>
            </a:r>
            <a:r>
              <a:rPr lang="en-US" dirty="0" smtClean="0">
                <a:solidFill>
                  <a:srgbClr val="00B050"/>
                </a:solidFill>
              </a:rPr>
              <a:t>analysis show </a:t>
            </a:r>
            <a:r>
              <a:rPr lang="en-US" dirty="0">
                <a:solidFill>
                  <a:srgbClr val="00B050"/>
                </a:solidFill>
              </a:rPr>
              <a:t>that the proposed </a:t>
            </a:r>
            <a:r>
              <a:rPr lang="en-US" dirty="0" err="1">
                <a:solidFill>
                  <a:srgbClr val="00B050"/>
                </a:solidFill>
              </a:rPr>
              <a:t>OutFS</a:t>
            </a:r>
            <a:r>
              <a:rPr lang="en-US" dirty="0">
                <a:solidFill>
                  <a:srgbClr val="00B050"/>
                </a:solidFill>
              </a:rPr>
              <a:t> is highly secure, and it </a:t>
            </a:r>
            <a:r>
              <a:rPr lang="en-US" dirty="0" smtClean="0">
                <a:solidFill>
                  <a:srgbClr val="00B050"/>
                </a:solidFill>
              </a:rPr>
              <a:t>can effectively </a:t>
            </a:r>
            <a:r>
              <a:rPr lang="en-US" dirty="0">
                <a:solidFill>
                  <a:srgbClr val="00B050"/>
                </a:solidFill>
              </a:rPr>
              <a:t>resist attacks, such as brute-force, </a:t>
            </a:r>
            <a:r>
              <a:rPr lang="en-US" dirty="0" smtClean="0">
                <a:solidFill>
                  <a:srgbClr val="00B050"/>
                </a:solidFill>
              </a:rPr>
              <a:t>eavesdropping, man-in-the-middle</a:t>
            </a:r>
            <a:r>
              <a:rPr lang="en-US" dirty="0">
                <a:solidFill>
                  <a:srgbClr val="00B050"/>
                </a:solidFill>
              </a:rPr>
              <a:t>, offline dictionary, and collusion </a:t>
            </a:r>
            <a:r>
              <a:rPr lang="en-US" dirty="0" smtClean="0">
                <a:solidFill>
                  <a:srgbClr val="00B050"/>
                </a:solidFill>
              </a:rPr>
              <a:t>attacks on </a:t>
            </a:r>
            <a:r>
              <a:rPr lang="en-US" dirty="0">
                <a:solidFill>
                  <a:srgbClr val="00B050"/>
                </a:solidFill>
              </a:rPr>
              <a:t>outsourced files.</a:t>
            </a:r>
          </a:p>
        </p:txBody>
      </p:sp>
    </p:spTree>
    <p:extLst>
      <p:ext uri="{BB962C8B-B14F-4D97-AF65-F5344CB8AC3E}">
        <p14:creationId xmlns:p14="http://schemas.microsoft.com/office/powerpoint/2010/main" val="25605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707"/>
            <a:ext cx="8596668" cy="4738655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computing is an emerging paradigm that aims to provide computing resources,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massive data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storage capacity and, flexible data sharing services. 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explosive growth of data produced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persuade business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and users, driven by the cloud-top features, to outsource their data to the cloud storage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systems.</a:t>
            </a: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confidentiality and integrity of outsourced sensitive data in remote cloud servers are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becoming a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major concern. 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must be encrypted prior to storing it in the, potentially untrustworthy cloud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key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management is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conveniently designed. In order to ensure robust data sharing security, the identity-based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encryption scheme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(IBE) is integrated with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OutFS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Security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analysis indicates that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OutFS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is extremely secure and robust against attacks such as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brute-force, eavesdropping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, man-in-the-middle, and offline-dictionary attacks.</a:t>
            </a:r>
          </a:p>
        </p:txBody>
      </p:sp>
    </p:spTree>
    <p:extLst>
      <p:ext uri="{BB962C8B-B14F-4D97-AF65-F5344CB8AC3E}">
        <p14:creationId xmlns:p14="http://schemas.microsoft.com/office/powerpoint/2010/main" val="7723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633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OBJECTIVE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5233"/>
            <a:ext cx="8596668" cy="47261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dynamic data sharing scheme is proposed </a:t>
            </a:r>
            <a:r>
              <a:rPr lang="en-US" dirty="0" smtClean="0">
                <a:solidFill>
                  <a:srgbClr val="C00000"/>
                </a:solidFill>
              </a:rPr>
              <a:t>which integrates </a:t>
            </a:r>
            <a:r>
              <a:rPr lang="en-US" dirty="0">
                <a:solidFill>
                  <a:srgbClr val="C00000"/>
                </a:solidFill>
              </a:rPr>
              <a:t>the IBE method with the proposed </a:t>
            </a:r>
            <a:r>
              <a:rPr lang="en-US" dirty="0" err="1" smtClean="0">
                <a:solidFill>
                  <a:srgbClr val="C00000"/>
                </a:solidFill>
              </a:rPr>
              <a:t>OutFS</a:t>
            </a:r>
            <a:r>
              <a:rPr lang="en-US" dirty="0" smtClean="0">
                <a:solidFill>
                  <a:srgbClr val="C00000"/>
                </a:solidFill>
              </a:rPr>
              <a:t> to </a:t>
            </a:r>
            <a:r>
              <a:rPr lang="en-US" dirty="0">
                <a:solidFill>
                  <a:srgbClr val="C00000"/>
                </a:solidFill>
              </a:rPr>
              <a:t>enable secure data sharing of encrypted cloud </a:t>
            </a:r>
            <a:r>
              <a:rPr lang="en-US" dirty="0" smtClean="0">
                <a:solidFill>
                  <a:srgbClr val="C00000"/>
                </a:solidFill>
              </a:rPr>
              <a:t>data among </a:t>
            </a:r>
            <a:r>
              <a:rPr lang="en-US" dirty="0">
                <a:solidFill>
                  <a:srgbClr val="C00000"/>
                </a:solidFill>
              </a:rPr>
              <a:t>the authorized users. </a:t>
            </a:r>
            <a:endParaRPr lang="en-US" dirty="0">
              <a:solidFill>
                <a:srgbClr val="C00000"/>
              </a:solidFill>
            </a:endParaRPr>
          </a:p>
          <a:p>
            <a:pPr algn="just"/>
            <a:r>
              <a:rPr lang="en-US" dirty="0" err="1" smtClean="0">
                <a:solidFill>
                  <a:srgbClr val="C00000"/>
                </a:solidFill>
              </a:rPr>
              <a:t>OutFS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supports a </a:t>
            </a:r>
            <a:r>
              <a:rPr lang="en-US" dirty="0">
                <a:solidFill>
                  <a:srgbClr val="C00000"/>
                </a:solidFill>
              </a:rPr>
              <a:t>dynamic key generation and management with </a:t>
            </a:r>
            <a:r>
              <a:rPr lang="en-US" dirty="0" smtClean="0">
                <a:solidFill>
                  <a:srgbClr val="C00000"/>
                </a:solidFill>
              </a:rPr>
              <a:t>the minimum </a:t>
            </a:r>
            <a:r>
              <a:rPr lang="en-US" dirty="0">
                <a:solidFill>
                  <a:srgbClr val="C00000"/>
                </a:solidFill>
              </a:rPr>
              <a:t>possible complexity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r>
              <a:rPr lang="en-US" dirty="0">
                <a:solidFill>
                  <a:srgbClr val="C00000"/>
                </a:solidFill>
              </a:rPr>
              <a:t>Security and performance analysis of our </a:t>
            </a:r>
            <a:r>
              <a:rPr lang="en-US" dirty="0" smtClean="0">
                <a:solidFill>
                  <a:srgbClr val="C00000"/>
                </a:solidFill>
              </a:rPr>
              <a:t>proposed </a:t>
            </a:r>
            <a:r>
              <a:rPr lang="en-US" dirty="0" err="1" smtClean="0">
                <a:solidFill>
                  <a:srgbClr val="C00000"/>
                </a:solidFill>
              </a:rPr>
              <a:t>OutFS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is </a:t>
            </a:r>
            <a:r>
              <a:rPr lang="en-US" dirty="0" smtClean="0">
                <a:solidFill>
                  <a:srgbClr val="C00000"/>
                </a:solidFill>
              </a:rPr>
              <a:t>provided.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Secure </a:t>
            </a:r>
            <a:r>
              <a:rPr lang="en-US" dirty="0">
                <a:solidFill>
                  <a:srgbClr val="C00000"/>
                </a:solidFill>
              </a:rPr>
              <a:t>Outsourcing and Sharing of Cloud Data Using a User-Side Encrypted File </a:t>
            </a:r>
            <a:r>
              <a:rPr lang="en-US" dirty="0" smtClean="0">
                <a:solidFill>
                  <a:srgbClr val="C00000"/>
                </a:solidFill>
              </a:rPr>
              <a:t>System high </a:t>
            </a:r>
            <a:r>
              <a:rPr lang="en-US" dirty="0">
                <a:solidFill>
                  <a:srgbClr val="C00000"/>
                </a:solidFill>
              </a:rPr>
              <a:t>security level, high transparency, less </a:t>
            </a:r>
            <a:r>
              <a:rPr lang="en-US" dirty="0" smtClean="0">
                <a:solidFill>
                  <a:srgbClr val="C00000"/>
                </a:solidFill>
              </a:rPr>
              <a:t>computation </a:t>
            </a:r>
            <a:r>
              <a:rPr lang="en-US" dirty="0">
                <a:solidFill>
                  <a:srgbClr val="C00000"/>
                </a:solidFill>
              </a:rPr>
              <a:t>complexity, and strong robustness against </a:t>
            </a:r>
            <a:r>
              <a:rPr lang="en-US" dirty="0" smtClean="0">
                <a:solidFill>
                  <a:srgbClr val="C00000"/>
                </a:solidFill>
              </a:rPr>
              <a:t>attacks such </a:t>
            </a:r>
            <a:r>
              <a:rPr lang="en-US" dirty="0">
                <a:solidFill>
                  <a:srgbClr val="C00000"/>
                </a:solidFill>
              </a:rPr>
              <a:t>as brute-force, eavesdropping, </a:t>
            </a:r>
            <a:r>
              <a:rPr lang="en-US" dirty="0" smtClean="0">
                <a:solidFill>
                  <a:srgbClr val="C00000"/>
                </a:solidFill>
              </a:rPr>
              <a:t>man-in-the-</a:t>
            </a:r>
            <a:r>
              <a:rPr lang="en-US" dirty="0" err="1" smtClean="0">
                <a:solidFill>
                  <a:srgbClr val="C00000"/>
                </a:solidFill>
              </a:rPr>
              <a:t>middle,offline</a:t>
            </a:r>
            <a:r>
              <a:rPr lang="en-US" dirty="0" smtClean="0">
                <a:solidFill>
                  <a:srgbClr val="C00000"/>
                </a:solidFill>
              </a:rPr>
              <a:t>-dictionary</a:t>
            </a:r>
            <a:r>
              <a:rPr lang="en-US" dirty="0">
                <a:solidFill>
                  <a:srgbClr val="C00000"/>
                </a:solidFill>
              </a:rPr>
              <a:t>, and collusion attack.</a:t>
            </a:r>
          </a:p>
        </p:txBody>
      </p:sp>
    </p:spTree>
    <p:extLst>
      <p:ext uri="{BB962C8B-B14F-4D97-AF65-F5344CB8AC3E}">
        <p14:creationId xmlns:p14="http://schemas.microsoft.com/office/powerpoint/2010/main" val="7554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36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5">
                    <a:lumMod val="50000"/>
                  </a:schemeClr>
                </a:solidFill>
              </a:rPr>
              <a:t>EXISTING SYSTEM</a:t>
            </a:r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707"/>
            <a:ext cx="8596668" cy="473865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Traditional encryption applications,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generally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suffer from limited usability due to the manual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solution provided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by applications. </a:t>
            </a:r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Data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owners must encrypt their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data manually prior to uploading to the cloud. Moreover, users have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to manually generate, manage, and store the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encryption keys. However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the involvement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of data owners in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performing multiple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encryption and decryption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operations.</a:t>
            </a:r>
          </a:p>
          <a:p>
            <a:pPr algn="just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It is time consuming</a:t>
            </a:r>
          </a:p>
          <a:p>
            <a:pPr algn="just"/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it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is difficult for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users to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manage more than a few keys, and if the keys are leaked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or otherwise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compromised, security will be threatened.</a:t>
            </a:r>
          </a:p>
        </p:txBody>
      </p:sp>
    </p:spTree>
    <p:extLst>
      <p:ext uri="{BB962C8B-B14F-4D97-AF65-F5344CB8AC3E}">
        <p14:creationId xmlns:p14="http://schemas.microsoft.com/office/powerpoint/2010/main" val="42684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8159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PROPOSED SYSTEM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3123"/>
            <a:ext cx="8596668" cy="45382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The proposed </a:t>
            </a:r>
            <a:r>
              <a:rPr lang="en-US" dirty="0" err="1">
                <a:solidFill>
                  <a:srgbClr val="FF0000"/>
                </a:solidFill>
              </a:rPr>
              <a:t>OutFS</a:t>
            </a:r>
            <a:r>
              <a:rPr lang="en-US" dirty="0">
                <a:solidFill>
                  <a:srgbClr val="FF0000"/>
                </a:solidFill>
              </a:rPr>
              <a:t> fie system is designed to work </a:t>
            </a:r>
            <a:r>
              <a:rPr lang="en-US" dirty="0" smtClean="0">
                <a:solidFill>
                  <a:srgbClr val="FF0000"/>
                </a:solidFill>
              </a:rPr>
              <a:t>atop third-party </a:t>
            </a:r>
            <a:r>
              <a:rPr lang="en-US" dirty="0">
                <a:solidFill>
                  <a:srgbClr val="FF0000"/>
                </a:solidFill>
              </a:rPr>
              <a:t>cloud tools </a:t>
            </a: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>
                <a:solidFill>
                  <a:srgbClr val="FF0000"/>
                </a:solidFill>
              </a:rPr>
              <a:t>allow data </a:t>
            </a:r>
            <a:r>
              <a:rPr lang="en-US" dirty="0" smtClean="0">
                <a:solidFill>
                  <a:srgbClr val="FF0000"/>
                </a:solidFill>
              </a:rPr>
              <a:t>owner outsourcing </a:t>
            </a:r>
            <a:r>
              <a:rPr lang="en-US" dirty="0">
                <a:solidFill>
                  <a:srgbClr val="FF0000"/>
                </a:solidFill>
              </a:rPr>
              <a:t>his/her files in an encrypted manner. </a:t>
            </a:r>
            <a:r>
              <a:rPr lang="en-US" dirty="0" smtClean="0">
                <a:solidFill>
                  <a:srgbClr val="FF0000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IBE, after a data owner specifying the identity of </a:t>
            </a:r>
            <a:r>
              <a:rPr lang="en-US" dirty="0" smtClean="0">
                <a:solidFill>
                  <a:srgbClr val="FF0000"/>
                </a:solidFill>
              </a:rPr>
              <a:t>a recipient </a:t>
            </a:r>
            <a:r>
              <a:rPr lang="en-US" dirty="0" smtClean="0">
                <a:solidFill>
                  <a:srgbClr val="FF0000"/>
                </a:solidFill>
              </a:rPr>
              <a:t>user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PKG will generate the master </a:t>
            </a:r>
            <a:r>
              <a:rPr lang="en-US" dirty="0" smtClean="0">
                <a:solidFill>
                  <a:srgbClr val="FF0000"/>
                </a:solidFill>
              </a:rPr>
              <a:t>key pair </a:t>
            </a:r>
            <a:r>
              <a:rPr lang="en-US" dirty="0">
                <a:solidFill>
                  <a:srgbClr val="FF0000"/>
                </a:solidFill>
              </a:rPr>
              <a:t>and send the master public key to the data owner in </a:t>
            </a:r>
            <a:r>
              <a:rPr lang="en-US" dirty="0" smtClean="0">
                <a:solidFill>
                  <a:srgbClr val="FF0000"/>
                </a:solidFill>
              </a:rPr>
              <a:t>order to </a:t>
            </a:r>
            <a:r>
              <a:rPr lang="en-US" dirty="0">
                <a:solidFill>
                  <a:srgbClr val="FF0000"/>
                </a:solidFill>
              </a:rPr>
              <a:t>encrypt the file. All outsourced files are stored encrypted </a:t>
            </a:r>
            <a:r>
              <a:rPr lang="en-US" dirty="0" smtClean="0">
                <a:solidFill>
                  <a:srgbClr val="FF0000"/>
                </a:solidFill>
              </a:rPr>
              <a:t>in the </a:t>
            </a:r>
            <a:r>
              <a:rPr lang="en-US" dirty="0">
                <a:solidFill>
                  <a:srgbClr val="FF0000"/>
                </a:solidFill>
              </a:rPr>
              <a:t>server, personal files are decrypted by the data owner </a:t>
            </a:r>
            <a:r>
              <a:rPr lang="en-US" dirty="0" smtClean="0">
                <a:solidFill>
                  <a:srgbClr val="FF0000"/>
                </a:solidFill>
              </a:rPr>
              <a:t>only, whereas </a:t>
            </a:r>
            <a:r>
              <a:rPr lang="en-US" dirty="0">
                <a:solidFill>
                  <a:srgbClr val="FF0000"/>
                </a:solidFill>
              </a:rPr>
              <a:t>the shared files can be decrypted by the </a:t>
            </a:r>
            <a:r>
              <a:rPr lang="en-US" dirty="0" smtClean="0">
                <a:solidFill>
                  <a:srgbClr val="FF0000"/>
                </a:solidFill>
              </a:rPr>
              <a:t>authorized user </a:t>
            </a:r>
            <a:r>
              <a:rPr lang="en-US" dirty="0">
                <a:solidFill>
                  <a:srgbClr val="FF0000"/>
                </a:solidFill>
              </a:rPr>
              <a:t>using the private key obtained from the PKG server. </a:t>
            </a:r>
            <a:r>
              <a:rPr lang="en-US" dirty="0" smtClean="0">
                <a:solidFill>
                  <a:srgbClr val="FF0000"/>
                </a:solidFill>
              </a:rPr>
              <a:t>Any unauthorized </a:t>
            </a:r>
            <a:r>
              <a:rPr lang="en-US" dirty="0">
                <a:solidFill>
                  <a:srgbClr val="FF0000"/>
                </a:solidFill>
              </a:rPr>
              <a:t>user will not be able to decrypt or alter the files.</a:t>
            </a:r>
          </a:p>
        </p:txBody>
      </p:sp>
    </p:spTree>
    <p:extLst>
      <p:ext uri="{BB962C8B-B14F-4D97-AF65-F5344CB8AC3E}">
        <p14:creationId xmlns:p14="http://schemas.microsoft.com/office/powerpoint/2010/main" val="33228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4504"/>
            <a:ext cx="8596668" cy="78914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MODULES</a:t>
            </a:r>
            <a:endParaRPr lang="en-US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67211"/>
            <a:ext cx="8596668" cy="3774151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OWNER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 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login,upload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file,view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file,view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user,view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user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request,logout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DATA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login,view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personal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files,view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personal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status,view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shared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files,logout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PROVIDER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login,view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owner,view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owner file)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TRUSTED AUTHORITY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	(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login,view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user,view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user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request,logout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</a:rPr>
              <a:t>ALGORITHMS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2603"/>
            <a:ext cx="8596668" cy="4788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1.Setup </a:t>
            </a:r>
            <a:r>
              <a:rPr lang="en-US" u="sng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PKG(</a:t>
            </a:r>
            <a:r>
              <a:rPr lang="en-US" dirty="0" err="1" smtClean="0">
                <a:solidFill>
                  <a:srgbClr val="7030A0"/>
                </a:solidFill>
              </a:rPr>
              <a:t>mpk,msk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2.KeyGen </a:t>
            </a:r>
            <a:r>
              <a:rPr lang="en-US" u="sng" dirty="0">
                <a:solidFill>
                  <a:srgbClr val="7030A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Given an identity ID ∈ {0, 1</a:t>
            </a:r>
            <a:r>
              <a:rPr lang="en-US" dirty="0" smtClean="0">
                <a:solidFill>
                  <a:srgbClr val="7030A0"/>
                </a:solidFill>
              </a:rPr>
              <a:t>}∗,</a:t>
            </a:r>
            <a:r>
              <a:rPr lang="en-US" dirty="0" err="1">
                <a:solidFill>
                  <a:srgbClr val="7030A0"/>
                </a:solidFill>
              </a:rPr>
              <a:t>parms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dirty="0" smtClean="0">
                <a:solidFill>
                  <a:srgbClr val="7030A0"/>
                </a:solidFill>
              </a:rPr>
              <a:t>a master </a:t>
            </a:r>
            <a:r>
              <a:rPr lang="en-US" dirty="0">
                <a:solidFill>
                  <a:srgbClr val="7030A0"/>
                </a:solidFill>
              </a:rPr>
              <a:t>key s, the PKG will </a:t>
            </a:r>
            <a:r>
              <a:rPr lang="en-US" dirty="0" smtClean="0">
                <a:solidFill>
                  <a:srgbClr val="7030A0"/>
                </a:solidFill>
              </a:rPr>
              <a:t>compute </a:t>
            </a:r>
            <a:r>
              <a:rPr lang="en-US" dirty="0">
                <a:solidFill>
                  <a:srgbClr val="7030A0"/>
                </a:solidFill>
              </a:rPr>
              <a:t>QID = H1 (ID) </a:t>
            </a:r>
            <a:r>
              <a:rPr lang="en-US" dirty="0" smtClean="0">
                <a:solidFill>
                  <a:srgbClr val="7030A0"/>
                </a:solidFill>
              </a:rPr>
              <a:t>∈G∗1, </a:t>
            </a:r>
            <a:r>
              <a:rPr lang="en-US" dirty="0">
                <a:solidFill>
                  <a:srgbClr val="7030A0"/>
                </a:solidFill>
              </a:rPr>
              <a:t>and then returns the user the private key </a:t>
            </a:r>
            <a:r>
              <a:rPr lang="en-US" dirty="0" err="1">
                <a:solidFill>
                  <a:srgbClr val="7030A0"/>
                </a:solidFill>
              </a:rPr>
              <a:t>dID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=</a:t>
            </a:r>
            <a:r>
              <a:rPr lang="en-US" dirty="0" err="1" smtClean="0">
                <a:solidFill>
                  <a:srgbClr val="7030A0"/>
                </a:solidFill>
              </a:rPr>
              <a:t>sQID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3.Encrypt </a:t>
            </a:r>
            <a:r>
              <a:rPr lang="en-US" u="sng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 To encrypt the file key parameters ∈M under the ID of the recipient at the data owner side, 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r>
              <a:rPr lang="en-US" u="sng" dirty="0" smtClean="0">
                <a:solidFill>
                  <a:srgbClr val="7030A0"/>
                </a:solidFill>
              </a:rPr>
              <a:t>4.Decrypt </a:t>
            </a:r>
            <a:r>
              <a:rPr lang="en-US" u="sng" dirty="0">
                <a:solidFill>
                  <a:srgbClr val="7030A0"/>
                </a:solidFill>
              </a:rPr>
              <a:t>:</a:t>
            </a:r>
            <a:r>
              <a:rPr lang="en-US" dirty="0">
                <a:solidFill>
                  <a:srgbClr val="7030A0"/>
                </a:solidFill>
              </a:rPr>
              <a:t> Given a </a:t>
            </a:r>
            <a:r>
              <a:rPr lang="en-US" dirty="0" err="1">
                <a:solidFill>
                  <a:srgbClr val="7030A0"/>
                </a:solidFill>
              </a:rPr>
              <a:t>ciphertext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Ck</a:t>
            </a:r>
            <a:r>
              <a:rPr lang="en-US" dirty="0">
                <a:solidFill>
                  <a:srgbClr val="7030A0"/>
                </a:solidFill>
              </a:rPr>
              <a:t> = (U, V) ∈C encrypted by the public key ID of </a:t>
            </a:r>
            <a:r>
              <a:rPr lang="en-US" dirty="0" smtClean="0">
                <a:solidFill>
                  <a:srgbClr val="7030A0"/>
                </a:solidFill>
              </a:rPr>
              <a:t>the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089764"/>
            <a:ext cx="8596668" cy="2567836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US" sz="6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676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Trebuchet MS</vt:lpstr>
      <vt:lpstr>Wingdings 3</vt:lpstr>
      <vt:lpstr>Facet</vt:lpstr>
      <vt:lpstr>Secure Outsourcing and Sharing of Cloud Data Using a User-Side Encrypted File System</vt:lpstr>
      <vt:lpstr>RELEVANCE OF TOPIC</vt:lpstr>
      <vt:lpstr>DESCRIPTION</vt:lpstr>
      <vt:lpstr>OBJECTIVE</vt:lpstr>
      <vt:lpstr>EXISTING SYSTEM</vt:lpstr>
      <vt:lpstr>PROPOSED SYSTEM</vt:lpstr>
      <vt:lpstr>MODULES</vt:lpstr>
      <vt:lpstr>ALGORITHMS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Outsourcing and Sharing of Cloud Data Using a User-Side Encrypted File System</dc:title>
  <dc:creator>emil eldhose</dc:creator>
  <cp:lastModifiedBy>emil eldhose</cp:lastModifiedBy>
  <cp:revision>11</cp:revision>
  <dcterms:created xsi:type="dcterms:W3CDTF">2022-05-16T14:21:25Z</dcterms:created>
  <dcterms:modified xsi:type="dcterms:W3CDTF">2022-05-18T07:31:12Z</dcterms:modified>
</cp:coreProperties>
</file>