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1" y="-3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191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8382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2573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16764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0955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25146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29337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33528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37719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6.png"/><Relationship Id="rId5" Type="http://schemas.openxmlformats.org/officeDocument/2006/relationships/image" Target="../media/image19.jpe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708CA5"/>
                </a:solidFill>
              </a:rPr>
              <a:t>Décomposition</a:t>
            </a:r>
            <a:r>
              <a:rPr lang="en-US" dirty="0" smtClean="0">
                <a:solidFill>
                  <a:srgbClr val="708CA5"/>
                </a:solidFill>
              </a:rPr>
              <a:t> </a:t>
            </a:r>
            <a:r>
              <a:rPr lang="en-US" dirty="0" err="1" smtClean="0">
                <a:solidFill>
                  <a:srgbClr val="708CA5"/>
                </a:solidFill>
              </a:rPr>
              <a:t>d’une</a:t>
            </a:r>
            <a:r>
              <a:rPr lang="en-US" dirty="0" smtClean="0">
                <a:solidFill>
                  <a:srgbClr val="708CA5"/>
                </a:solidFill>
              </a:rPr>
              <a:t> image en </a:t>
            </a:r>
            <a:r>
              <a:rPr lang="en-US" dirty="0" err="1" smtClean="0">
                <a:solidFill>
                  <a:srgbClr val="708CA5"/>
                </a:solidFill>
              </a:rPr>
              <a:t>arbre</a:t>
            </a:r>
            <a:r>
              <a:rPr lang="en-US" dirty="0" smtClean="0">
                <a:solidFill>
                  <a:srgbClr val="708CA5"/>
                </a:solidFill>
              </a:rPr>
              <a:t> des </a:t>
            </a:r>
            <a:r>
              <a:rPr lang="en-US" dirty="0" err="1" smtClean="0">
                <a:solidFill>
                  <a:srgbClr val="708CA5"/>
                </a:solidFill>
              </a:rPr>
              <a:t>composantes</a:t>
            </a:r>
            <a:endParaRPr lang="fr-FR" dirty="0">
              <a:solidFill>
                <a:srgbClr val="708CA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8264" y="2860576"/>
            <a:ext cx="240560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8104" y="6460976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0432" y="6460976"/>
            <a:ext cx="240560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5776" y="6460976"/>
            <a:ext cx="2390407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14768" y="6460976"/>
            <a:ext cx="23908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76400"/>
            <a:ext cx="7200800" cy="700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7078464" y="3364632"/>
          <a:ext cx="5350268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324"/>
                <a:gridCol w="764324"/>
                <a:gridCol w="764324"/>
                <a:gridCol w="764324"/>
                <a:gridCol w="764324"/>
                <a:gridCol w="764324"/>
                <a:gridCol w="764324"/>
              </a:tblGrid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c2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c5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c2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c5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c5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c6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c6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c3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c8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c6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c3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c3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c3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c1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708CA5"/>
                </a:solidFill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 dirty="0" err="1">
                <a:solidFill>
                  <a:srgbClr val="708CA5"/>
                </a:solidFill>
              </a:rPr>
              <a:t>Complexité</a:t>
            </a:r>
            <a:endParaRPr sz="6400" cap="all" dirty="0">
              <a:solidFill>
                <a:srgbClr val="708CA5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05098" y="2666999"/>
            <a:ext cx="6197302" cy="74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200">
                <a:solidFill>
                  <a:srgbClr val="C87C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C87C6D"/>
                </a:solidFill>
              </a:rPr>
              <a:t>Quasilinéaire</a:t>
            </a:r>
            <a:r>
              <a:rPr sz="4200" dirty="0">
                <a:solidFill>
                  <a:srgbClr val="C87C6D"/>
                </a:solidFill>
              </a:rPr>
              <a:t>:  ~O(</a:t>
            </a:r>
            <a:r>
              <a:rPr sz="4200" dirty="0" err="1">
                <a:solidFill>
                  <a:srgbClr val="C87C6D"/>
                </a:solidFill>
              </a:rPr>
              <a:t>nα</a:t>
            </a:r>
            <a:r>
              <a:rPr sz="4200" dirty="0">
                <a:solidFill>
                  <a:srgbClr val="C87C6D"/>
                </a:solidFill>
              </a:rPr>
              <a:t>(n))</a:t>
            </a:r>
          </a:p>
        </p:txBody>
      </p:sp>
      <p:sp>
        <p:nvSpPr>
          <p:cNvPr id="59" name="Shape 59"/>
          <p:cNvSpPr/>
          <p:nvPr/>
        </p:nvSpPr>
        <p:spPr>
          <a:xfrm>
            <a:off x="6295792" y="2635622"/>
            <a:ext cx="5919214" cy="126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 dirty="0">
                <a:solidFill>
                  <a:srgbClr val="606060"/>
                </a:solidFill>
              </a:rPr>
              <a:t>avec α </a:t>
            </a:r>
            <a:r>
              <a:rPr sz="3900" dirty="0" err="1">
                <a:solidFill>
                  <a:srgbClr val="606060"/>
                </a:solidFill>
              </a:rPr>
              <a:t>l’inverse</a:t>
            </a:r>
            <a:r>
              <a:rPr sz="3900" dirty="0">
                <a:solidFill>
                  <a:srgbClr val="606060"/>
                </a:solidFill>
              </a:rPr>
              <a:t> de la </a:t>
            </a:r>
            <a:r>
              <a:rPr sz="3900" dirty="0" err="1">
                <a:solidFill>
                  <a:srgbClr val="606060"/>
                </a:solidFill>
              </a:rPr>
              <a:t>fonction</a:t>
            </a:r>
            <a:r>
              <a:rPr sz="3900">
                <a:solidFill>
                  <a:srgbClr val="606060"/>
                </a:solidFill>
              </a:rPr>
              <a:t> de Ackermann</a:t>
            </a:r>
          </a:p>
        </p:txBody>
      </p:sp>
      <p:sp>
        <p:nvSpPr>
          <p:cNvPr id="60" name="Shape 60"/>
          <p:cNvSpPr/>
          <p:nvPr/>
        </p:nvSpPr>
        <p:spPr>
          <a:xfrm>
            <a:off x="-269478" y="4891358"/>
            <a:ext cx="815046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98A6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 dirty="0" err="1">
                <a:solidFill>
                  <a:srgbClr val="98A66D"/>
                </a:solidFill>
              </a:rPr>
              <a:t>Algorithme</a:t>
            </a:r>
            <a:r>
              <a:rPr sz="3900" dirty="0">
                <a:solidFill>
                  <a:srgbClr val="98A66D"/>
                </a:solidFill>
              </a:rPr>
              <a:t> Union-Find par </a:t>
            </a:r>
            <a:r>
              <a:rPr sz="3900" dirty="0" err="1">
                <a:solidFill>
                  <a:srgbClr val="98A66D"/>
                </a:solidFill>
              </a:rPr>
              <a:t>Tarjan</a:t>
            </a:r>
            <a:r>
              <a:rPr sz="3900" dirty="0">
                <a:solidFill>
                  <a:srgbClr val="98A66D"/>
                </a:solidFill>
              </a:rPr>
              <a:t>: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9920245" y="7439766"/>
            <a:ext cx="2864024" cy="2564211"/>
            <a:chOff x="2842435" y="561181"/>
            <a:chExt cx="2864022" cy="2564209"/>
          </a:xfrm>
        </p:grpSpPr>
        <p:pic>
          <p:nvPicPr>
            <p:cNvPr id="61" name="pasted-image.tif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2842435" y="561181"/>
              <a:ext cx="2864024" cy="2564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" name="Shape 62"/>
            <p:cNvSpPr/>
            <p:nvPr/>
          </p:nvSpPr>
          <p:spPr>
            <a:xfrm flipV="1">
              <a:off x="3109329" y="926169"/>
              <a:ext cx="2291496" cy="603012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V="1">
              <a:off x="3620813" y="926169"/>
              <a:ext cx="1786032" cy="603012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V="1">
              <a:off x="4108489" y="949547"/>
              <a:ext cx="1280513" cy="584256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V="1">
              <a:off x="4601002" y="942614"/>
              <a:ext cx="824599" cy="598122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V="1">
              <a:off x="5035859" y="968989"/>
              <a:ext cx="385147" cy="531372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</p:grpSp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411548" y="5770072"/>
            <a:ext cx="5706313" cy="19050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606060"/>
                </a:solidFill>
              </a:rPr>
              <a:t>L’arbre est équilibré grâce à:</a:t>
            </a:r>
          </a:p>
          <a:p>
            <a:pPr marL="444500" lvl="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606060"/>
                </a:solidFill>
              </a:rPr>
              <a:t>‘path compression’</a:t>
            </a:r>
          </a:p>
          <a:p>
            <a:pPr marL="444500" lvl="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606060"/>
                </a:solidFill>
              </a:rPr>
              <a:t>‘union by rank’</a:t>
            </a:r>
          </a:p>
        </p:txBody>
      </p:sp>
      <p:sp>
        <p:nvSpPr>
          <p:cNvPr id="69" name="Shape 69"/>
          <p:cNvSpPr/>
          <p:nvPr/>
        </p:nvSpPr>
        <p:spPr>
          <a:xfrm>
            <a:off x="113773" y="4018829"/>
            <a:ext cx="815046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98A6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98A66D"/>
                </a:solidFill>
              </a:rPr>
              <a:t>Tri initial par Counting sort: ~O(n+m)</a:t>
            </a:r>
          </a:p>
        </p:txBody>
      </p:sp>
      <p:sp>
        <p:nvSpPr>
          <p:cNvPr id="70" name="Shape 70"/>
          <p:cNvSpPr/>
          <p:nvPr/>
        </p:nvSpPr>
        <p:spPr>
          <a:xfrm>
            <a:off x="240467" y="8033455"/>
            <a:ext cx="51005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98A6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98A66D"/>
                </a:solidFill>
              </a:rPr>
              <a:t>Le reste est en O(n)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9922335" y="4535029"/>
            <a:ext cx="2859494" cy="3051611"/>
            <a:chOff x="-8" y="-38"/>
            <a:chExt cx="2859492" cy="3051610"/>
          </a:xfrm>
        </p:grpSpPr>
        <p:pic>
          <p:nvPicPr>
            <p:cNvPr id="71" name="pasted-image.tif"/>
            <p:cNvPicPr/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-9" y="-39"/>
              <a:ext cx="2859494" cy="3051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Shape 72"/>
            <p:cNvSpPr/>
            <p:nvPr/>
          </p:nvSpPr>
          <p:spPr>
            <a:xfrm flipV="1">
              <a:off x="222788" y="2098469"/>
              <a:ext cx="371147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V="1">
              <a:off x="720514" y="1619339"/>
              <a:ext cx="371147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V="1">
              <a:off x="1229580" y="1151549"/>
              <a:ext cx="371147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V="1">
              <a:off x="1746745" y="643406"/>
              <a:ext cx="343146" cy="363367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V="1">
              <a:off x="2233954" y="124108"/>
              <a:ext cx="371146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</p:grpSp>
      <p:pic>
        <p:nvPicPr>
          <p:cNvPr id="78" name="pasted-image.tif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8517521" y="5607565"/>
            <a:ext cx="373951" cy="586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 78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5366957">
            <a:off x="10869789" y="6871568"/>
            <a:ext cx="1099495" cy="956817"/>
          </a:xfrm>
          <a:prstGeom prst="rect">
            <a:avLst/>
          </a:prstGeom>
        </p:spPr>
      </p:pic>
      <p:grpSp>
        <p:nvGrpSpPr>
          <p:cNvPr id="84" name="Group 84"/>
          <p:cNvGrpSpPr/>
          <p:nvPr/>
        </p:nvGrpSpPr>
        <p:grpSpPr>
          <a:xfrm>
            <a:off x="7229591" y="5384702"/>
            <a:ext cx="840540" cy="1048241"/>
            <a:chOff x="57149" y="48706"/>
            <a:chExt cx="840539" cy="1048240"/>
          </a:xfrm>
        </p:grpSpPr>
        <p:pic>
          <p:nvPicPr>
            <p:cNvPr id="81" name="pasted-image.tif"/>
            <p:cNvPicPr/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531770" y="48706"/>
              <a:ext cx="365920" cy="579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pasted-image.tif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57149" y="506426"/>
              <a:ext cx="376636" cy="590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" name="Shape 83"/>
            <p:cNvSpPr/>
            <p:nvPr/>
          </p:nvSpPr>
          <p:spPr>
            <a:xfrm flipV="1">
              <a:off x="280180" y="139097"/>
              <a:ext cx="371146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965930" y="7623986"/>
            <a:ext cx="1328481" cy="1534421"/>
            <a:chOff x="57150" y="84442"/>
            <a:chExt cx="1328480" cy="1534420"/>
          </a:xfrm>
        </p:grpSpPr>
        <p:pic>
          <p:nvPicPr>
            <p:cNvPr id="85" name="pasted-image.tif"/>
            <p:cNvPicPr/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1011680" y="84442"/>
              <a:ext cx="373951" cy="58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9" name="Group 89"/>
            <p:cNvGrpSpPr/>
            <p:nvPr/>
          </p:nvGrpSpPr>
          <p:grpSpPr>
            <a:xfrm>
              <a:off x="57150" y="570622"/>
              <a:ext cx="840540" cy="1048241"/>
              <a:chOff x="57150" y="48706"/>
              <a:chExt cx="840539" cy="1048240"/>
            </a:xfrm>
          </p:grpSpPr>
          <p:pic>
            <p:nvPicPr>
              <p:cNvPr id="86" name="pasted-image.tif"/>
              <p:cNvPicPr/>
              <p:nvPr/>
            </p:nvPicPr>
            <p:blipFill>
              <a:blip r:embed="rId6" cstate="print">
                <a:extLst/>
              </a:blip>
              <a:stretch>
                <a:fillRect/>
              </a:stretch>
            </p:blipFill>
            <p:spPr>
              <a:xfrm>
                <a:off x="531770" y="48706"/>
                <a:ext cx="365920" cy="5795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7" name="pasted-image.tif"/>
              <p:cNvPicPr/>
              <p:nvPr/>
            </p:nvPicPr>
            <p:blipFill>
              <a:blip r:embed="rId7" cstate="print">
                <a:extLst/>
              </a:blip>
              <a:stretch>
                <a:fillRect/>
              </a:stretch>
            </p:blipFill>
            <p:spPr>
              <a:xfrm>
                <a:off x="57150" y="506426"/>
                <a:ext cx="376635" cy="5905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8" name="Shape 88"/>
              <p:cNvSpPr/>
              <p:nvPr/>
            </p:nvSpPr>
            <p:spPr>
              <a:xfrm flipV="1">
                <a:off x="280180" y="139097"/>
                <a:ext cx="371146" cy="377368"/>
              </a:xfrm>
              <a:prstGeom prst="line">
                <a:avLst/>
              </a:prstGeom>
              <a:noFill/>
              <a:ln w="25400" cap="flat">
                <a:solidFill>
                  <a:srgbClr val="6F6A5A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/>
              </a:p>
            </p:txBody>
          </p:sp>
        </p:grpSp>
        <p:sp>
          <p:nvSpPr>
            <p:cNvPr id="90" name="Shape 90"/>
            <p:cNvSpPr/>
            <p:nvPr/>
          </p:nvSpPr>
          <p:spPr>
            <a:xfrm flipV="1">
              <a:off x="740975" y="193693"/>
              <a:ext cx="371147" cy="377368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8001255" y="7826294"/>
            <a:ext cx="1380687" cy="1048242"/>
            <a:chOff x="57150" y="48706"/>
            <a:chExt cx="1380686" cy="1048240"/>
          </a:xfrm>
        </p:grpSpPr>
        <p:pic>
          <p:nvPicPr>
            <p:cNvPr id="92" name="pasted-image.tif"/>
            <p:cNvPicPr/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1063886" y="504523"/>
              <a:ext cx="373951" cy="58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6" name="Group 96"/>
            <p:cNvGrpSpPr/>
            <p:nvPr/>
          </p:nvGrpSpPr>
          <p:grpSpPr>
            <a:xfrm>
              <a:off x="57150" y="48706"/>
              <a:ext cx="840540" cy="1048241"/>
              <a:chOff x="57150" y="48706"/>
              <a:chExt cx="840539" cy="1048240"/>
            </a:xfrm>
          </p:grpSpPr>
          <p:pic>
            <p:nvPicPr>
              <p:cNvPr id="93" name="pasted-image.tif"/>
              <p:cNvPicPr/>
              <p:nvPr/>
            </p:nvPicPr>
            <p:blipFill>
              <a:blip r:embed="rId6" cstate="print">
                <a:extLst/>
              </a:blip>
              <a:stretch>
                <a:fillRect/>
              </a:stretch>
            </p:blipFill>
            <p:spPr>
              <a:xfrm>
                <a:off x="531770" y="48706"/>
                <a:ext cx="365920" cy="5795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" name="pasted-image.tif"/>
              <p:cNvPicPr/>
              <p:nvPr/>
            </p:nvPicPr>
            <p:blipFill>
              <a:blip r:embed="rId7" cstate="print">
                <a:extLst/>
              </a:blip>
              <a:stretch>
                <a:fillRect/>
              </a:stretch>
            </p:blipFill>
            <p:spPr>
              <a:xfrm>
                <a:off x="57150" y="506426"/>
                <a:ext cx="376635" cy="5905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5" name="Shape 95"/>
              <p:cNvSpPr/>
              <p:nvPr/>
            </p:nvSpPr>
            <p:spPr>
              <a:xfrm flipV="1">
                <a:off x="280180" y="139097"/>
                <a:ext cx="371146" cy="377368"/>
              </a:xfrm>
              <a:prstGeom prst="line">
                <a:avLst/>
              </a:prstGeom>
              <a:noFill/>
              <a:ln w="25400" cap="flat">
                <a:solidFill>
                  <a:srgbClr val="6F6A5A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/>
              </a:p>
            </p:txBody>
          </p:sp>
        </p:grpSp>
        <p:sp>
          <p:nvSpPr>
            <p:cNvPr id="97" name="Shape 97"/>
            <p:cNvSpPr/>
            <p:nvPr/>
          </p:nvSpPr>
          <p:spPr>
            <a:xfrm flipH="1" flipV="1">
              <a:off x="808413" y="118931"/>
              <a:ext cx="420416" cy="382317"/>
            </a:xfrm>
            <a:prstGeom prst="line">
              <a:avLst/>
            </a:prstGeom>
            <a:noFill/>
            <a:ln w="254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/>
            </a:p>
          </p:txBody>
        </p:sp>
      </p:grpSp>
      <p:pic>
        <p:nvPicPr>
          <p:cNvPr id="99" name="Image 98"/>
          <p:cNvPicPr/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4438433">
            <a:off x="8077009" y="6783106"/>
            <a:ext cx="919289" cy="808161"/>
          </a:xfrm>
          <a:prstGeom prst="rect">
            <a:avLst/>
          </a:prstGeom>
        </p:spPr>
      </p:pic>
      <p:pic>
        <p:nvPicPr>
          <p:cNvPr id="101" name="Image 100"/>
          <p:cNvPicPr/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7465545">
            <a:off x="6998058" y="6760037"/>
            <a:ext cx="919288" cy="8081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708CA5"/>
                </a:solidFill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 dirty="0" err="1">
                <a:solidFill>
                  <a:srgbClr val="708CA5"/>
                </a:solidFill>
              </a:rPr>
              <a:t>Pourquoi</a:t>
            </a:r>
            <a:r>
              <a:rPr sz="6400" cap="all" dirty="0">
                <a:solidFill>
                  <a:srgbClr val="708CA5"/>
                </a:solidFill>
              </a:rPr>
              <a:t> </a:t>
            </a:r>
            <a:r>
              <a:rPr sz="6400" cap="all" dirty="0" err="1">
                <a:solidFill>
                  <a:srgbClr val="708CA5"/>
                </a:solidFill>
              </a:rPr>
              <a:t>une</a:t>
            </a:r>
            <a:r>
              <a:rPr sz="6400" cap="all" dirty="0">
                <a:solidFill>
                  <a:srgbClr val="708CA5"/>
                </a:solidFill>
              </a:rPr>
              <a:t> </a:t>
            </a:r>
            <a:r>
              <a:rPr sz="6400" cap="all" dirty="0" err="1">
                <a:solidFill>
                  <a:srgbClr val="708CA5"/>
                </a:solidFill>
              </a:rPr>
              <a:t>telle</a:t>
            </a:r>
            <a:r>
              <a:rPr sz="6400" cap="all" dirty="0">
                <a:solidFill>
                  <a:srgbClr val="708CA5"/>
                </a:solidFill>
              </a:rPr>
              <a:t> representation ?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508000" y="2644858"/>
            <a:ext cx="11988801" cy="324466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err="1">
                <a:solidFill>
                  <a:srgbClr val="606060"/>
                </a:solidFill>
              </a:rPr>
              <a:t>Bijection</a:t>
            </a:r>
            <a:r>
              <a:rPr sz="3400" dirty="0">
                <a:solidFill>
                  <a:srgbClr val="606060"/>
                </a:solidFill>
              </a:rPr>
              <a:t> entre </a:t>
            </a:r>
            <a:r>
              <a:rPr sz="3400" dirty="0" err="1">
                <a:solidFill>
                  <a:srgbClr val="606060"/>
                </a:solidFill>
              </a:rPr>
              <a:t>représentation</a:t>
            </a:r>
            <a:r>
              <a:rPr sz="3400" dirty="0">
                <a:solidFill>
                  <a:srgbClr val="606060"/>
                </a:solidFill>
              </a:rPr>
              <a:t> </a:t>
            </a:r>
            <a:r>
              <a:rPr sz="3400" dirty="0" err="1">
                <a:solidFill>
                  <a:srgbClr val="606060"/>
                </a:solidFill>
              </a:rPr>
              <a:t>matricielle</a:t>
            </a:r>
            <a:r>
              <a:rPr sz="3400" dirty="0">
                <a:solidFill>
                  <a:srgbClr val="606060"/>
                </a:solidFill>
              </a:rPr>
              <a:t> et </a:t>
            </a:r>
            <a:r>
              <a:rPr sz="3400" dirty="0" err="1">
                <a:solidFill>
                  <a:srgbClr val="606060"/>
                </a:solidFill>
              </a:rPr>
              <a:t>arbre</a:t>
            </a:r>
            <a:r>
              <a:rPr sz="3400" dirty="0">
                <a:solidFill>
                  <a:srgbClr val="606060"/>
                </a:solidFill>
              </a:rPr>
              <a:t> de </a:t>
            </a:r>
            <a:r>
              <a:rPr sz="3400" dirty="0" err="1">
                <a:solidFill>
                  <a:srgbClr val="606060"/>
                </a:solidFill>
              </a:rPr>
              <a:t>composantes</a:t>
            </a:r>
            <a:r>
              <a:rPr sz="3400" dirty="0">
                <a:solidFill>
                  <a:srgbClr val="606060"/>
                </a:solidFill>
              </a:rPr>
              <a:t>: </a:t>
            </a:r>
            <a:r>
              <a:rPr sz="3400" dirty="0" err="1">
                <a:solidFill>
                  <a:srgbClr val="606060"/>
                </a:solidFill>
              </a:rPr>
              <a:t>peut</a:t>
            </a:r>
            <a:r>
              <a:rPr sz="3400" dirty="0">
                <a:solidFill>
                  <a:srgbClr val="606060"/>
                </a:solidFill>
              </a:rPr>
              <a:t> passer </a:t>
            </a:r>
            <a:r>
              <a:rPr sz="3400" dirty="0" err="1">
                <a:solidFill>
                  <a:srgbClr val="606060"/>
                </a:solidFill>
              </a:rPr>
              <a:t>d’une</a:t>
            </a:r>
            <a:r>
              <a:rPr sz="3400" dirty="0">
                <a:solidFill>
                  <a:srgbClr val="606060"/>
                </a:solidFill>
              </a:rPr>
              <a:t> </a:t>
            </a:r>
            <a:r>
              <a:rPr sz="3400" dirty="0" err="1">
                <a:solidFill>
                  <a:srgbClr val="606060"/>
                </a:solidFill>
              </a:rPr>
              <a:t>représentation</a:t>
            </a:r>
            <a:r>
              <a:rPr sz="3400" dirty="0">
                <a:solidFill>
                  <a:srgbClr val="606060"/>
                </a:solidFill>
              </a:rPr>
              <a:t> à </a:t>
            </a:r>
            <a:r>
              <a:rPr sz="3400" dirty="0" err="1">
                <a:solidFill>
                  <a:srgbClr val="606060"/>
                </a:solidFill>
              </a:rPr>
              <a:t>l’autre</a:t>
            </a:r>
            <a:endParaRPr sz="3400" dirty="0">
              <a:solidFill>
                <a:srgbClr val="606060"/>
              </a:solidFill>
            </a:endParaRPr>
          </a:p>
          <a:p>
            <a:pPr lvl="0">
              <a:spcBef>
                <a:spcPts val="1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Compression</a:t>
            </a:r>
          </a:p>
          <a:p>
            <a:pPr lvl="0">
              <a:spcBef>
                <a:spcPts val="1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err="1">
                <a:solidFill>
                  <a:srgbClr val="606060"/>
                </a:solidFill>
              </a:rPr>
              <a:t>Traitement</a:t>
            </a:r>
            <a:r>
              <a:rPr sz="3400" dirty="0">
                <a:solidFill>
                  <a:srgbClr val="606060"/>
                </a:solidFill>
              </a:rPr>
              <a:t> </a:t>
            </a:r>
            <a:r>
              <a:rPr sz="3400" dirty="0" err="1">
                <a:solidFill>
                  <a:srgbClr val="606060"/>
                </a:solidFill>
              </a:rPr>
              <a:t>d’images</a:t>
            </a:r>
            <a:r>
              <a:rPr sz="3400" dirty="0">
                <a:solidFill>
                  <a:srgbClr val="606060"/>
                </a:solidFill>
              </a:rPr>
              <a:t> </a:t>
            </a:r>
            <a:r>
              <a:rPr sz="3400" dirty="0" err="1">
                <a:solidFill>
                  <a:srgbClr val="606060"/>
                </a:solidFill>
              </a:rPr>
              <a:t>grâce</a:t>
            </a:r>
            <a:r>
              <a:rPr sz="3400" dirty="0">
                <a:solidFill>
                  <a:srgbClr val="606060"/>
                </a:solidFill>
              </a:rPr>
              <a:t> à des </a:t>
            </a:r>
            <a:r>
              <a:rPr sz="3400" dirty="0" err="1">
                <a:solidFill>
                  <a:srgbClr val="606060"/>
                </a:solidFill>
              </a:rPr>
              <a:t>filtres</a:t>
            </a:r>
            <a:r>
              <a:rPr sz="3400" dirty="0">
                <a:solidFill>
                  <a:srgbClr val="606060"/>
                </a:solidFill>
              </a:rPr>
              <a:t> </a:t>
            </a:r>
            <a:r>
              <a:rPr sz="3400" dirty="0" err="1">
                <a:solidFill>
                  <a:srgbClr val="606060"/>
                </a:solidFill>
              </a:rPr>
              <a:t>sur</a:t>
            </a:r>
            <a:r>
              <a:rPr sz="3400" dirty="0">
                <a:solidFill>
                  <a:srgbClr val="606060"/>
                </a:solidFill>
              </a:rPr>
              <a:t> les </a:t>
            </a:r>
            <a:r>
              <a:rPr sz="3400" dirty="0" err="1">
                <a:solidFill>
                  <a:srgbClr val="606060"/>
                </a:solidFill>
              </a:rPr>
              <a:t>attributs</a:t>
            </a:r>
            <a:r>
              <a:rPr sz="3400" dirty="0">
                <a:solidFill>
                  <a:srgbClr val="606060"/>
                </a:solidFill>
              </a:rPr>
              <a:t> des </a:t>
            </a:r>
            <a:r>
              <a:rPr sz="3400" dirty="0" err="1">
                <a:solidFill>
                  <a:srgbClr val="606060"/>
                </a:solidFill>
              </a:rPr>
              <a:t>noeuds</a:t>
            </a:r>
            <a:r>
              <a:rPr sz="3400" dirty="0">
                <a:solidFill>
                  <a:srgbClr val="606060"/>
                </a:solidFill>
              </a:rPr>
              <a:t>: </a:t>
            </a:r>
            <a:r>
              <a:rPr sz="3400" dirty="0" err="1">
                <a:solidFill>
                  <a:srgbClr val="606060"/>
                </a:solidFill>
              </a:rPr>
              <a:t>débruitage</a:t>
            </a:r>
            <a:r>
              <a:rPr sz="3400" dirty="0">
                <a:solidFill>
                  <a:srgbClr val="606060"/>
                </a:solidFill>
              </a:rPr>
              <a:t>, segmentation, …</a:t>
            </a:r>
          </a:p>
        </p:txBody>
      </p:sp>
      <p:sp>
        <p:nvSpPr>
          <p:cNvPr id="113" name="Shape 113"/>
          <p:cNvSpPr/>
          <p:nvPr/>
        </p:nvSpPr>
        <p:spPr>
          <a:xfrm>
            <a:off x="7638226" y="6110133"/>
            <a:ext cx="435017" cy="1738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51" h="21600" extrusionOk="0">
                <a:moveTo>
                  <a:pt x="8312" y="21600"/>
                </a:moveTo>
                <a:cubicBezTo>
                  <a:pt x="-5049" y="12863"/>
                  <a:pt x="-2303" y="5663"/>
                  <a:pt x="16551" y="0"/>
                </a:cubicBezTo>
              </a:path>
            </a:pathLst>
          </a:custGeom>
          <a:ln w="76200">
            <a:solidFill>
              <a:srgbClr val="708CA5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164240" y="5987640"/>
            <a:ext cx="1597400" cy="132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7" h="18755" extrusionOk="0">
                <a:moveTo>
                  <a:pt x="0" y="1285"/>
                </a:moveTo>
                <a:cubicBezTo>
                  <a:pt x="14665" y="-2845"/>
                  <a:pt x="21600" y="2978"/>
                  <a:pt x="20806" y="18755"/>
                </a:cubicBezTo>
              </a:path>
            </a:pathLst>
          </a:custGeom>
          <a:ln w="76200">
            <a:solidFill>
              <a:srgbClr val="C87C6D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91447" y="6507533"/>
            <a:ext cx="232499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solidFill>
                  <a:srgbClr val="708CA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708CA5"/>
                </a:solidFill>
              </a:rPr>
              <a:t>Construction de l’arbre</a:t>
            </a:r>
          </a:p>
        </p:txBody>
      </p:sp>
      <p:sp>
        <p:nvSpPr>
          <p:cNvPr id="109" name="Shape 109"/>
          <p:cNvSpPr/>
          <p:nvPr/>
        </p:nvSpPr>
        <p:spPr>
          <a:xfrm>
            <a:off x="9667630" y="5949931"/>
            <a:ext cx="216508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solidFill>
                  <a:srgbClr val="C87C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C87C6D"/>
                </a:solidFill>
              </a:rPr>
              <a:t>Filtrage de l’arbre</a:t>
            </a:r>
          </a:p>
        </p:txBody>
      </p:sp>
      <p:sp>
        <p:nvSpPr>
          <p:cNvPr id="110" name="Shape 110"/>
          <p:cNvSpPr/>
          <p:nvPr/>
        </p:nvSpPr>
        <p:spPr>
          <a:xfrm>
            <a:off x="7353064" y="8177586"/>
            <a:ext cx="335883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solidFill>
                  <a:srgbClr val="98A6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98A66D"/>
                </a:solidFill>
              </a:rPr>
              <a:t>Reconstruction de l’image</a:t>
            </a:r>
          </a:p>
        </p:txBody>
      </p:sp>
      <p:sp>
        <p:nvSpPr>
          <p:cNvPr id="115" name="Shape 115"/>
          <p:cNvSpPr/>
          <p:nvPr/>
        </p:nvSpPr>
        <p:spPr>
          <a:xfrm>
            <a:off x="7924245" y="7351042"/>
            <a:ext cx="1810519" cy="715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12" extrusionOk="0">
                <a:moveTo>
                  <a:pt x="21600" y="0"/>
                </a:moveTo>
                <a:cubicBezTo>
                  <a:pt x="17529" y="17548"/>
                  <a:pt x="10329" y="21600"/>
                  <a:pt x="0" y="12155"/>
                </a:cubicBezTo>
              </a:path>
            </a:pathLst>
          </a:custGeom>
          <a:ln w="76200">
            <a:solidFill>
              <a:srgbClr val="98A66D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53746" y="6385230"/>
            <a:ext cx="3825018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4495" lvl="0" indent="-208026" algn="l" defTabSz="531622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094">
                <a:solidFill>
                  <a:srgbClr val="606060"/>
                </a:solidFill>
              </a:rPr>
              <a:t>Aire</a:t>
            </a:r>
          </a:p>
          <a:p>
            <a:pPr marL="404495" lvl="0" indent="-208026" algn="l" defTabSz="531622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094">
                <a:solidFill>
                  <a:srgbClr val="606060"/>
                </a:solidFill>
              </a:rPr>
              <a:t>Excentricité</a:t>
            </a:r>
          </a:p>
          <a:p>
            <a:pPr marL="404495" lvl="0" indent="-208026" algn="l" defTabSz="531622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094">
                <a:solidFill>
                  <a:srgbClr val="606060"/>
                </a:solidFill>
              </a:rPr>
              <a:t>Intensité maximale</a:t>
            </a:r>
          </a:p>
          <a:p>
            <a:pPr marL="404495" lvl="0" indent="-208026" algn="l" defTabSz="531622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094">
                <a:solidFill>
                  <a:srgbClr val="606060"/>
                </a:solidFill>
              </a:rPr>
              <a:t>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8CA5"/>
                </a:solidFill>
              </a:rPr>
              <a:t>Applications</a:t>
            </a:r>
            <a:endParaRPr lang="fr-FR" dirty="0">
              <a:solidFill>
                <a:srgbClr val="708CA5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err="1" smtClean="0"/>
              <a:t>Débruitage</a:t>
            </a:r>
            <a:r>
              <a:rPr lang="fr-FR" dirty="0" smtClean="0"/>
              <a:t>: Filtrage sur la taille minimale des composantes !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792" y="4300736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5350272" y="5524872"/>
            <a:ext cx="2160240" cy="102418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14568" y="4228728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5"/>
          <p:cNvSpPr txBox="1">
            <a:spLocks/>
          </p:cNvSpPr>
          <p:nvPr/>
        </p:nvSpPr>
        <p:spPr>
          <a:xfrm>
            <a:off x="508000" y="772344"/>
            <a:ext cx="11988801" cy="8136904"/>
          </a:xfrm>
          <a:prstGeom prst="rect">
            <a:avLst/>
          </a:prstGeom>
        </p:spPr>
        <p:txBody>
          <a:bodyPr/>
          <a:lstStyle/>
          <a:p>
            <a:pPr marL="419100" marR="0" lvl="0" indent="-419100" algn="l" defTabSz="58420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30000"/>
              <a:buFontTx/>
              <a:buBlip>
                <a:blip r:embed="rId4"/>
              </a:buBlip>
              <a:tabLst/>
              <a:defRPr sz="1800">
                <a:solidFill>
                  <a:srgbClr val="000000"/>
                </a:solidFill>
              </a:defRPr>
            </a:pPr>
            <a:r>
              <a:rPr kumimoji="0" lang="fr-FR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Segmentation:</a:t>
            </a:r>
            <a:r>
              <a:rPr kumimoji="0" lang="fr-FR" sz="3400" b="0" i="0" u="none" strike="noStrike" kern="0" cap="none" spc="0" normalizeH="0" noProof="0" dirty="0" smtClean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kumimoji="0" lang="fr-FR" sz="3400" b="0" i="0" u="none" strike="noStrike" kern="0" cap="none" spc="0" normalizeH="0" baseline="0" noProof="0" dirty="0" smtClean="0">
              <a:ln>
                <a:noFill/>
              </a:ln>
              <a:solidFill>
                <a:srgbClr val="606060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" name="Picture 10" descr="C:\Users\Robin\Desktop\Mona_Lisa-_by_Leonardo_da_Vinci-_from_C2RMF_retouched-Convert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3888" y="1708448"/>
            <a:ext cx="2808312" cy="4182379"/>
          </a:xfrm>
          <a:prstGeom prst="rect">
            <a:avLst/>
          </a:prstGeom>
          <a:noFill/>
        </p:spPr>
      </p:pic>
      <p:pic>
        <p:nvPicPr>
          <p:cNvPr id="10" name="Image 9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5278264" y="3004592"/>
            <a:ext cx="2160240" cy="1024185"/>
          </a:xfrm>
          <a:prstGeom prst="rect">
            <a:avLst/>
          </a:prstGeom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8544" y="1708448"/>
            <a:ext cx="2946790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9832" y="6316960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2200" y="6316960"/>
            <a:ext cx="2393547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82720" y="6316960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7654528" y="7253064"/>
            <a:ext cx="1584176" cy="7200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3">
    <a:dk1>
      <a:srgbClr val="606060"/>
    </a:dk1>
    <a:lt1>
      <a:srgbClr val="000060"/>
    </a:lt1>
    <a:dk2>
      <a:srgbClr val="5B5854"/>
    </a:dk2>
    <a:lt2>
      <a:srgbClr val="C9C3BA"/>
    </a:lt2>
    <a:accent1>
      <a:srgbClr val="708CA5"/>
    </a:accent1>
    <a:accent2>
      <a:srgbClr val="80A7A7"/>
    </a:accent2>
    <a:accent3>
      <a:srgbClr val="98A66D"/>
    </a:accent3>
    <a:accent4>
      <a:srgbClr val="CF9E5B"/>
    </a:accent4>
    <a:accent5>
      <a:srgbClr val="C87C6D"/>
    </a:accent5>
    <a:accent6>
      <a:srgbClr val="837B9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3">
    <a:dk1>
      <a:srgbClr val="606060"/>
    </a:dk1>
    <a:lt1>
      <a:srgbClr val="000060"/>
    </a:lt1>
    <a:dk2>
      <a:srgbClr val="5B5854"/>
    </a:dk2>
    <a:lt2>
      <a:srgbClr val="C9C3BA"/>
    </a:lt2>
    <a:accent1>
      <a:srgbClr val="708CA5"/>
    </a:accent1>
    <a:accent2>
      <a:srgbClr val="80A7A7"/>
    </a:accent2>
    <a:accent3>
      <a:srgbClr val="98A66D"/>
    </a:accent3>
    <a:accent4>
      <a:srgbClr val="CF9E5B"/>
    </a:accent4>
    <a:accent5>
      <a:srgbClr val="C87C6D"/>
    </a:accent5>
    <a:accent6>
      <a:srgbClr val="837B9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3">
    <a:dk1>
      <a:srgbClr val="606060"/>
    </a:dk1>
    <a:lt1>
      <a:srgbClr val="000060"/>
    </a:lt1>
    <a:dk2>
      <a:srgbClr val="5B5854"/>
    </a:dk2>
    <a:lt2>
      <a:srgbClr val="C9C3BA"/>
    </a:lt2>
    <a:accent1>
      <a:srgbClr val="708CA5"/>
    </a:accent1>
    <a:accent2>
      <a:srgbClr val="80A7A7"/>
    </a:accent2>
    <a:accent3>
      <a:srgbClr val="98A66D"/>
    </a:accent3>
    <a:accent4>
      <a:srgbClr val="CF9E5B"/>
    </a:accent4>
    <a:accent5>
      <a:srgbClr val="C87C6D"/>
    </a:accent5>
    <a:accent6>
      <a:srgbClr val="837B9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3">
    <a:dk1>
      <a:srgbClr val="606060"/>
    </a:dk1>
    <a:lt1>
      <a:srgbClr val="000060"/>
    </a:lt1>
    <a:dk2>
      <a:srgbClr val="5B5854"/>
    </a:dk2>
    <a:lt2>
      <a:srgbClr val="C9C3BA"/>
    </a:lt2>
    <a:accent1>
      <a:srgbClr val="708CA5"/>
    </a:accent1>
    <a:accent2>
      <a:srgbClr val="80A7A7"/>
    </a:accent2>
    <a:accent3>
      <a:srgbClr val="98A66D"/>
    </a:accent3>
    <a:accent4>
      <a:srgbClr val="CF9E5B"/>
    </a:accent4>
    <a:accent5>
      <a:srgbClr val="C87C6D"/>
    </a:accent5>
    <a:accent6>
      <a:srgbClr val="837B9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170</Words>
  <Application>Microsoft Office PowerPoint</Application>
  <PresentationFormat>Personnalisé</PresentationFormat>
  <Paragraphs>73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New_Template3</vt:lpstr>
      <vt:lpstr>Décomposition d’une image en arbre des composantes</vt:lpstr>
      <vt:lpstr>Diapositive 2</vt:lpstr>
      <vt:lpstr>Complexité</vt:lpstr>
      <vt:lpstr>Pourquoi une telle representation ?</vt:lpstr>
      <vt:lpstr>Applications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Complexité</dc:title>
  <dc:creator>Robin</dc:creator>
  <cp:lastModifiedBy>Robin</cp:lastModifiedBy>
  <cp:revision>10</cp:revision>
  <dcterms:modified xsi:type="dcterms:W3CDTF">2015-03-04T09:07:01Z</dcterms:modified>
</cp:coreProperties>
</file>