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6" r:id="rId6"/>
    <p:sldId id="263" r:id="rId7"/>
    <p:sldId id="261" r:id="rId8"/>
    <p:sldId id="259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2"/>
    <p:restoredTop sz="77885"/>
  </p:normalViewPr>
  <p:slideViewPr>
    <p:cSldViewPr snapToGrid="0" snapToObjects="1">
      <p:cViewPr varScale="1">
        <p:scale>
          <a:sx n="97" d="100"/>
          <a:sy n="97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Oyanedel Diaz" userId="ab608ce6-5456-41b6-b653-374506bbaa6c" providerId="ADAL" clId="{75088CAD-1838-9A4A-8534-FC2CD9A4F197}"/>
    <pc:docChg chg="custSel addSld modSld">
      <pc:chgData name="Rodrigo Oyanedel Diaz" userId="ab608ce6-5456-41b6-b653-374506bbaa6c" providerId="ADAL" clId="{75088CAD-1838-9A4A-8534-FC2CD9A4F197}" dt="2020-10-07T08:21:42.519" v="82" actId="1076"/>
      <pc:docMkLst>
        <pc:docMk/>
      </pc:docMkLst>
      <pc:sldChg chg="modSp">
        <pc:chgData name="Rodrigo Oyanedel Diaz" userId="ab608ce6-5456-41b6-b653-374506bbaa6c" providerId="ADAL" clId="{75088CAD-1838-9A4A-8534-FC2CD9A4F197}" dt="2020-10-06T08:08:33.024" v="48" actId="1076"/>
        <pc:sldMkLst>
          <pc:docMk/>
          <pc:sldMk cId="1833298651" sldId="256"/>
        </pc:sldMkLst>
        <pc:spChg chg="mod">
          <ac:chgData name="Rodrigo Oyanedel Diaz" userId="ab608ce6-5456-41b6-b653-374506bbaa6c" providerId="ADAL" clId="{75088CAD-1838-9A4A-8534-FC2CD9A4F197}" dt="2020-10-06T08:08:33.024" v="48" actId="1076"/>
          <ac:spMkLst>
            <pc:docMk/>
            <pc:sldMk cId="1833298651" sldId="256"/>
            <ac:spMk id="4" creationId="{9F4A6950-5EE8-D548-B043-DEFDC75673EA}"/>
          </ac:spMkLst>
        </pc:spChg>
      </pc:sldChg>
      <pc:sldChg chg="addSp delSp modSp">
        <pc:chgData name="Rodrigo Oyanedel Diaz" userId="ab608ce6-5456-41b6-b653-374506bbaa6c" providerId="ADAL" clId="{75088CAD-1838-9A4A-8534-FC2CD9A4F197}" dt="2020-10-06T08:04:28.724" v="30"/>
        <pc:sldMkLst>
          <pc:docMk/>
          <pc:sldMk cId="2120591803" sldId="259"/>
        </pc:sldMkLst>
        <pc:spChg chg="del mod">
          <ac:chgData name="Rodrigo Oyanedel Diaz" userId="ab608ce6-5456-41b6-b653-374506bbaa6c" providerId="ADAL" clId="{75088CAD-1838-9A4A-8534-FC2CD9A4F197}" dt="2020-10-06T08:04:28.724" v="30"/>
          <ac:spMkLst>
            <pc:docMk/>
            <pc:sldMk cId="2120591803" sldId="259"/>
            <ac:spMk id="13" creationId="{A12BB964-FF07-4042-B013-BDD37195C731}"/>
          </ac:spMkLst>
        </pc:spChg>
        <pc:picChg chg="add mod">
          <ac:chgData name="Rodrigo Oyanedel Diaz" userId="ab608ce6-5456-41b6-b653-374506bbaa6c" providerId="ADAL" clId="{75088CAD-1838-9A4A-8534-FC2CD9A4F197}" dt="2020-10-06T08:04:27.995" v="28" actId="1076"/>
          <ac:picMkLst>
            <pc:docMk/>
            <pc:sldMk cId="2120591803" sldId="259"/>
            <ac:picMk id="4" creationId="{A35844B8-0C97-554F-94EA-8FB93768DD23}"/>
          </ac:picMkLst>
        </pc:picChg>
        <pc:picChg chg="del">
          <ac:chgData name="Rodrigo Oyanedel Diaz" userId="ab608ce6-5456-41b6-b653-374506bbaa6c" providerId="ADAL" clId="{75088CAD-1838-9A4A-8534-FC2CD9A4F197}" dt="2020-10-06T08:04:07.103" v="21" actId="478"/>
          <ac:picMkLst>
            <pc:docMk/>
            <pc:sldMk cId="2120591803" sldId="259"/>
            <ac:picMk id="9" creationId="{1B9B1BF6-AA3F-234A-9FB1-B43E27E09C6C}"/>
          </ac:picMkLst>
        </pc:picChg>
      </pc:sldChg>
      <pc:sldChg chg="addSp delSp modSp">
        <pc:chgData name="Rodrigo Oyanedel Diaz" userId="ab608ce6-5456-41b6-b653-374506bbaa6c" providerId="ADAL" clId="{75088CAD-1838-9A4A-8534-FC2CD9A4F197}" dt="2020-10-06T08:05:23.455" v="47" actId="14100"/>
        <pc:sldMkLst>
          <pc:docMk/>
          <pc:sldMk cId="1900922682" sldId="261"/>
        </pc:sldMkLst>
        <pc:spChg chg="del">
          <ac:chgData name="Rodrigo Oyanedel Diaz" userId="ab608ce6-5456-41b6-b653-374506bbaa6c" providerId="ADAL" clId="{75088CAD-1838-9A4A-8534-FC2CD9A4F197}" dt="2020-10-06T08:04:34.188" v="33" actId="478"/>
          <ac:spMkLst>
            <pc:docMk/>
            <pc:sldMk cId="1900922682" sldId="261"/>
            <ac:spMk id="5" creationId="{46D3EB17-BA94-BD47-9E9F-4153123C752E}"/>
          </ac:spMkLst>
        </pc:spChg>
        <pc:picChg chg="del">
          <ac:chgData name="Rodrigo Oyanedel Diaz" userId="ab608ce6-5456-41b6-b653-374506bbaa6c" providerId="ADAL" clId="{75088CAD-1838-9A4A-8534-FC2CD9A4F197}" dt="2020-10-06T08:04:32.359" v="32" actId="478"/>
          <ac:picMkLst>
            <pc:docMk/>
            <pc:sldMk cId="1900922682" sldId="261"/>
            <ac:picMk id="4" creationId="{85EA1A49-73AD-AA4E-8F2F-1B35722796CD}"/>
          </ac:picMkLst>
        </pc:picChg>
        <pc:picChg chg="del">
          <ac:chgData name="Rodrigo Oyanedel Diaz" userId="ab608ce6-5456-41b6-b653-374506bbaa6c" providerId="ADAL" clId="{75088CAD-1838-9A4A-8534-FC2CD9A4F197}" dt="2020-10-06T08:04:31.118" v="31" actId="478"/>
          <ac:picMkLst>
            <pc:docMk/>
            <pc:sldMk cId="1900922682" sldId="261"/>
            <ac:picMk id="6" creationId="{48521C70-7A70-844F-AF4E-D60324979944}"/>
          </ac:picMkLst>
        </pc:picChg>
        <pc:picChg chg="add mod">
          <ac:chgData name="Rodrigo Oyanedel Diaz" userId="ab608ce6-5456-41b6-b653-374506bbaa6c" providerId="ADAL" clId="{75088CAD-1838-9A4A-8534-FC2CD9A4F197}" dt="2020-10-06T08:05:17.717" v="46" actId="14100"/>
          <ac:picMkLst>
            <pc:docMk/>
            <pc:sldMk cId="1900922682" sldId="261"/>
            <ac:picMk id="7" creationId="{83E7D214-A93F-2143-BD56-F2B097FE8126}"/>
          </ac:picMkLst>
        </pc:picChg>
        <pc:picChg chg="add mod">
          <ac:chgData name="Rodrigo Oyanedel Diaz" userId="ab608ce6-5456-41b6-b653-374506bbaa6c" providerId="ADAL" clId="{75088CAD-1838-9A4A-8534-FC2CD9A4F197}" dt="2020-10-06T08:05:23.455" v="47" actId="14100"/>
          <ac:picMkLst>
            <pc:docMk/>
            <pc:sldMk cId="1900922682" sldId="261"/>
            <ac:picMk id="8" creationId="{ED29A9F0-9DB8-BB47-BA16-A662C23E4F00}"/>
          </ac:picMkLst>
        </pc:picChg>
      </pc:sldChg>
      <pc:sldChg chg="addSp delSp modSp">
        <pc:chgData name="Rodrigo Oyanedel Diaz" userId="ab608ce6-5456-41b6-b653-374506bbaa6c" providerId="ADAL" clId="{75088CAD-1838-9A4A-8534-FC2CD9A4F197}" dt="2020-10-07T08:21:42.519" v="82" actId="1076"/>
        <pc:sldMkLst>
          <pc:docMk/>
          <pc:sldMk cId="1977221514" sldId="262"/>
        </pc:sldMkLst>
        <pc:spChg chg="del">
          <ac:chgData name="Rodrigo Oyanedel Diaz" userId="ab608ce6-5456-41b6-b653-374506bbaa6c" providerId="ADAL" clId="{75088CAD-1838-9A4A-8534-FC2CD9A4F197}" dt="2020-10-06T08:01:58.665" v="1" actId="478"/>
          <ac:spMkLst>
            <pc:docMk/>
            <pc:sldMk cId="1977221514" sldId="262"/>
            <ac:spMk id="7" creationId="{498DEEF3-7B40-B04E-8F02-84C197BC6F80}"/>
          </ac:spMkLst>
        </pc:spChg>
        <pc:picChg chg="add mod modCrop">
          <ac:chgData name="Rodrigo Oyanedel Diaz" userId="ab608ce6-5456-41b6-b653-374506bbaa6c" providerId="ADAL" clId="{75088CAD-1838-9A4A-8534-FC2CD9A4F197}" dt="2020-10-07T08:21:42.519" v="82" actId="1076"/>
          <ac:picMkLst>
            <pc:docMk/>
            <pc:sldMk cId="1977221514" sldId="262"/>
            <ac:picMk id="3" creationId="{460C4C4E-6DC9-2A41-9D18-55510134849C}"/>
          </ac:picMkLst>
        </pc:picChg>
        <pc:picChg chg="add del mod">
          <ac:chgData name="Rodrigo Oyanedel Diaz" userId="ab608ce6-5456-41b6-b653-374506bbaa6c" providerId="ADAL" clId="{75088CAD-1838-9A4A-8534-FC2CD9A4F197}" dt="2020-10-07T08:20:25.855" v="77" actId="478"/>
          <ac:picMkLst>
            <pc:docMk/>
            <pc:sldMk cId="1977221514" sldId="262"/>
            <ac:picMk id="4" creationId="{FC4620F1-3DB0-3448-87B4-90895E4C32E1}"/>
          </ac:picMkLst>
        </pc:picChg>
        <pc:picChg chg="del">
          <ac:chgData name="Rodrigo Oyanedel Diaz" userId="ab608ce6-5456-41b6-b653-374506bbaa6c" providerId="ADAL" clId="{75088CAD-1838-9A4A-8534-FC2CD9A4F197}" dt="2020-10-06T08:02:02.332" v="3" actId="478"/>
          <ac:picMkLst>
            <pc:docMk/>
            <pc:sldMk cId="1977221514" sldId="262"/>
            <ac:picMk id="6" creationId="{8B41FDC0-44DA-7F43-8B98-3B979F05CA30}"/>
          </ac:picMkLst>
        </pc:picChg>
      </pc:sldChg>
      <pc:sldChg chg="modSp">
        <pc:chgData name="Rodrigo Oyanedel Diaz" userId="ab608ce6-5456-41b6-b653-374506bbaa6c" providerId="ADAL" clId="{75088CAD-1838-9A4A-8534-FC2CD9A4F197}" dt="2020-10-06T08:26:03.535" v="58" actId="1076"/>
        <pc:sldMkLst>
          <pc:docMk/>
          <pc:sldMk cId="688738945" sldId="263"/>
        </pc:sldMkLst>
        <pc:spChg chg="mod">
          <ac:chgData name="Rodrigo Oyanedel Diaz" userId="ab608ce6-5456-41b6-b653-374506bbaa6c" providerId="ADAL" clId="{75088CAD-1838-9A4A-8534-FC2CD9A4F197}" dt="2020-10-06T08:26:03.535" v="58" actId="1076"/>
          <ac:spMkLst>
            <pc:docMk/>
            <pc:sldMk cId="688738945" sldId="263"/>
            <ac:spMk id="2" creationId="{4F75A806-4D78-7645-9D67-B89836B3F2D6}"/>
          </ac:spMkLst>
        </pc:spChg>
      </pc:sldChg>
      <pc:sldChg chg="modSp">
        <pc:chgData name="Rodrigo Oyanedel Diaz" userId="ab608ce6-5456-41b6-b653-374506bbaa6c" providerId="ADAL" clId="{75088CAD-1838-9A4A-8534-FC2CD9A4F197}" dt="2020-10-06T08:03:55.253" v="20" actId="20577"/>
        <pc:sldMkLst>
          <pc:docMk/>
          <pc:sldMk cId="4136694839" sldId="264"/>
        </pc:sldMkLst>
        <pc:spChg chg="mod">
          <ac:chgData name="Rodrigo Oyanedel Diaz" userId="ab608ce6-5456-41b6-b653-374506bbaa6c" providerId="ADAL" clId="{75088CAD-1838-9A4A-8534-FC2CD9A4F197}" dt="2020-10-06T08:03:55.253" v="20" actId="20577"/>
          <ac:spMkLst>
            <pc:docMk/>
            <pc:sldMk cId="4136694839" sldId="264"/>
            <ac:spMk id="34" creationId="{3A74B1B4-BC4C-3045-8760-2EDB56B0BE25}"/>
          </ac:spMkLst>
        </pc:spChg>
      </pc:sldChg>
      <pc:sldChg chg="addSp delSp modSp add">
        <pc:chgData name="Rodrigo Oyanedel Diaz" userId="ab608ce6-5456-41b6-b653-374506bbaa6c" providerId="ADAL" clId="{75088CAD-1838-9A4A-8534-FC2CD9A4F197}" dt="2020-10-07T08:20:34.460" v="79"/>
        <pc:sldMkLst>
          <pc:docMk/>
          <pc:sldMk cId="3301466042" sldId="265"/>
        </pc:sldMkLst>
        <pc:spChg chg="del">
          <ac:chgData name="Rodrigo Oyanedel Diaz" userId="ab608ce6-5456-41b6-b653-374506bbaa6c" providerId="ADAL" clId="{75088CAD-1838-9A4A-8534-FC2CD9A4F197}" dt="2020-10-06T08:10:38.857" v="51" actId="478"/>
          <ac:spMkLst>
            <pc:docMk/>
            <pc:sldMk cId="3301466042" sldId="265"/>
            <ac:spMk id="2" creationId="{B20B9F90-C1D2-4B43-82AE-D3D837AE9DA7}"/>
          </ac:spMkLst>
        </pc:spChg>
        <pc:spChg chg="del">
          <ac:chgData name="Rodrigo Oyanedel Diaz" userId="ab608ce6-5456-41b6-b653-374506bbaa6c" providerId="ADAL" clId="{75088CAD-1838-9A4A-8534-FC2CD9A4F197}" dt="2020-10-06T08:10:40.374" v="52" actId="478"/>
          <ac:spMkLst>
            <pc:docMk/>
            <pc:sldMk cId="3301466042" sldId="265"/>
            <ac:spMk id="3" creationId="{2EB4DBEE-1AF3-514C-A9D0-C7A21AF21409}"/>
          </ac:spMkLst>
        </pc:spChg>
        <pc:picChg chg="add mod">
          <ac:chgData name="Rodrigo Oyanedel Diaz" userId="ab608ce6-5456-41b6-b653-374506bbaa6c" providerId="ADAL" clId="{75088CAD-1838-9A4A-8534-FC2CD9A4F197}" dt="2020-10-07T08:20:34.460" v="79"/>
          <ac:picMkLst>
            <pc:docMk/>
            <pc:sldMk cId="3301466042" sldId="265"/>
            <ac:picMk id="3" creationId="{BF14262A-464C-2D4F-9844-462A40BAD343}"/>
          </ac:picMkLst>
        </pc:picChg>
        <pc:picChg chg="add del mod">
          <ac:chgData name="Rodrigo Oyanedel Diaz" userId="ab608ce6-5456-41b6-b653-374506bbaa6c" providerId="ADAL" clId="{75088CAD-1838-9A4A-8534-FC2CD9A4F197}" dt="2020-10-07T08:20:27.621" v="78" actId="478"/>
          <ac:picMkLst>
            <pc:docMk/>
            <pc:sldMk cId="3301466042" sldId="265"/>
            <ac:picMk id="4" creationId="{FA3D71B8-F981-9446-B707-610D046B6048}"/>
          </ac:picMkLst>
        </pc:picChg>
      </pc:sldChg>
      <pc:sldChg chg="addSp delSp modSp add">
        <pc:chgData name="Rodrigo Oyanedel Diaz" userId="ab608ce6-5456-41b6-b653-374506bbaa6c" providerId="ADAL" clId="{75088CAD-1838-9A4A-8534-FC2CD9A4F197}" dt="2020-10-06T08:33:58.073" v="76" actId="14100"/>
        <pc:sldMkLst>
          <pc:docMk/>
          <pc:sldMk cId="689164050" sldId="266"/>
        </pc:sldMkLst>
        <pc:spChg chg="del">
          <ac:chgData name="Rodrigo Oyanedel Diaz" userId="ab608ce6-5456-41b6-b653-374506bbaa6c" providerId="ADAL" clId="{75088CAD-1838-9A4A-8534-FC2CD9A4F197}" dt="2020-10-06T08:29:56.011" v="62" actId="478"/>
          <ac:spMkLst>
            <pc:docMk/>
            <pc:sldMk cId="689164050" sldId="266"/>
            <ac:spMk id="2" creationId="{AD5D1764-F865-AE4A-BC9D-0B2FA2A699EE}"/>
          </ac:spMkLst>
        </pc:spChg>
        <pc:spChg chg="del">
          <ac:chgData name="Rodrigo Oyanedel Diaz" userId="ab608ce6-5456-41b6-b653-374506bbaa6c" providerId="ADAL" clId="{75088CAD-1838-9A4A-8534-FC2CD9A4F197}" dt="2020-10-06T08:29:57.953" v="63" actId="478"/>
          <ac:spMkLst>
            <pc:docMk/>
            <pc:sldMk cId="689164050" sldId="266"/>
            <ac:spMk id="3" creationId="{F69BAB56-0FC1-374A-B918-3319E4CC5B6F}"/>
          </ac:spMkLst>
        </pc:spChg>
        <pc:spChg chg="add mod">
          <ac:chgData name="Rodrigo Oyanedel Diaz" userId="ab608ce6-5456-41b6-b653-374506bbaa6c" providerId="ADAL" clId="{75088CAD-1838-9A4A-8534-FC2CD9A4F197}" dt="2020-10-06T08:29:53.379" v="61" actId="1076"/>
          <ac:spMkLst>
            <pc:docMk/>
            <pc:sldMk cId="689164050" sldId="266"/>
            <ac:spMk id="4" creationId="{A90872A5-0300-8741-8DE6-F93AA8BE6F36}"/>
          </ac:spMkLst>
        </pc:spChg>
        <pc:spChg chg="add mod">
          <ac:chgData name="Rodrigo Oyanedel Diaz" userId="ab608ce6-5456-41b6-b653-374506bbaa6c" providerId="ADAL" clId="{75088CAD-1838-9A4A-8534-FC2CD9A4F197}" dt="2020-10-06T08:30:27.015" v="73" actId="1076"/>
          <ac:spMkLst>
            <pc:docMk/>
            <pc:sldMk cId="689164050" sldId="266"/>
            <ac:spMk id="5" creationId="{2D6F7703-C2D3-D44D-9617-9CFD1753372C}"/>
          </ac:spMkLst>
        </pc:spChg>
        <pc:picChg chg="add mod">
          <ac:chgData name="Rodrigo Oyanedel Diaz" userId="ab608ce6-5456-41b6-b653-374506bbaa6c" providerId="ADAL" clId="{75088CAD-1838-9A4A-8534-FC2CD9A4F197}" dt="2020-10-06T08:33:58.073" v="76" actId="14100"/>
          <ac:picMkLst>
            <pc:docMk/>
            <pc:sldMk cId="689164050" sldId="266"/>
            <ac:picMk id="1025" creationId="{FBA16AB9-03F6-D545-87C3-623091A3B3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C2532-8DAB-2B4F-B827-F6B07AD67650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51E-73FA-F54B-9AA7-39C12578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Simple, but computer capacity demanding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8951E-73FA-F54B-9AA7-39C12578E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restrictions such as sanitary, conservation, quotas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because of maintained demand that is not met by legal products (Size of the legal market (0=ban)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Even if traded in the same place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Most of the work so far is conceptual with little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Or a mix of both, what determines this mix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70C5A-66F3-E14A-BAE4-DF5984F42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cs typeface="Futura Medium" panose="020B0602020204020303" pitchFamily="34" charset="-79"/>
              </a:rPr>
              <a:t>Fishery Employs over 10,000 people directly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cs typeface="Futura Medium" panose="020B0602020204020303" pitchFamily="3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cs typeface="Futura Medium" panose="020B0602020204020303" pitchFamily="34" charset="-79"/>
              </a:rPr>
              <a:t>Simple system to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cs typeface="Futura Medium" panose="020B0602020204020303" pitchFamily="34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cs typeface="Futura Medium" panose="020B0602020204020303" pitchFamily="34" charset="-79"/>
              </a:rPr>
              <a:t>no possibility for new entries (closed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cs typeface="Futura Medium" panose="020B0602020204020303" pitchFamily="34" charset="-79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70C5A-66F3-E14A-BAE4-DF5984F42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uncertainty/variability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Priors are these parameter with non-informed distribution within a range, that comes from different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Model is the generic model, no time no truck variability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Posterior built is a better approximation of parameter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non-</a:t>
            </a:r>
            <a:r>
              <a:rPr lang="en-GB" dirty="0" err="1"/>
              <a:t>inf</a:t>
            </a:r>
            <a:r>
              <a:rPr lang="en-GB" dirty="0"/>
              <a:t>=Price Premium, Detectability, Total Landings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8951E-73FA-F54B-9AA7-39C12578E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Strategy is the ratio a truck will choose in each time period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now is only 1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Model is the “complex” one in which there is time and truck variability. Parameter distribution data is used as variability in each time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8951E-73FA-F54B-9AA7-39C12578E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36EB-CEE8-984F-B298-621A0E145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3C4E-4D7B-FF4A-B9B9-30F224A2C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304D-28FA-774A-A908-79720200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291A-72B4-5E4E-995B-A5127F54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968C-F6C7-614B-980F-B39A60D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958F-2A2D-6E49-89CA-E7955888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2B947-3E89-F04B-9386-ECBEF68E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27AC-73DB-0B4F-85A6-F0F1345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9C3A-A325-0742-8697-5AE75803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9365-2FF3-2143-AB03-0C18D09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6A338-8451-8542-B7DA-39732215E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72D5-5E41-834E-AE3E-88480C83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EE0E-EAA3-7C43-9CFB-3EB010D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0F9F-4688-724F-A8E9-A879D6BF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4B08-E8DD-E149-B7D5-DC6EEB25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F411-9C0E-F24F-9890-D3F9BB2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FCC6-CB3B-B248-99A4-6F71B09E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FA9A-B8D5-CA48-AC92-92D79B6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AE3-332C-D449-A3AD-5E74C3BB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228F-2118-1E46-8486-0E943BC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BB1E-B642-C546-A743-6C434BF4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D423-8CDD-7B4B-9DEC-54B9F7AE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D873-9D59-724E-B8D8-863C26F4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734D-3A06-9140-85E8-BF852C1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3BAF-ACD8-7649-B9B7-88176FD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DFB-1714-914C-B221-33930696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4377-FBDB-7B4C-A13E-1A6897E01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8FE8-45D6-8D43-A703-D0021D8D3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4DC58-C7D4-F242-B1B6-CEA43921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AFCD-9762-6944-A56E-1881CEC3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F73A-C659-2C49-A98F-30218DCE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0636-4C32-8E48-8C81-B0196FEF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97FA-745E-D943-B2C5-8B7F61B3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3C2A-2437-9141-BE2F-1485BCD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377C4-0176-B544-BB09-92B743030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5D6D6-173D-074C-BC21-8C464195F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3C035-67DD-F74C-A6B2-2CA9BC1D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DE83-C8FB-984F-BA77-B17BBC2D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EFA51-CAD6-F745-AAB8-14FB12FA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07DA-52A7-0D42-84CE-EDC1831B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5CF2E-4B96-8C40-B536-9A66DD19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66BA0-592A-9E41-92AD-595B8B57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500B9-FCA2-DF49-944C-D2AD0779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7DFF-3E1F-1C4A-A5C6-2EED87B8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60CA6-B48D-B14E-9009-5777C639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B9BF-C0EF-4D41-A20B-1BDF60A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EF3F-2EBE-8049-AFE4-6898A616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5108-4F50-A54F-9774-A2B6C7E1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DC2FD-89A1-FF48-957F-A4CE048E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19E45-A304-CE43-9A76-7491FB97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5526-E7AE-5A4C-BD42-2D2667FA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0BDE7-C13F-854B-97CC-F8EF8841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8980-6EA5-434C-8D1E-46F70768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A206E-0F15-EA4E-A1A9-C76154D1C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5A5A-0922-2346-97FB-0ED2A6C2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91B5C-440F-F54F-9180-A356BD8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32AA5-E232-8E4B-89CA-0AF4DEC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51D9D-341A-F247-92AB-BCA1B05B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E8644-A354-234F-AD58-5507E476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4FAC-5A78-094D-8F79-4B2B5A49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9810-ECA4-3046-B9D9-1BF297F8C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20D3-DC8A-8F42-8B13-27942E6A92E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F8E9-7FF9-CA4B-A03E-41334FC5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0B0C-48FB-6942-8215-637F9F159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BBF8-B778-2C49-8ED0-7DF2EEDF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2809-7F2D-374A-A45C-6ABF124D5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Trade Model Bayesian Approach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A6950-5EE8-D548-B043-DEFDC75673EA}"/>
              </a:ext>
            </a:extLst>
          </p:cNvPr>
          <p:cNvSpPr/>
          <p:nvPr/>
        </p:nvSpPr>
        <p:spPr>
          <a:xfrm>
            <a:off x="3399428" y="4925216"/>
            <a:ext cx="539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ABC= Approximate Bayesian Computation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29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C4C4E-6DC9-2A41-9D18-555101348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0"/>
          <a:stretch/>
        </p:blipFill>
        <p:spPr>
          <a:xfrm>
            <a:off x="1710107" y="149901"/>
            <a:ext cx="8801765" cy="65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2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4262A-464C-2D4F-9844-462A40BAD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1" y="0"/>
            <a:ext cx="8529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2AF-3026-664C-9852-783B1A8B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ndara" panose="020E0502030303020204" pitchFamily="34" charset="0"/>
              </a:rPr>
              <a:t>Dual (legal/illegal) wildlife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F8EF-8991-2D42-BBBC-3817C212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976"/>
            <a:ext cx="10515600" cy="456281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ndara" panose="020E0502030303020204" pitchFamily="34" charset="0"/>
              </a:rPr>
              <a:t>Restrictions on natural resource use can create dual markets of legal/illegal products</a:t>
            </a:r>
          </a:p>
          <a:p>
            <a:pPr marL="0" indent="0">
              <a:buNone/>
            </a:pP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Restrictions can distort competition in markets, creating price differences between legal and illegal products</a:t>
            </a:r>
          </a:p>
          <a:p>
            <a:pPr marL="0" indent="0">
              <a:buNone/>
            </a:pP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There has been advances in understanding how these restrictions affect markets or harvesters</a:t>
            </a:r>
          </a:p>
          <a:p>
            <a:pPr marL="0" indent="0">
              <a:buNone/>
            </a:pP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Important gaps in our understanding of traders* economic incentives for trading legal or illegal products</a:t>
            </a:r>
          </a:p>
        </p:txBody>
      </p:sp>
    </p:spTree>
    <p:extLst>
      <p:ext uri="{BB962C8B-B14F-4D97-AF65-F5344CB8AC3E}">
        <p14:creationId xmlns:p14="http://schemas.microsoft.com/office/powerpoint/2010/main" val="4331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726-E7ED-4240-B7BE-7A49D6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ndara" panose="020E0502030303020204" pitchFamily="34" charset="0"/>
              </a:rPr>
              <a:t>Case study adaptation of the model: Hake small-scale fishery in Chile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DD9-A9FD-4145-AA70-0A10C0D1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222"/>
            <a:ext cx="8392297" cy="4460788"/>
          </a:xfrm>
        </p:spPr>
        <p:txBody>
          <a:bodyPr>
            <a:normAutofit/>
          </a:bodyPr>
          <a:lstStyle/>
          <a:p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Fishery of great social, ecological and economic importance in Chile</a:t>
            </a:r>
          </a:p>
          <a:p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High levels of non-compliance reported for </a:t>
            </a:r>
            <a:r>
              <a:rPr lang="en-GB" b="1" i="1" dirty="0">
                <a:latin typeface="Candara" panose="020E0502030303020204" pitchFamily="34" charset="0"/>
                <a:cs typeface="Futura Medium" panose="020B0602020204020303" pitchFamily="34" charset="-79"/>
              </a:rPr>
              <a:t>quota: </a:t>
            </a:r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translates into dual trading (legal/illegal)</a:t>
            </a:r>
          </a:p>
          <a:p>
            <a:pPr marL="0" indent="0">
              <a:buNone/>
            </a:pPr>
            <a:endParaRPr lang="en-GB" dirty="0">
              <a:latin typeface="Candara" panose="020E0502030303020204" pitchFamily="34" charset="0"/>
              <a:cs typeface="Futura Medium" panose="020B0602020204020303" pitchFamily="34" charset="-79"/>
            </a:endParaRPr>
          </a:p>
          <a:p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Fix numbers of traders</a:t>
            </a:r>
          </a:p>
          <a:p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Trading occurs from port to fishing terminal in </a:t>
            </a:r>
          </a:p>
          <a:p>
            <a:pPr marL="0" indent="0">
              <a:buNone/>
            </a:pPr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Santiago </a:t>
            </a:r>
          </a:p>
          <a:p>
            <a:r>
              <a:rPr lang="en-GB" dirty="0">
                <a:latin typeface="Candara" panose="020E0502030303020204" pitchFamily="34" charset="0"/>
                <a:cs typeface="Futura Medium" panose="020B0602020204020303" pitchFamily="34" charset="-79"/>
              </a:rPr>
              <a:t>Government enforcement on highways</a:t>
            </a:r>
          </a:p>
          <a:p>
            <a:pPr marL="0" indent="0">
              <a:buNone/>
            </a:pPr>
            <a:endParaRPr lang="en-GB" dirty="0">
              <a:cs typeface="Futura Medium" panose="020B0602020204020303" pitchFamily="34" charset="-79"/>
            </a:endParaRPr>
          </a:p>
          <a:p>
            <a:endParaRPr lang="en-GB" dirty="0"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766B4-C2DE-684F-91F9-3311BDC4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9" r="7086" b="31146"/>
          <a:stretch/>
        </p:blipFill>
        <p:spPr>
          <a:xfrm>
            <a:off x="8009934" y="4122307"/>
            <a:ext cx="4035574" cy="25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23C1-0623-F846-9345-B64BF6D6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AEE9-A15A-6744-84EA-3AAADE21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2C628A-76C6-9646-9A75-D45F6F49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0872A5-0300-8741-8DE6-F93AA8BE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59" y="-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9">
            <a:extLst>
              <a:ext uri="{FF2B5EF4-FFF2-40B4-BE49-F238E27FC236}">
                <a16:creationId xmlns:a16="http://schemas.microsoft.com/office/drawing/2014/main" id="{FBA16AB9-03F6-D545-87C3-623091A3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4572"/>
          <a:stretch>
            <a:fillRect/>
          </a:stretch>
        </p:blipFill>
        <p:spPr bwMode="auto">
          <a:xfrm>
            <a:off x="1088466" y="162232"/>
            <a:ext cx="10282540" cy="61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D6F7703-C2D3-D44D-9617-9CFD1753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154" y="6343836"/>
            <a:ext cx="7305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Schematic representation of the general, static form of the model.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6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806-4D78-7645-9D67-B89836B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5054" y="1432688"/>
            <a:ext cx="10515600" cy="1325563"/>
          </a:xfrm>
        </p:spPr>
        <p:txBody>
          <a:bodyPr/>
          <a:lstStyle/>
          <a:p>
            <a:r>
              <a:rPr lang="en-GB" dirty="0"/>
              <a:t>2-step ABC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2B3DB-4855-384F-8B81-59DFD0DAEF33}"/>
              </a:ext>
            </a:extLst>
          </p:cNvPr>
          <p:cNvSpPr/>
          <p:nvPr/>
        </p:nvSpPr>
        <p:spPr>
          <a:xfrm>
            <a:off x="3514541" y="1013704"/>
            <a:ext cx="3647089" cy="87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Non- informative priors for: unknown (illegal) parameters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342503-C17D-9C45-9CE9-496A846D7B4C}"/>
              </a:ext>
            </a:extLst>
          </p:cNvPr>
          <p:cNvCxnSpPr/>
          <p:nvPr/>
        </p:nvCxnSpPr>
        <p:spPr>
          <a:xfrm>
            <a:off x="5338085" y="1886063"/>
            <a:ext cx="0" cy="59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0A61DE0-68FF-5F4C-AFA4-B33F56EEED8D}"/>
              </a:ext>
            </a:extLst>
          </p:cNvPr>
          <p:cNvSpPr/>
          <p:nvPr/>
        </p:nvSpPr>
        <p:spPr>
          <a:xfrm>
            <a:off x="3716122" y="2567612"/>
            <a:ext cx="3248442" cy="80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Generic Model </a:t>
            </a:r>
          </a:p>
          <a:p>
            <a:pPr algn="ctr"/>
            <a:r>
              <a:rPr lang="en-GB" dirty="0"/>
              <a:t>(with known (legal) parameters)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FE0EFF-5974-6041-9F9F-EB39E7CBB6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61630" y="1449884"/>
            <a:ext cx="1823544" cy="4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B6459-C524-7E4F-A923-CFE071EFEEC6}"/>
              </a:ext>
            </a:extLst>
          </p:cNvPr>
          <p:cNvCxnSpPr>
            <a:cxnSpLocks/>
          </p:cNvCxnSpPr>
          <p:nvPr/>
        </p:nvCxnSpPr>
        <p:spPr>
          <a:xfrm flipH="1">
            <a:off x="7011859" y="2650159"/>
            <a:ext cx="1973315" cy="35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B507E9-4ED8-BD4B-BAF1-D34E7C47645E}"/>
              </a:ext>
            </a:extLst>
          </p:cNvPr>
          <p:cNvSpPr txBox="1"/>
          <p:nvPr/>
        </p:nvSpPr>
        <p:spPr>
          <a:xfrm>
            <a:off x="7660090" y="2341061"/>
            <a:ext cx="6768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Draw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1135C7-C326-9F4A-906D-86C7B796565B}"/>
              </a:ext>
            </a:extLst>
          </p:cNvPr>
          <p:cNvCxnSpPr>
            <a:cxnSpLocks/>
          </p:cNvCxnSpPr>
          <p:nvPr/>
        </p:nvCxnSpPr>
        <p:spPr>
          <a:xfrm>
            <a:off x="5298517" y="3367211"/>
            <a:ext cx="0" cy="587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161A9-B433-2B4F-A294-913664214E1A}"/>
              </a:ext>
            </a:extLst>
          </p:cNvPr>
          <p:cNvSpPr/>
          <p:nvPr/>
        </p:nvSpPr>
        <p:spPr>
          <a:xfrm>
            <a:off x="3814085" y="4009892"/>
            <a:ext cx="3048000" cy="80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Output: Comparison to data </a:t>
            </a:r>
          </a:p>
          <a:p>
            <a:pPr algn="ctr"/>
            <a:r>
              <a:rPr lang="en-GB" dirty="0"/>
              <a:t>(% diff with quota)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A065C-FB4C-F348-B004-D48493495CA6}"/>
              </a:ext>
            </a:extLst>
          </p:cNvPr>
          <p:cNvSpPr txBox="1"/>
          <p:nvPr/>
        </p:nvSpPr>
        <p:spPr>
          <a:xfrm>
            <a:off x="7785683" y="1196962"/>
            <a:ext cx="638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Prior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9A025-9E13-6446-A8D6-3B097A4E8639}"/>
              </a:ext>
            </a:extLst>
          </p:cNvPr>
          <p:cNvSpPr txBox="1"/>
          <p:nvPr/>
        </p:nvSpPr>
        <p:spPr>
          <a:xfrm>
            <a:off x="2148055" y="34722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</a:t>
            </a:r>
            <a:endParaRPr lang="en-US" sz="36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1896F36-9BAC-1A43-82AE-DC19D6887B1B}"/>
              </a:ext>
            </a:extLst>
          </p:cNvPr>
          <p:cNvSpPr/>
          <p:nvPr/>
        </p:nvSpPr>
        <p:spPr>
          <a:xfrm>
            <a:off x="2750118" y="1013704"/>
            <a:ext cx="599544" cy="55502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44FAB-9666-0446-9037-02B07A0725D9}"/>
              </a:ext>
            </a:extLst>
          </p:cNvPr>
          <p:cNvCxnSpPr>
            <a:cxnSpLocks/>
          </p:cNvCxnSpPr>
          <p:nvPr/>
        </p:nvCxnSpPr>
        <p:spPr>
          <a:xfrm>
            <a:off x="6964564" y="4414540"/>
            <a:ext cx="1401670" cy="40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05EE939-BDCD-FE43-9970-52FD2B73C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68" y="3795411"/>
            <a:ext cx="2941070" cy="27684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F18B6C-75C7-524D-8DF3-011CFC960F4C}"/>
              </a:ext>
            </a:extLst>
          </p:cNvPr>
          <p:cNvCxnSpPr>
            <a:cxnSpLocks/>
          </p:cNvCxnSpPr>
          <p:nvPr/>
        </p:nvCxnSpPr>
        <p:spPr>
          <a:xfrm flipH="1">
            <a:off x="2486137" y="6053099"/>
            <a:ext cx="125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223774-788B-A945-85EB-63997E338652}"/>
              </a:ext>
            </a:extLst>
          </p:cNvPr>
          <p:cNvCxnSpPr/>
          <p:nvPr/>
        </p:nvCxnSpPr>
        <p:spPr>
          <a:xfrm>
            <a:off x="5266373" y="4996071"/>
            <a:ext cx="0" cy="65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74B1B4-BC4C-3045-8760-2EDB56B0BE25}"/>
              </a:ext>
            </a:extLst>
          </p:cNvPr>
          <p:cNvSpPr/>
          <p:nvPr/>
        </p:nvSpPr>
        <p:spPr>
          <a:xfrm>
            <a:off x="3742373" y="5648451"/>
            <a:ext cx="3048000" cy="80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Filter (±10%) and select values from prior, to build posterior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7E0FD-2623-9942-AEEA-0015DD9D3342}"/>
              </a:ext>
            </a:extLst>
          </p:cNvPr>
          <p:cNvSpPr txBox="1"/>
          <p:nvPr/>
        </p:nvSpPr>
        <p:spPr>
          <a:xfrm>
            <a:off x="7515192" y="5533722"/>
            <a:ext cx="6662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Filter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A31E192-8ECE-954F-88CF-F89564A62C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1916"/>
          <a:stretch/>
        </p:blipFill>
        <p:spPr>
          <a:xfrm>
            <a:off x="34267" y="4455843"/>
            <a:ext cx="2451870" cy="240215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F9A38C-D00D-0145-BA7C-6D86886ED0EF}"/>
              </a:ext>
            </a:extLst>
          </p:cNvPr>
          <p:cNvCxnSpPr>
            <a:cxnSpLocks/>
          </p:cNvCxnSpPr>
          <p:nvPr/>
        </p:nvCxnSpPr>
        <p:spPr>
          <a:xfrm flipH="1">
            <a:off x="6995945" y="5903054"/>
            <a:ext cx="1595311" cy="33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29C8D2B-E2DD-C846-A76E-9066076AE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40" y="609280"/>
            <a:ext cx="2590397" cy="27482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BBFE90E-30A8-7E43-B21F-E674B6B48C17}"/>
              </a:ext>
            </a:extLst>
          </p:cNvPr>
          <p:cNvSpPr txBox="1"/>
          <p:nvPr/>
        </p:nvSpPr>
        <p:spPr>
          <a:xfrm>
            <a:off x="9164376" y="6563907"/>
            <a:ext cx="302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*can repeat/update this whole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5" grpId="0" animBg="1"/>
      <p:bldP spid="19" grpId="0" animBg="1"/>
      <p:bldP spid="20" grpId="0" animBg="1"/>
      <p:bldP spid="21" grpId="0"/>
      <p:bldP spid="23" grpId="0" animBg="1"/>
      <p:bldP spid="34" grpId="0" animBg="1"/>
      <p:bldP spid="3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7D214-A93F-2143-BD56-F2B097FE812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/>
          <a:stretch/>
        </p:blipFill>
        <p:spPr bwMode="auto">
          <a:xfrm>
            <a:off x="5728447" y="1198422"/>
            <a:ext cx="6463553" cy="4731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9A9F0-9DB8-BB47-BA16-A662C23E4F0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3177"/>
          <a:stretch/>
        </p:blipFill>
        <p:spPr bwMode="auto">
          <a:xfrm>
            <a:off x="207291" y="1198422"/>
            <a:ext cx="5816992" cy="4516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092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844B8-0C97-554F-94EA-8FB93768DD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0" b="2735"/>
          <a:stretch/>
        </p:blipFill>
        <p:spPr bwMode="auto">
          <a:xfrm>
            <a:off x="2259106" y="470648"/>
            <a:ext cx="7436224" cy="5620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05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806-4D78-7645-9D67-B89836B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9874" y="739133"/>
            <a:ext cx="1825663" cy="1325563"/>
          </a:xfrm>
        </p:spPr>
        <p:txBody>
          <a:bodyPr/>
          <a:lstStyle/>
          <a:p>
            <a:r>
              <a:rPr lang="en-GB" dirty="0"/>
              <a:t>2-step ABC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2B3DB-4855-384F-8B81-59DFD0DAEF33}"/>
              </a:ext>
            </a:extLst>
          </p:cNvPr>
          <p:cNvSpPr/>
          <p:nvPr/>
        </p:nvSpPr>
        <p:spPr>
          <a:xfrm>
            <a:off x="3514541" y="1013704"/>
            <a:ext cx="3647089" cy="87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Non- informative priors for: </a:t>
            </a:r>
          </a:p>
          <a:p>
            <a:pPr algn="ctr"/>
            <a:r>
              <a:rPr lang="en-GB" dirty="0"/>
              <a:t>Set of strategies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342503-C17D-9C45-9CE9-496A846D7B4C}"/>
              </a:ext>
            </a:extLst>
          </p:cNvPr>
          <p:cNvCxnSpPr>
            <a:cxnSpLocks/>
          </p:cNvCxnSpPr>
          <p:nvPr/>
        </p:nvCxnSpPr>
        <p:spPr>
          <a:xfrm>
            <a:off x="5338085" y="1886063"/>
            <a:ext cx="0" cy="45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0A61DE0-68FF-5F4C-AFA4-B33F56EEED8D}"/>
              </a:ext>
            </a:extLst>
          </p:cNvPr>
          <p:cNvSpPr/>
          <p:nvPr/>
        </p:nvSpPr>
        <p:spPr>
          <a:xfrm>
            <a:off x="3432100" y="2345062"/>
            <a:ext cx="3662197" cy="110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Complete Model </a:t>
            </a:r>
          </a:p>
          <a:p>
            <a:pPr algn="ctr"/>
            <a:r>
              <a:rPr lang="en-GB" dirty="0"/>
              <a:t>(known parameters and PDFs generated in step 1 to account for variability in each time step)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FE0EFF-5974-6041-9F9F-EB39E7CBB6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61630" y="1449884"/>
            <a:ext cx="1688878" cy="4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B6459-C524-7E4F-A923-CFE071EFEEC6}"/>
              </a:ext>
            </a:extLst>
          </p:cNvPr>
          <p:cNvCxnSpPr>
            <a:cxnSpLocks/>
          </p:cNvCxnSpPr>
          <p:nvPr/>
        </p:nvCxnSpPr>
        <p:spPr>
          <a:xfrm flipH="1">
            <a:off x="7172140" y="2339267"/>
            <a:ext cx="1838649" cy="66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B507E9-4ED8-BD4B-BAF1-D34E7C47645E}"/>
              </a:ext>
            </a:extLst>
          </p:cNvPr>
          <p:cNvSpPr txBox="1"/>
          <p:nvPr/>
        </p:nvSpPr>
        <p:spPr>
          <a:xfrm>
            <a:off x="7360545" y="2243329"/>
            <a:ext cx="6768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Draw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1135C7-C326-9F4A-906D-86C7B796565B}"/>
              </a:ext>
            </a:extLst>
          </p:cNvPr>
          <p:cNvCxnSpPr>
            <a:cxnSpLocks/>
          </p:cNvCxnSpPr>
          <p:nvPr/>
        </p:nvCxnSpPr>
        <p:spPr>
          <a:xfrm>
            <a:off x="5313703" y="3502682"/>
            <a:ext cx="3174" cy="45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161A9-B433-2B4F-A294-913664214E1A}"/>
              </a:ext>
            </a:extLst>
          </p:cNvPr>
          <p:cNvSpPr/>
          <p:nvPr/>
        </p:nvSpPr>
        <p:spPr>
          <a:xfrm>
            <a:off x="3814084" y="4009892"/>
            <a:ext cx="3150479" cy="80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Output Comparison to data </a:t>
            </a:r>
          </a:p>
          <a:p>
            <a:pPr algn="ctr"/>
            <a:r>
              <a:rPr lang="en-GB" dirty="0"/>
              <a:t>(% diff with quota)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A065C-FB4C-F348-B004-D48493495CA6}"/>
              </a:ext>
            </a:extLst>
          </p:cNvPr>
          <p:cNvSpPr txBox="1"/>
          <p:nvPr/>
        </p:nvSpPr>
        <p:spPr>
          <a:xfrm>
            <a:off x="7665399" y="1217249"/>
            <a:ext cx="638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Prior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9A025-9E13-6446-A8D6-3B097A4E8639}"/>
              </a:ext>
            </a:extLst>
          </p:cNvPr>
          <p:cNvSpPr txBox="1"/>
          <p:nvPr/>
        </p:nvSpPr>
        <p:spPr>
          <a:xfrm>
            <a:off x="2148055" y="34722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  <a:endParaRPr lang="en-US" sz="36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1896F36-9BAC-1A43-82AE-DC19D6887B1B}"/>
              </a:ext>
            </a:extLst>
          </p:cNvPr>
          <p:cNvSpPr/>
          <p:nvPr/>
        </p:nvSpPr>
        <p:spPr>
          <a:xfrm>
            <a:off x="2750118" y="1013704"/>
            <a:ext cx="599544" cy="55502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44FAB-9666-0446-9037-02B07A0725D9}"/>
              </a:ext>
            </a:extLst>
          </p:cNvPr>
          <p:cNvCxnSpPr>
            <a:cxnSpLocks/>
          </p:cNvCxnSpPr>
          <p:nvPr/>
        </p:nvCxnSpPr>
        <p:spPr>
          <a:xfrm>
            <a:off x="6964564" y="4414540"/>
            <a:ext cx="1401670" cy="40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05EE939-BDCD-FE43-9970-52FD2B73C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68" y="3795411"/>
            <a:ext cx="2941070" cy="27684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F18B6C-75C7-524D-8DF3-011CFC960F4C}"/>
              </a:ext>
            </a:extLst>
          </p:cNvPr>
          <p:cNvCxnSpPr>
            <a:cxnSpLocks/>
          </p:cNvCxnSpPr>
          <p:nvPr/>
        </p:nvCxnSpPr>
        <p:spPr>
          <a:xfrm flipH="1">
            <a:off x="2486137" y="6053099"/>
            <a:ext cx="125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223774-788B-A945-85EB-63997E338652}"/>
              </a:ext>
            </a:extLst>
          </p:cNvPr>
          <p:cNvCxnSpPr/>
          <p:nvPr/>
        </p:nvCxnSpPr>
        <p:spPr>
          <a:xfrm>
            <a:off x="5266373" y="4996071"/>
            <a:ext cx="0" cy="65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74B1B4-BC4C-3045-8760-2EDB56B0BE25}"/>
              </a:ext>
            </a:extLst>
          </p:cNvPr>
          <p:cNvSpPr/>
          <p:nvPr/>
        </p:nvSpPr>
        <p:spPr>
          <a:xfrm>
            <a:off x="3742373" y="5648451"/>
            <a:ext cx="3048000" cy="80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Filter (±10%) and Select values from prior, to build posterior of sets of strategies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7E0FD-2623-9942-AEEA-0015DD9D3342}"/>
              </a:ext>
            </a:extLst>
          </p:cNvPr>
          <p:cNvSpPr txBox="1"/>
          <p:nvPr/>
        </p:nvSpPr>
        <p:spPr>
          <a:xfrm>
            <a:off x="7515192" y="5533722"/>
            <a:ext cx="6662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Filter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F9A38C-D00D-0145-BA7C-6D86886ED0EF}"/>
              </a:ext>
            </a:extLst>
          </p:cNvPr>
          <p:cNvCxnSpPr>
            <a:cxnSpLocks/>
          </p:cNvCxnSpPr>
          <p:nvPr/>
        </p:nvCxnSpPr>
        <p:spPr>
          <a:xfrm flipH="1">
            <a:off x="6995945" y="5903054"/>
            <a:ext cx="1595311" cy="33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80C24F-323F-9341-B09B-FCD8280AC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08" y="712226"/>
            <a:ext cx="2868526" cy="30199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435583-FBB4-3C4E-9CAB-045C0B5C23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/>
          <a:stretch/>
        </p:blipFill>
        <p:spPr>
          <a:xfrm>
            <a:off x="1" y="4430142"/>
            <a:ext cx="2315404" cy="24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446</Words>
  <Application>Microsoft Macintosh PowerPoint</Application>
  <PresentationFormat>Widescreen</PresentationFormat>
  <Paragraphs>83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Futura Medium</vt:lpstr>
      <vt:lpstr>Office Theme</vt:lpstr>
      <vt:lpstr>Trade Model Bayesian Approach</vt:lpstr>
      <vt:lpstr>Dual (legal/illegal) wildlife trading</vt:lpstr>
      <vt:lpstr>Case study adaptation of the model: Hake small-scale fishery in Chile</vt:lpstr>
      <vt:lpstr>PowerPoint Presentation</vt:lpstr>
      <vt:lpstr>PowerPoint Presentation</vt:lpstr>
      <vt:lpstr>2-step ABC</vt:lpstr>
      <vt:lpstr>PowerPoint Presentation</vt:lpstr>
      <vt:lpstr>PowerPoint Presentation</vt:lpstr>
      <vt:lpstr>2-step ABC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Bayesian Approximation</dc:title>
  <dc:creator>Rodrigo Oyanedel</dc:creator>
  <cp:lastModifiedBy>Rodrigo Oyanedel Diaz</cp:lastModifiedBy>
  <cp:revision>82</cp:revision>
  <dcterms:created xsi:type="dcterms:W3CDTF">2020-05-13T16:57:19Z</dcterms:created>
  <dcterms:modified xsi:type="dcterms:W3CDTF">2020-10-29T15:30:39Z</dcterms:modified>
</cp:coreProperties>
</file>