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8fde40672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8fde40672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8fde40672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8fde40672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8fde40672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8fde40672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8fde40672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8fde40672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8fde40672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8fde40672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8fde40672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8fde40672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8fde40672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8fde40672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6bcbe4cae3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6bcbe4cae3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8fde4067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8fde4067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8fde4067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8fde4067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a:t>as far as I can tell, they're not visible directly anywhere in the final build output: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8fde40672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8fde40672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8fde40672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8fde40672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8fde40672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8fde40672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8fde40672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8fde40672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8fde40672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8fde40672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learn.microsoft.com/en-us/dotnet/standard/assembly/versioning#Anchor_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Versioning in .NET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Emil Nowak (2022-11-17)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Assembly versioning - </a:t>
            </a:r>
            <a:r>
              <a:rPr lang="en"/>
              <a:t>Informational</a:t>
            </a:r>
            <a:r>
              <a:rPr lang="en"/>
              <a:t>Version</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Format: </a:t>
            </a:r>
            <a:r>
              <a:rPr b="1" i="1" lang="en"/>
              <a:t>anything</a:t>
            </a:r>
            <a:endParaRPr b="1" i="1"/>
          </a:p>
          <a:p>
            <a:pPr indent="0" lvl="0" marL="0" rtl="0" algn="l">
              <a:spcBef>
                <a:spcPts val="1200"/>
              </a:spcBef>
              <a:spcAft>
                <a:spcPts val="0"/>
              </a:spcAft>
              <a:buNone/>
            </a:pPr>
            <a:r>
              <a:rPr lang="en"/>
              <a:t>Examples: </a:t>
            </a:r>
            <a:r>
              <a:rPr i="1" lang="en"/>
              <a:t>0.1.0.0, 1.2.3.100-beta, So many numbers!</a:t>
            </a:r>
            <a:endParaRPr i="1"/>
          </a:p>
          <a:p>
            <a:pPr indent="0" lvl="0" marL="0" rtl="0" algn="l">
              <a:spcBef>
                <a:spcPts val="1200"/>
              </a:spcBef>
              <a:spcAft>
                <a:spcPts val="0"/>
              </a:spcAft>
              <a:buNone/>
            </a:pPr>
            <a:r>
              <a:rPr lang="en"/>
              <a:t>Default: </a:t>
            </a:r>
            <a:r>
              <a:rPr i="1" lang="en"/>
              <a:t>Version</a:t>
            </a:r>
            <a:endParaRPr i="1"/>
          </a:p>
          <a:p>
            <a:pPr indent="0" lvl="0" marL="0" rtl="0" algn="l">
              <a:spcBef>
                <a:spcPts val="1200"/>
              </a:spcBef>
              <a:spcAft>
                <a:spcPts val="0"/>
              </a:spcAft>
              <a:buNone/>
            </a:pPr>
            <a:r>
              <a:t/>
            </a:r>
            <a:endParaRPr/>
          </a:p>
          <a:p>
            <a:pPr indent="0" lvl="0" marL="0" rtl="0" algn="l">
              <a:spcBef>
                <a:spcPts val="1200"/>
              </a:spcBef>
              <a:spcAft>
                <a:spcPts val="1200"/>
              </a:spcAft>
              <a:buNone/>
            </a:pPr>
            <a:r>
              <a:rPr lang="en" sz="1200"/>
              <a:t>The InformationalVersion is a bit of an odd-one out, in that it doesn't need to contain a "traditional" version number per-se, it can contain any text you like, though by default it's set to Version. That makes it generally less useful for programmatic uses, though the value is still displayed in Windows explorer.</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Assembly versioning - </a:t>
            </a:r>
            <a:r>
              <a:rPr lang="en"/>
              <a:t>Package</a:t>
            </a:r>
            <a:r>
              <a:rPr lang="en"/>
              <a:t>Version</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Format: </a:t>
            </a:r>
            <a:r>
              <a:rPr b="1" i="1" lang="en"/>
              <a:t>major.minor.patch[.build][-prerelease]</a:t>
            </a:r>
            <a:endParaRPr b="1" i="1"/>
          </a:p>
          <a:p>
            <a:pPr indent="0" lvl="0" marL="0" rtl="0" algn="l">
              <a:spcBef>
                <a:spcPts val="1200"/>
              </a:spcBef>
              <a:spcAft>
                <a:spcPts val="0"/>
              </a:spcAft>
              <a:buNone/>
            </a:pPr>
            <a:r>
              <a:rPr lang="en"/>
              <a:t>Examples: </a:t>
            </a:r>
            <a:r>
              <a:rPr i="1" lang="en"/>
              <a:t>0.1.0, 1.2.3.5, 99.0.3-rc-preview-2-final</a:t>
            </a:r>
            <a:endParaRPr i="1"/>
          </a:p>
          <a:p>
            <a:pPr indent="0" lvl="0" marL="0" rtl="0" algn="l">
              <a:spcBef>
                <a:spcPts val="1200"/>
              </a:spcBef>
              <a:spcAft>
                <a:spcPts val="0"/>
              </a:spcAft>
              <a:buNone/>
            </a:pPr>
            <a:r>
              <a:rPr lang="en"/>
              <a:t>Default: </a:t>
            </a:r>
            <a:r>
              <a:rPr i="1" lang="en"/>
              <a:t>Version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200"/>
              <a:t>PackageVersion is the only version number that isn't embedded in the output dll directly. Instead, it's used to control the version number of the NuGet package that's generated when you call dotnet pack.</a:t>
            </a:r>
            <a:endParaRPr sz="1200"/>
          </a:p>
          <a:p>
            <a:pPr indent="0" lvl="0" marL="0" rtl="0" algn="l">
              <a:spcBef>
                <a:spcPts val="1200"/>
              </a:spcBef>
              <a:spcAft>
                <a:spcPts val="1200"/>
              </a:spcAft>
              <a:buNone/>
            </a:pPr>
            <a:r>
              <a:rPr lang="en" sz="1200"/>
              <a:t>By default, PackageVersion takes the same value as Version, so it's typically a three value SemVer version number, with or without a pre-release label. As with all the other version numbers, it can be overridden at build time, so it can differ from all the other assembly version numbers.</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Assembly Versioning Demo</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Setting an MSBuild property in your csproj file</a:t>
            </a:r>
            <a:endParaRPr sz="1800"/>
          </a:p>
          <a:p>
            <a:pPr indent="-342900" lvl="0" marL="457200" rtl="0" algn="l">
              <a:spcBef>
                <a:spcPts val="0"/>
              </a:spcBef>
              <a:spcAft>
                <a:spcPts val="0"/>
              </a:spcAft>
              <a:buSzPts val="1800"/>
              <a:buChar char="●"/>
            </a:pPr>
            <a:r>
              <a:rPr lang="en" sz="1800"/>
              <a:t>Overriding values when calling dotnet build</a:t>
            </a:r>
            <a:endParaRPr sz="1800"/>
          </a:p>
          <a:p>
            <a:pPr indent="-342900" lvl="0" marL="457200" rtl="0" algn="l">
              <a:spcBef>
                <a:spcPts val="0"/>
              </a:spcBef>
              <a:spcAft>
                <a:spcPts val="0"/>
              </a:spcAft>
              <a:buSzPts val="1800"/>
              <a:buChar char="●"/>
            </a:pPr>
            <a:r>
              <a:rPr lang="en" sz="1800"/>
              <a:t>Using assembly attributes</a:t>
            </a:r>
            <a:endParaRPr sz="1800"/>
          </a:p>
          <a:p>
            <a:pPr indent="-342900" lvl="0" marL="457200" rtl="0" algn="l">
              <a:spcBef>
                <a:spcPts val="0"/>
              </a:spcBef>
              <a:spcAft>
                <a:spcPts val="0"/>
              </a:spcAft>
              <a:buSzPts val="1800"/>
              <a:buChar char="●"/>
            </a:pPr>
            <a:r>
              <a:rPr lang="en" sz="1800"/>
              <a:t>Using GitVersion.MsBuild package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Versioning - What it is?</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API versioning is the practice of managing changes to an API and ensuring that these changes are made without disrupting clients. A good API versioning strategy clearly communicates the changes made and allows API consumers to decide when to upgrade to the latest version at their own pace.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Versioning - Why to use?</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505"/>
              <a:t>As developers, we often add new features to our apps and modify APIs as well. Versioning enables us to safely add new functionality without breaking changes. But not all changes to APIs are breaking changes.</a:t>
            </a:r>
            <a:endParaRPr sz="1505"/>
          </a:p>
          <a:p>
            <a:pPr indent="0" lvl="0" marL="0" rtl="0" algn="l">
              <a:lnSpc>
                <a:spcPct val="95000"/>
              </a:lnSpc>
              <a:spcBef>
                <a:spcPts val="1200"/>
              </a:spcBef>
              <a:spcAft>
                <a:spcPts val="0"/>
              </a:spcAft>
              <a:buSzPts val="935"/>
              <a:buNone/>
            </a:pPr>
            <a:r>
              <a:rPr lang="en" sz="1505"/>
              <a:t>Generally, additive changes are not breaking changes:</a:t>
            </a:r>
            <a:endParaRPr sz="1505"/>
          </a:p>
          <a:p>
            <a:pPr indent="-324167" lvl="0" marL="457200" rtl="0" algn="l">
              <a:lnSpc>
                <a:spcPct val="95000"/>
              </a:lnSpc>
              <a:spcBef>
                <a:spcPts val="1200"/>
              </a:spcBef>
              <a:spcAft>
                <a:spcPts val="0"/>
              </a:spcAft>
              <a:buSzPts val="1505"/>
              <a:buChar char="●"/>
            </a:pPr>
            <a:r>
              <a:rPr lang="en" sz="1505"/>
              <a:t>Adding new Endpoints</a:t>
            </a:r>
            <a:endParaRPr sz="1505"/>
          </a:p>
          <a:p>
            <a:pPr indent="-324167" lvl="0" marL="457200" rtl="0" algn="l">
              <a:lnSpc>
                <a:spcPct val="95000"/>
              </a:lnSpc>
              <a:spcBef>
                <a:spcPts val="0"/>
              </a:spcBef>
              <a:spcAft>
                <a:spcPts val="0"/>
              </a:spcAft>
              <a:buSzPts val="1505"/>
              <a:buChar char="●"/>
            </a:pPr>
            <a:r>
              <a:rPr lang="en" sz="1505"/>
              <a:t>New (optional) query string parameters</a:t>
            </a:r>
            <a:endParaRPr sz="1505"/>
          </a:p>
          <a:p>
            <a:pPr indent="-324167" lvl="0" marL="457200" rtl="0" algn="l">
              <a:lnSpc>
                <a:spcPct val="95000"/>
              </a:lnSpc>
              <a:spcBef>
                <a:spcPts val="0"/>
              </a:spcBef>
              <a:spcAft>
                <a:spcPts val="0"/>
              </a:spcAft>
              <a:buSzPts val="1505"/>
              <a:buChar char="●"/>
            </a:pPr>
            <a:r>
              <a:rPr lang="en" sz="1505"/>
              <a:t>Adding new properties to DTOs</a:t>
            </a:r>
            <a:endParaRPr sz="1505"/>
          </a:p>
          <a:p>
            <a:pPr indent="0" lvl="0" marL="0" rtl="0" algn="l">
              <a:lnSpc>
                <a:spcPct val="95000"/>
              </a:lnSpc>
              <a:spcBef>
                <a:spcPts val="1200"/>
              </a:spcBef>
              <a:spcAft>
                <a:spcPts val="0"/>
              </a:spcAft>
              <a:buSzPts val="935"/>
              <a:buNone/>
            </a:pPr>
            <a:r>
              <a:rPr lang="en" sz="1505"/>
              <a:t>Replacing or removing things in our API cause breaking changes:</a:t>
            </a:r>
            <a:endParaRPr sz="1505"/>
          </a:p>
          <a:p>
            <a:pPr indent="-324167" lvl="0" marL="457200" rtl="0" algn="l">
              <a:lnSpc>
                <a:spcPct val="95000"/>
              </a:lnSpc>
              <a:spcBef>
                <a:spcPts val="1200"/>
              </a:spcBef>
              <a:spcAft>
                <a:spcPts val="0"/>
              </a:spcAft>
              <a:buSzPts val="1505"/>
              <a:buChar char="●"/>
            </a:pPr>
            <a:r>
              <a:rPr lang="en" sz="1505"/>
              <a:t>Changing the type of DTO property</a:t>
            </a:r>
            <a:endParaRPr sz="1505"/>
          </a:p>
          <a:p>
            <a:pPr indent="-324167" lvl="0" marL="457200" rtl="0" algn="l">
              <a:lnSpc>
                <a:spcPct val="95000"/>
              </a:lnSpc>
              <a:spcBef>
                <a:spcPts val="0"/>
              </a:spcBef>
              <a:spcAft>
                <a:spcPts val="0"/>
              </a:spcAft>
              <a:buSzPts val="1505"/>
              <a:buChar char="●"/>
            </a:pPr>
            <a:r>
              <a:rPr lang="en" sz="1505"/>
              <a:t>Removing a DTO property or endpoint</a:t>
            </a:r>
            <a:endParaRPr sz="1505"/>
          </a:p>
          <a:p>
            <a:pPr indent="-324167" lvl="0" marL="457200" rtl="0" algn="l">
              <a:lnSpc>
                <a:spcPct val="95000"/>
              </a:lnSpc>
              <a:spcBef>
                <a:spcPts val="0"/>
              </a:spcBef>
              <a:spcAft>
                <a:spcPts val="0"/>
              </a:spcAft>
              <a:buSzPts val="1505"/>
              <a:buChar char="●"/>
            </a:pPr>
            <a:r>
              <a:rPr lang="en" sz="1505"/>
              <a:t>Renaming a DTO property or endpoint</a:t>
            </a:r>
            <a:endParaRPr sz="1505"/>
          </a:p>
          <a:p>
            <a:pPr indent="-324167" lvl="0" marL="457200" rtl="0" algn="l">
              <a:lnSpc>
                <a:spcPct val="95000"/>
              </a:lnSpc>
              <a:spcBef>
                <a:spcPts val="0"/>
              </a:spcBef>
              <a:spcAft>
                <a:spcPts val="0"/>
              </a:spcAft>
              <a:buSzPts val="1505"/>
              <a:buChar char="●"/>
            </a:pPr>
            <a:r>
              <a:rPr lang="en" sz="1505"/>
              <a:t>Adding a required field on the request </a:t>
            </a:r>
            <a:endParaRPr sz="1505"/>
          </a:p>
          <a:p>
            <a:pPr indent="0" lvl="0" marL="0" rtl="0" algn="l">
              <a:lnSpc>
                <a:spcPct val="95000"/>
              </a:lnSpc>
              <a:spcBef>
                <a:spcPts val="1200"/>
              </a:spcBef>
              <a:spcAft>
                <a:spcPts val="1200"/>
              </a:spcAft>
              <a:buSzPts val="935"/>
              <a:buNone/>
            </a:pPr>
            <a:r>
              <a:t/>
            </a:r>
            <a:endParaRPr sz="1505"/>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Versioning - Types</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817" lvl="0" marL="457200" rtl="0" algn="l">
              <a:lnSpc>
                <a:spcPct val="95000"/>
              </a:lnSpc>
              <a:spcBef>
                <a:spcPts val="0"/>
              </a:spcBef>
              <a:spcAft>
                <a:spcPts val="0"/>
              </a:spcAft>
              <a:buSzPts val="1405"/>
              <a:buChar char="●"/>
            </a:pPr>
            <a:r>
              <a:rPr lang="en" sz="1405"/>
              <a:t>Query String Parameter Versioning</a:t>
            </a:r>
            <a:endParaRPr sz="1405"/>
          </a:p>
          <a:p>
            <a:pPr indent="-317817" lvl="0" marL="457200" rtl="0" algn="l">
              <a:lnSpc>
                <a:spcPct val="95000"/>
              </a:lnSpc>
              <a:spcBef>
                <a:spcPts val="0"/>
              </a:spcBef>
              <a:spcAft>
                <a:spcPts val="0"/>
              </a:spcAft>
              <a:buSzPts val="1405"/>
              <a:buChar char="●"/>
            </a:pPr>
            <a:r>
              <a:rPr lang="en" sz="1405"/>
              <a:t>Media/Header Versioning</a:t>
            </a:r>
            <a:endParaRPr sz="1405"/>
          </a:p>
          <a:p>
            <a:pPr indent="-317817" lvl="0" marL="457200" rtl="0" algn="l">
              <a:lnSpc>
                <a:spcPct val="95000"/>
              </a:lnSpc>
              <a:spcBef>
                <a:spcPts val="0"/>
              </a:spcBef>
              <a:spcAft>
                <a:spcPts val="0"/>
              </a:spcAft>
              <a:buSzPts val="1405"/>
              <a:buChar char="●"/>
            </a:pPr>
            <a:r>
              <a:rPr lang="en" sz="1405"/>
              <a:t>URI Versioning</a:t>
            </a:r>
            <a:endParaRPr sz="140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Versioning Demo</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Assembly versioning</a:t>
            </a:r>
            <a:endParaRPr sz="2000"/>
          </a:p>
          <a:p>
            <a:pPr indent="-355600" lvl="0" marL="457200" rtl="0" algn="l">
              <a:spcBef>
                <a:spcPts val="0"/>
              </a:spcBef>
              <a:spcAft>
                <a:spcPts val="0"/>
              </a:spcAft>
              <a:buSzPts val="2000"/>
              <a:buChar char="●"/>
            </a:pPr>
            <a:r>
              <a:rPr lang="en" sz="2000"/>
              <a:t>API versioning</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Assembly versioning</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.NET contains a lot of version numbers </a:t>
            </a:r>
            <a:r>
              <a:rPr lang="en"/>
              <a:t>to</a:t>
            </a:r>
            <a:r>
              <a:rPr lang="en" sz="1800"/>
              <a:t> add to your assemblies and NuGet packages. There are at least seven different version numbers you can set </a:t>
            </a:r>
            <a:r>
              <a:rPr lang="en"/>
              <a:t>before you </a:t>
            </a:r>
            <a:r>
              <a:rPr lang="en" sz="1800"/>
              <a:t>build your assemblies. </a:t>
            </a:r>
            <a:endParaRPr sz="1800"/>
          </a:p>
          <a:p>
            <a:pPr indent="0" lvl="0" marL="0" rtl="0" algn="l">
              <a:spcBef>
                <a:spcPts val="1200"/>
              </a:spcBef>
              <a:spcAft>
                <a:spcPts val="1200"/>
              </a:spcAft>
              <a:buNone/>
            </a:pPr>
            <a:r>
              <a:rPr lang="en"/>
              <a:t>The version numbers break logically into two different groups.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Assembly versioning</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800"/>
              <a:t>The first group exist only as MSBuild properties. You can set them in your csproj file, or pass them as command line arguments when you build your app, but their values are only used to control other properties:</a:t>
            </a:r>
            <a:endParaRPr sz="1800"/>
          </a:p>
          <a:p>
            <a:pPr indent="-325755" lvl="0" marL="457200" rtl="0" algn="l">
              <a:spcBef>
                <a:spcPts val="1200"/>
              </a:spcBef>
              <a:spcAft>
                <a:spcPts val="0"/>
              </a:spcAft>
              <a:buSzPct val="100000"/>
              <a:buChar char="●"/>
            </a:pPr>
            <a:r>
              <a:rPr lang="en" sz="1800"/>
              <a:t>VersionPrefix</a:t>
            </a:r>
            <a:endParaRPr sz="1800"/>
          </a:p>
          <a:p>
            <a:pPr indent="-325755" lvl="0" marL="457200" rtl="0" algn="l">
              <a:spcBef>
                <a:spcPts val="0"/>
              </a:spcBef>
              <a:spcAft>
                <a:spcPts val="0"/>
              </a:spcAft>
              <a:buSzPct val="100000"/>
              <a:buChar char="●"/>
            </a:pPr>
            <a:r>
              <a:rPr lang="en" sz="1800"/>
              <a:t>VersionSuffix</a:t>
            </a:r>
            <a:endParaRPr sz="1800"/>
          </a:p>
          <a:p>
            <a:pPr indent="-325755" lvl="0" marL="457200" rtl="0" algn="l">
              <a:spcBef>
                <a:spcPts val="0"/>
              </a:spcBef>
              <a:spcAft>
                <a:spcPts val="0"/>
              </a:spcAft>
              <a:buSzPct val="100000"/>
              <a:buChar char="●"/>
            </a:pPr>
            <a:r>
              <a:rPr lang="en" sz="1800"/>
              <a:t>Version</a:t>
            </a:r>
            <a:endParaRPr sz="1800"/>
          </a:p>
          <a:p>
            <a:pPr indent="0" lvl="0" marL="0" rtl="0" algn="l">
              <a:spcBef>
                <a:spcPts val="1200"/>
              </a:spcBef>
              <a:spcAft>
                <a:spcPts val="0"/>
              </a:spcAft>
              <a:buNone/>
            </a:pPr>
            <a:r>
              <a:rPr lang="en"/>
              <a:t>They control the default values for the version numbers which are visible in the final build output:</a:t>
            </a:r>
            <a:endParaRPr/>
          </a:p>
          <a:p>
            <a:pPr indent="-325755" lvl="0" marL="457200" rtl="0" algn="l">
              <a:spcBef>
                <a:spcPts val="1200"/>
              </a:spcBef>
              <a:spcAft>
                <a:spcPts val="0"/>
              </a:spcAft>
              <a:buSzPct val="100000"/>
              <a:buChar char="●"/>
            </a:pPr>
            <a:r>
              <a:rPr lang="en"/>
              <a:t>FileVersion</a:t>
            </a:r>
            <a:endParaRPr/>
          </a:p>
          <a:p>
            <a:pPr indent="-325755" lvl="0" marL="457200" rtl="0" algn="l">
              <a:spcBef>
                <a:spcPts val="0"/>
              </a:spcBef>
              <a:spcAft>
                <a:spcPts val="0"/>
              </a:spcAft>
              <a:buSzPct val="100000"/>
              <a:buChar char="●"/>
            </a:pPr>
            <a:r>
              <a:rPr lang="en"/>
              <a:t>AssemblyVersion</a:t>
            </a:r>
            <a:endParaRPr/>
          </a:p>
          <a:p>
            <a:pPr indent="-325755" lvl="0" marL="457200" rtl="0" algn="l">
              <a:spcBef>
                <a:spcPts val="0"/>
              </a:spcBef>
              <a:spcAft>
                <a:spcPts val="0"/>
              </a:spcAft>
              <a:buSzPct val="100000"/>
              <a:buChar char="●"/>
            </a:pPr>
            <a:r>
              <a:rPr lang="en"/>
              <a:t>InformationalVersion</a:t>
            </a:r>
            <a:endParaRPr/>
          </a:p>
          <a:p>
            <a:pPr indent="-325755" lvl="0" marL="457200" rtl="0" algn="l">
              <a:spcBef>
                <a:spcPts val="0"/>
              </a:spcBef>
              <a:spcAft>
                <a:spcPts val="0"/>
              </a:spcAft>
              <a:buSzPct val="100000"/>
              <a:buChar char="●"/>
            </a:pPr>
            <a:r>
              <a:rPr lang="en"/>
              <a:t>PackageVersion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Assembly versioning - VersionPrefix</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Format: </a:t>
            </a:r>
            <a:r>
              <a:rPr b="1" i="1" lang="en"/>
              <a:t>major.minor.patch[.build]</a:t>
            </a:r>
            <a:endParaRPr b="1" i="1"/>
          </a:p>
          <a:p>
            <a:pPr indent="0" lvl="0" marL="0" rtl="0" algn="l">
              <a:spcBef>
                <a:spcPts val="1200"/>
              </a:spcBef>
              <a:spcAft>
                <a:spcPts val="0"/>
              </a:spcAft>
              <a:buNone/>
            </a:pPr>
            <a:r>
              <a:rPr lang="en"/>
              <a:t>Examples: </a:t>
            </a:r>
            <a:r>
              <a:rPr i="1" lang="en"/>
              <a:t>0.1.0, 1.2.3, 100.4.222, 1.0.0.3</a:t>
            </a:r>
            <a:endParaRPr i="1"/>
          </a:p>
          <a:p>
            <a:pPr indent="0" lvl="0" marL="0" rtl="0" algn="l">
              <a:spcBef>
                <a:spcPts val="1200"/>
              </a:spcBef>
              <a:spcAft>
                <a:spcPts val="0"/>
              </a:spcAft>
              <a:buNone/>
            </a:pPr>
            <a:r>
              <a:rPr lang="en"/>
              <a:t>Default: </a:t>
            </a:r>
            <a:r>
              <a:rPr i="1" lang="en"/>
              <a:t>1.0.0</a:t>
            </a:r>
            <a:endParaRPr i="1"/>
          </a:p>
          <a:p>
            <a:pPr indent="0" lvl="0" marL="0" rtl="0" algn="l">
              <a:spcBef>
                <a:spcPts val="1200"/>
              </a:spcBef>
              <a:spcAft>
                <a:spcPts val="0"/>
              </a:spcAft>
              <a:buNone/>
            </a:pPr>
            <a:r>
              <a:t/>
            </a:r>
            <a:endParaRPr/>
          </a:p>
          <a:p>
            <a:pPr indent="0" lvl="0" marL="0" rtl="0" algn="l">
              <a:spcBef>
                <a:spcPts val="1200"/>
              </a:spcBef>
              <a:spcAft>
                <a:spcPts val="1200"/>
              </a:spcAft>
              <a:buNone/>
            </a:pPr>
            <a:r>
              <a:rPr lang="en" sz="1200"/>
              <a:t>Typically y</a:t>
            </a:r>
            <a:r>
              <a:rPr lang="en" sz="1200"/>
              <a:t>ou can use it to set the "base" version number for your library/app. It indirectly controls all of the other version numbers generated by your app (though you can override it for other specific versions). Typically, you would use a SemVer (https://semver.org/) version number with three numbers, but technically you can use between 1 and 4 numbers. If you don't explicitly set it, VersionPrefix defaults to 1.0.0.</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Assembly versioning - </a:t>
            </a:r>
            <a:r>
              <a:rPr lang="en"/>
              <a:t>VersionSuffix</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Format: </a:t>
            </a:r>
            <a:r>
              <a:rPr b="1" i="1" lang="en"/>
              <a:t>Alphanumberic (+ hyphen) string: [0-9A-Za-z-]*</a:t>
            </a:r>
            <a:endParaRPr b="1" i="1"/>
          </a:p>
          <a:p>
            <a:pPr indent="0" lvl="0" marL="0" rtl="0" algn="l">
              <a:spcBef>
                <a:spcPts val="1200"/>
              </a:spcBef>
              <a:spcAft>
                <a:spcPts val="0"/>
              </a:spcAft>
              <a:buNone/>
            </a:pPr>
            <a:r>
              <a:rPr lang="en"/>
              <a:t>Examples: </a:t>
            </a:r>
            <a:r>
              <a:rPr i="1" lang="en"/>
              <a:t>alpha, beta, rc-preview-2-final</a:t>
            </a:r>
            <a:endParaRPr i="1"/>
          </a:p>
          <a:p>
            <a:pPr indent="0" lvl="0" marL="0" rtl="0" algn="l">
              <a:spcBef>
                <a:spcPts val="1200"/>
              </a:spcBef>
              <a:spcAft>
                <a:spcPts val="0"/>
              </a:spcAft>
              <a:buNone/>
            </a:pPr>
            <a:r>
              <a:rPr lang="en"/>
              <a:t>Default: </a:t>
            </a:r>
            <a:r>
              <a:rPr i="1" lang="en"/>
              <a:t>(blank)</a:t>
            </a:r>
            <a:endParaRPr i="1"/>
          </a:p>
          <a:p>
            <a:pPr indent="0" lvl="0" marL="0" rtl="0" algn="l">
              <a:spcBef>
                <a:spcPts val="1200"/>
              </a:spcBef>
              <a:spcAft>
                <a:spcPts val="0"/>
              </a:spcAft>
              <a:buNone/>
            </a:pPr>
            <a:r>
              <a:t/>
            </a:r>
            <a:endParaRPr/>
          </a:p>
          <a:p>
            <a:pPr indent="0" lvl="0" marL="0" rtl="0" algn="l">
              <a:spcBef>
                <a:spcPts val="1200"/>
              </a:spcBef>
              <a:spcAft>
                <a:spcPts val="1200"/>
              </a:spcAft>
              <a:buNone/>
            </a:pPr>
            <a:r>
              <a:rPr lang="en" sz="1200"/>
              <a:t>VersionSuffix is used to set the pre-release label of the version number, if there is one, such as alpha or beta. If you don't set VersionSuffix, then you won't have any pre-release labels. VersionSuffix is used to control the Version property, and will appear in PackageVersion and InformationalVersion.</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Assembly versioning - </a:t>
            </a:r>
            <a:r>
              <a:rPr lang="en"/>
              <a:t>Version</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900"/>
              <a:t>Format: </a:t>
            </a:r>
            <a:r>
              <a:rPr b="1" i="1" lang="en" sz="1900"/>
              <a:t>major.minor.patch[.build][-prerelease]</a:t>
            </a:r>
            <a:endParaRPr b="1" i="1" sz="1900"/>
          </a:p>
          <a:p>
            <a:pPr indent="0" lvl="0" marL="0" rtl="0" algn="l">
              <a:spcBef>
                <a:spcPts val="1200"/>
              </a:spcBef>
              <a:spcAft>
                <a:spcPts val="0"/>
              </a:spcAft>
              <a:buNone/>
            </a:pPr>
            <a:r>
              <a:rPr lang="en" sz="1900"/>
              <a:t>Examples: </a:t>
            </a:r>
            <a:r>
              <a:rPr i="1" lang="en" sz="1900"/>
              <a:t>0.1.0, 1.2.3.5, 99.0.3-rc-preview-2-final</a:t>
            </a:r>
            <a:endParaRPr i="1" sz="1900"/>
          </a:p>
          <a:p>
            <a:pPr indent="0" lvl="0" marL="0" rtl="0" algn="l">
              <a:spcBef>
                <a:spcPts val="1200"/>
              </a:spcBef>
              <a:spcAft>
                <a:spcPts val="0"/>
              </a:spcAft>
              <a:buNone/>
            </a:pPr>
            <a:r>
              <a:rPr lang="en" sz="1900"/>
              <a:t>Default: </a:t>
            </a:r>
            <a:r>
              <a:rPr i="1" lang="en" sz="1900"/>
              <a:t>VersionPrefix-VersionSuffix (or just VersionPrefix if VersionSuffix is empty)</a:t>
            </a:r>
            <a:endParaRPr i="1" sz="1900"/>
          </a:p>
          <a:p>
            <a:pPr indent="0" lvl="0" marL="0" rtl="0" algn="l">
              <a:spcBef>
                <a:spcPts val="1200"/>
              </a:spcBef>
              <a:spcAft>
                <a:spcPts val="0"/>
              </a:spcAft>
              <a:buNone/>
            </a:pPr>
            <a:br>
              <a:rPr lang="en" sz="1000"/>
            </a:br>
            <a:r>
              <a:rPr lang="en" sz="1100"/>
              <a:t>The Version property is the value most commonly set when building .NET Core applications. It controls the default values of all the version numbers embedded in the build output, such as PackageVersion and AssemblyVersion so it's often used as the single source of the app/library version.</a:t>
            </a:r>
            <a:endParaRPr sz="1100"/>
          </a:p>
          <a:p>
            <a:pPr indent="0" lvl="0" marL="0" rtl="0" algn="l">
              <a:spcBef>
                <a:spcPts val="1200"/>
              </a:spcBef>
              <a:spcAft>
                <a:spcPts val="0"/>
              </a:spcAft>
              <a:buNone/>
            </a:pPr>
            <a:r>
              <a:rPr lang="en" sz="1100"/>
              <a:t>By default, Version is formed from the combination of VersionPrefix and VersionSuffix, or if VersionSuffix is blank, VersionPrefix only. For example:</a:t>
            </a:r>
            <a:endParaRPr sz="1100"/>
          </a:p>
          <a:p>
            <a:pPr indent="-293211" lvl="0" marL="457200" rtl="0" algn="l">
              <a:spcBef>
                <a:spcPts val="1200"/>
              </a:spcBef>
              <a:spcAft>
                <a:spcPts val="0"/>
              </a:spcAft>
              <a:buSzPct val="100000"/>
              <a:buChar char="●"/>
            </a:pPr>
            <a:r>
              <a:rPr lang="en" sz="1100"/>
              <a:t>If VersionPrefix = 0.1.0 and VersionSuffix = beta, then Version = 0.1.0-beta</a:t>
            </a:r>
            <a:endParaRPr sz="1100"/>
          </a:p>
          <a:p>
            <a:pPr indent="-293211" lvl="0" marL="457200" rtl="0" algn="l">
              <a:spcBef>
                <a:spcPts val="0"/>
              </a:spcBef>
              <a:spcAft>
                <a:spcPts val="0"/>
              </a:spcAft>
              <a:buSzPct val="100000"/>
              <a:buChar char="●"/>
            </a:pPr>
            <a:r>
              <a:rPr lang="en" sz="1100"/>
              <a:t>If VersionPrefix = 1.2.3 and VersionSuffix is empty, then Version = 1.2.3</a:t>
            </a:r>
            <a:endParaRPr sz="1100"/>
          </a:p>
          <a:p>
            <a:pPr indent="0" lvl="0" marL="0" rtl="0" algn="l">
              <a:spcBef>
                <a:spcPts val="1200"/>
              </a:spcBef>
              <a:spcAft>
                <a:spcPts val="1200"/>
              </a:spcAft>
              <a:buNone/>
            </a:pPr>
            <a:r>
              <a:rPr lang="en" sz="1100"/>
              <a:t>Alternatively, you can explicitly overwrite the value of Version. If you do that, then the values of VersionPrefix and VersionSuffix are effectively unused.</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Assembly versioning - </a:t>
            </a:r>
            <a:r>
              <a:rPr lang="en"/>
              <a:t>Assembly</a:t>
            </a:r>
            <a:r>
              <a:rPr lang="en"/>
              <a:t>Version</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Format: </a:t>
            </a:r>
            <a:r>
              <a:rPr b="1" i="1" lang="en"/>
              <a:t>major.minor.patch.build</a:t>
            </a:r>
            <a:endParaRPr b="1" i="1"/>
          </a:p>
          <a:p>
            <a:pPr indent="0" lvl="0" marL="0" rtl="0" algn="l">
              <a:spcBef>
                <a:spcPts val="1200"/>
              </a:spcBef>
              <a:spcAft>
                <a:spcPts val="0"/>
              </a:spcAft>
              <a:buNone/>
            </a:pPr>
            <a:r>
              <a:rPr lang="en"/>
              <a:t>Examples: </a:t>
            </a:r>
            <a:r>
              <a:rPr i="1" lang="en"/>
              <a:t>0.1.0.0, 1.2.3.4, 99.0.3.99</a:t>
            </a:r>
            <a:endParaRPr i="1"/>
          </a:p>
          <a:p>
            <a:pPr indent="0" lvl="0" marL="0" rtl="0" algn="l">
              <a:spcBef>
                <a:spcPts val="1200"/>
              </a:spcBef>
              <a:spcAft>
                <a:spcPts val="0"/>
              </a:spcAft>
              <a:buNone/>
            </a:pPr>
            <a:r>
              <a:rPr lang="en"/>
              <a:t>Default: </a:t>
            </a:r>
            <a:r>
              <a:rPr i="1" lang="en"/>
              <a:t>Version without pre-release label</a:t>
            </a:r>
            <a:endParaRPr i="1"/>
          </a:p>
          <a:p>
            <a:pPr indent="0" lvl="0" marL="0" rtl="0" algn="l">
              <a:spcBef>
                <a:spcPts val="1200"/>
              </a:spcBef>
              <a:spcAft>
                <a:spcPts val="0"/>
              </a:spcAft>
              <a:buNone/>
            </a:pPr>
            <a:r>
              <a:t/>
            </a:r>
            <a:endParaRPr/>
          </a:p>
          <a:p>
            <a:pPr indent="0" lvl="0" marL="0" rtl="0" algn="l">
              <a:spcBef>
                <a:spcPts val="1200"/>
              </a:spcBef>
              <a:spcAft>
                <a:spcPts val="0"/>
              </a:spcAft>
              <a:buNone/>
            </a:pPr>
            <a:r>
              <a:rPr lang="en" sz="1200"/>
              <a:t>Every assembly you produce as part of your build process has a version number embedded in it, which forms an important part of the assembly's identity. It's stored in the assembly manifest and is used by the runtime to ensure correct versions are loaded.</a:t>
            </a:r>
            <a:endParaRPr sz="1200"/>
          </a:p>
          <a:p>
            <a:pPr indent="0" lvl="0" marL="0" rtl="0" algn="l">
              <a:spcBef>
                <a:spcPts val="1200"/>
              </a:spcBef>
              <a:spcAft>
                <a:spcPts val="1200"/>
              </a:spcAft>
              <a:buNone/>
            </a:pPr>
            <a:r>
              <a:rPr lang="en" sz="1200"/>
              <a:t>MSDN: </a:t>
            </a:r>
            <a:r>
              <a:rPr lang="en" sz="1200" u="sng">
                <a:solidFill>
                  <a:schemeClr val="hlink"/>
                </a:solidFill>
                <a:hlinkClick r:id="rId3"/>
              </a:rPr>
              <a:t>https://learn.microsoft.com/en-us/dotnet/standard/assembly/versioning</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Assembly versioning - </a:t>
            </a:r>
            <a:r>
              <a:rPr lang="en"/>
              <a:t>File</a:t>
            </a:r>
            <a:r>
              <a:rPr lang="en"/>
              <a:t>Version</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Format: </a:t>
            </a:r>
            <a:r>
              <a:rPr b="1" i="1" lang="en"/>
              <a:t>major.minor.patch.build</a:t>
            </a:r>
            <a:endParaRPr b="1" i="1"/>
          </a:p>
          <a:p>
            <a:pPr indent="0" lvl="0" marL="0" rtl="0" algn="l">
              <a:spcBef>
                <a:spcPts val="1200"/>
              </a:spcBef>
              <a:spcAft>
                <a:spcPts val="0"/>
              </a:spcAft>
              <a:buNone/>
            </a:pPr>
            <a:r>
              <a:rPr lang="en"/>
              <a:t>Examples: </a:t>
            </a:r>
            <a:r>
              <a:rPr i="1" lang="en"/>
              <a:t>0.1.0.0, 1.2.3.100</a:t>
            </a:r>
            <a:endParaRPr i="1"/>
          </a:p>
          <a:p>
            <a:pPr indent="0" lvl="0" marL="0" rtl="0" algn="l">
              <a:spcBef>
                <a:spcPts val="1200"/>
              </a:spcBef>
              <a:spcAft>
                <a:spcPts val="0"/>
              </a:spcAft>
              <a:buNone/>
            </a:pPr>
            <a:r>
              <a:rPr lang="en"/>
              <a:t>Default: </a:t>
            </a:r>
            <a:r>
              <a:rPr i="1" lang="en"/>
              <a:t>AssemblyVersion</a:t>
            </a:r>
            <a:endParaRPr i="1"/>
          </a:p>
          <a:p>
            <a:pPr indent="0" lvl="0" marL="0" rtl="0" algn="l">
              <a:spcBef>
                <a:spcPts val="1200"/>
              </a:spcBef>
              <a:spcAft>
                <a:spcPts val="0"/>
              </a:spcAft>
              <a:buNone/>
            </a:pPr>
            <a:r>
              <a:t/>
            </a:r>
            <a:endParaRPr sz="1000"/>
          </a:p>
          <a:p>
            <a:pPr indent="0" lvl="0" marL="0" rtl="0" algn="l">
              <a:spcBef>
                <a:spcPts val="1200"/>
              </a:spcBef>
              <a:spcAft>
                <a:spcPts val="1200"/>
              </a:spcAft>
              <a:buNone/>
            </a:pPr>
            <a:r>
              <a:rPr lang="en" sz="1200"/>
              <a:t>The file version is literally the version number exposed by the DLL/EXE to the file system. It's the number displayed in Windows explorer, which often matches the AssemblyVersion, but it doesn't have to. The FileVersion number isn't part of the assembly identity as far as the .NET Framework or runtime are concerned.</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