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B671-71F2-4031-95B4-13F0F20D7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32E7-1619-4AA7-896E-6075C1D9A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BB1EE-FC9F-469F-A41A-640386982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EE72-1090-44F8-8033-F738BC12B984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B7CAD-ACA8-41CE-9B87-05F0642F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34D8F-876E-4102-8049-F852A10C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08DE-9A84-4BBF-BB9A-5643549963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ACA87-7D8F-4F91-A07E-16172E3C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801A9-F6C0-4727-98A5-A921DC37B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72744-3B8E-4370-928C-4594F7D6B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EE72-1090-44F8-8033-F738BC12B984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D7CF2-8647-474C-8B32-E37057BF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0AC13-8605-4A0F-B215-2294FC74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08DE-9A84-4BBF-BB9A-5643549963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55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A23CE9-B59D-465A-9C6D-297069A5F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6E5C62-58EC-4315-AFBC-F7092D40F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C41F4-EFB4-4640-B021-6E548C51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EE72-1090-44F8-8033-F738BC12B984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0CAAC-78D4-4393-9846-0139FEB0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81AF2-DCBC-4C09-BC82-3DA673EB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08DE-9A84-4BBF-BB9A-5643549963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03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68FCB-EA0E-4EBC-91A2-079305C7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F195-6036-4733-AD45-76BDC8902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B8935-7660-4755-93E5-694DFC3F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EE72-1090-44F8-8033-F738BC12B984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E72C7-A42D-47C9-8B85-DA1580C9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86404-D0CD-4DE2-8D67-22987E9A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08DE-9A84-4BBF-BB9A-5643549963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45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1556-9CD9-4CDC-8FF9-77FECE898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51237-9EDE-4105-BE4D-F414A8A15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47D14-46A5-4A34-8528-1EB953A10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EE72-1090-44F8-8033-F738BC12B984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DF59-A98D-41B8-A97E-EB0C656F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F0C08-486C-4696-B848-1F139A45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08DE-9A84-4BBF-BB9A-5643549963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7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7002-9962-4A20-BEAC-22E263774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5755A-9392-4B53-8CF7-195272558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DB69D-1CE9-4AA1-8C95-2B1AAD3E4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54AB8-A789-4675-A741-2F85FD0AF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EE72-1090-44F8-8033-F738BC12B984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752E5-E4AD-477D-BB1A-F52550E2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7673A-F1E3-4BD6-9512-21892A9C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08DE-9A84-4BBF-BB9A-5643549963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74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6C3BB-641D-402A-BB8D-68D32ABA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0E552-C42E-4F55-B65A-5B84825AD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530BC-6EAE-402C-BF49-0F611256B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559F8-99DF-4EB0-84E3-99A4CA4F2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3EDA53-D1D2-4C85-9BA3-0284498838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33A20D-E304-4994-AB3A-9ECC3E449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EE72-1090-44F8-8033-F738BC12B984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551C54-8B91-44C0-8B09-11E959F68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1A4C68-49EC-4DC4-B8A2-A2760FA6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08DE-9A84-4BBF-BB9A-5643549963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50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3A5C-ABC1-45F4-8761-5DCABBAEC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E3FA0D-06E0-409B-82EB-1C1CA0E22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EE72-1090-44F8-8033-F738BC12B984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58701-A5F3-4EFE-8348-C5F424C4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7F6EF-E6B9-4FD8-8A3C-7D47AF6B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08DE-9A84-4BBF-BB9A-5643549963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09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D50CD-D328-4237-AB50-08524A6A0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EE72-1090-44F8-8033-F738BC12B984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49A4E0-8711-4B4A-A8EA-9CD45251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FA778-D16C-4417-84D1-F65355B6F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08DE-9A84-4BBF-BB9A-5643549963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84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7708-1B12-478F-926A-4D027904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9D541-E167-48D3-B3BA-052BD596C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0E286-8DF5-4763-870F-5F9171932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155CC-CE0B-46A9-B707-BDD09434D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EE72-1090-44F8-8033-F738BC12B984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210BD-78DD-41E8-B7CF-6C41056B2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CC983-F61F-4A9B-B375-B790D014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08DE-9A84-4BBF-BB9A-5643549963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38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7CFF-499A-4644-96E1-73C48B8E5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637D24-88A6-458E-A3E4-4C76F6960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140CC-0EA9-4666-9A21-27255019E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1CB0F-00A9-4B3B-9FD9-AA3C34994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EE72-1090-44F8-8033-F738BC12B984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8A328-A5A4-4060-993D-E6D421742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677A8-7009-47A1-A9BA-E82AEE0E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908DE-9A84-4BBF-BB9A-5643549963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58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E9981A-EBDD-442E-9347-6DA99001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6E321-9288-4B15-8E3A-CA192AFB0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EF401-2519-479D-AC28-F06263FC3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9EE72-1090-44F8-8033-F738BC12B984}" type="datetimeFigureOut">
              <a:rPr lang="pt-BR" smtClean="0"/>
              <a:t>12/05/2020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C4625-82EB-44D6-B867-F78D98E9F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BA2E9-242E-42F1-989E-332C03A7D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908DE-9A84-4BBF-BB9A-5643549963A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78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ex.stackexchange.com/questions/25701/bibtex-vs-biber-and-biblatex-vs-natbib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44BA-0B36-4DA8-BD78-7FDDB07648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65C99-364B-43D9-B95F-2960BC4362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67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50BCD59-38C3-4EED-94B8-6A43FFD94F6D}"/>
              </a:ext>
            </a:extLst>
          </p:cNvPr>
          <p:cNvGrpSpPr/>
          <p:nvPr/>
        </p:nvGrpSpPr>
        <p:grpSpPr>
          <a:xfrm>
            <a:off x="205669" y="218656"/>
            <a:ext cx="11586695" cy="6019585"/>
            <a:chOff x="205669" y="218656"/>
            <a:chExt cx="11586695" cy="601958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1352298-6195-4A98-A564-4338D5D64B2E}"/>
                </a:ext>
              </a:extLst>
            </p:cNvPr>
            <p:cNvSpPr/>
            <p:nvPr/>
          </p:nvSpPr>
          <p:spPr>
            <a:xfrm>
              <a:off x="2891464" y="918937"/>
              <a:ext cx="4146900" cy="8864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 err="1"/>
                <a:t>biblatex</a:t>
              </a:r>
              <a:endParaRPr lang="pt-BR" sz="2400" b="1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465C86E-4375-43B5-A752-4AFEF5CEB68A}"/>
                </a:ext>
              </a:extLst>
            </p:cNvPr>
            <p:cNvSpPr/>
            <p:nvPr/>
          </p:nvSpPr>
          <p:spPr>
            <a:xfrm>
              <a:off x="2891463" y="2036071"/>
              <a:ext cx="3517726" cy="8864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 err="1"/>
                <a:t>biber</a:t>
              </a:r>
              <a:endParaRPr lang="pt-BR" sz="2400" b="1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36A688C-6DAB-4D8E-A08D-60AAB0191803}"/>
                </a:ext>
              </a:extLst>
            </p:cNvPr>
            <p:cNvSpPr/>
            <p:nvPr/>
          </p:nvSpPr>
          <p:spPr>
            <a:xfrm>
              <a:off x="2891462" y="3153205"/>
              <a:ext cx="1672151" cy="8864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/>
                <a:t>Outros</a:t>
              </a:r>
            </a:p>
            <a:p>
              <a:pPr algn="ctr"/>
              <a:r>
                <a:rPr lang="pt-BR" sz="1200" b="1" dirty="0"/>
                <a:t>(RIS, </a:t>
              </a:r>
              <a:r>
                <a:rPr lang="pt-BR" sz="1200" b="1" dirty="0" err="1"/>
                <a:t>Endnote</a:t>
              </a:r>
              <a:r>
                <a:rPr lang="pt-BR" sz="1200" b="1" dirty="0"/>
                <a:t> XML, ...</a:t>
              </a:r>
              <a:endParaRPr lang="pt-BR" sz="2400" b="1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A10FBC-5ADA-4ECE-9ADD-48C2B6297CA4}"/>
                </a:ext>
              </a:extLst>
            </p:cNvPr>
            <p:cNvSpPr/>
            <p:nvPr/>
          </p:nvSpPr>
          <p:spPr>
            <a:xfrm>
              <a:off x="2891463" y="4270339"/>
              <a:ext cx="2355655" cy="8864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err="1"/>
                <a:t>Zotero</a:t>
              </a:r>
              <a:r>
                <a:rPr lang="pt-BR" b="1" dirty="0"/>
                <a:t>, </a:t>
              </a:r>
              <a:r>
                <a:rPr lang="pt-BR" b="1" dirty="0" err="1"/>
                <a:t>Mendelev</a:t>
              </a:r>
              <a:r>
                <a:rPr lang="pt-BR" b="1" dirty="0"/>
                <a:t>,</a:t>
              </a:r>
            </a:p>
            <a:p>
              <a:pPr algn="ctr"/>
              <a:r>
                <a:rPr lang="pt-BR" b="1" dirty="0" err="1"/>
                <a:t>Papers</a:t>
              </a:r>
              <a:r>
                <a:rPr lang="pt-BR" b="1" dirty="0"/>
                <a:t>, ...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A2ADC62-059A-4CC1-9561-35A5A34FF225}"/>
                </a:ext>
              </a:extLst>
            </p:cNvPr>
            <p:cNvSpPr/>
            <p:nvPr/>
          </p:nvSpPr>
          <p:spPr>
            <a:xfrm>
              <a:off x="7239700" y="918937"/>
              <a:ext cx="1693951" cy="8864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 err="1"/>
                <a:t>natbib</a:t>
              </a:r>
              <a:endParaRPr lang="pt-BR" sz="2400" b="1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CB088C1-8374-4D94-AC82-118B9A78708A}"/>
                </a:ext>
              </a:extLst>
            </p:cNvPr>
            <p:cNvSpPr/>
            <p:nvPr/>
          </p:nvSpPr>
          <p:spPr>
            <a:xfrm>
              <a:off x="6592441" y="2036071"/>
              <a:ext cx="2341209" cy="8864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 err="1"/>
                <a:t>BibTeX</a:t>
              </a:r>
              <a:endParaRPr lang="pt-BR" sz="2400" b="1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A5F72E8-0FD5-4537-B030-A99CECDF5E92}"/>
                </a:ext>
              </a:extLst>
            </p:cNvPr>
            <p:cNvSpPr/>
            <p:nvPr/>
          </p:nvSpPr>
          <p:spPr>
            <a:xfrm>
              <a:off x="4730884" y="3153205"/>
              <a:ext cx="4202765" cy="8864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/>
                <a:t>.</a:t>
              </a:r>
              <a:r>
                <a:rPr lang="pt-BR" sz="2400" b="1" dirty="0" err="1"/>
                <a:t>bib</a:t>
              </a:r>
              <a:endParaRPr lang="pt-BR" sz="2400" b="1" dirty="0"/>
            </a:p>
            <a:p>
              <a:pPr algn="ctr"/>
              <a:r>
                <a:rPr lang="pt-BR" sz="1600" dirty="0"/>
                <a:t>(2 versões: </a:t>
              </a:r>
              <a:r>
                <a:rPr lang="pt-BR" sz="1600" dirty="0" err="1"/>
                <a:t>biber</a:t>
              </a:r>
              <a:r>
                <a:rPr lang="pt-BR" sz="1600" dirty="0"/>
                <a:t> suporta UTF8, </a:t>
              </a:r>
              <a:r>
                <a:rPr lang="pt-BR" sz="1600" dirty="0" err="1"/>
                <a:t>crossref</a:t>
              </a:r>
              <a:r>
                <a:rPr lang="pt-BR" sz="1600" dirty="0"/>
                <a:t>, </a:t>
              </a:r>
              <a:r>
                <a:rPr lang="pt-BR" sz="1600" dirty="0" err="1"/>
                <a:t>urldate</a:t>
              </a:r>
              <a:r>
                <a:rPr lang="pt-BR" sz="1600" dirty="0"/>
                <a:t>, </a:t>
              </a:r>
              <a:r>
                <a:rPr lang="pt-BR" sz="1600" dirty="0" err="1"/>
                <a:t>inbook</a:t>
              </a:r>
              <a:r>
                <a:rPr lang="pt-BR" sz="1600" dirty="0"/>
                <a:t>, etc...)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F0FFF0-692B-4904-9709-29E20C24136E}"/>
                </a:ext>
              </a:extLst>
            </p:cNvPr>
            <p:cNvSpPr/>
            <p:nvPr/>
          </p:nvSpPr>
          <p:spPr>
            <a:xfrm>
              <a:off x="5444456" y="4270339"/>
              <a:ext cx="3489194" cy="8864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err="1"/>
                <a:t>Jabref</a:t>
              </a:r>
              <a:r>
                <a:rPr lang="pt-BR" b="1" dirty="0"/>
                <a:t>, </a:t>
              </a:r>
              <a:r>
                <a:rPr lang="pt-BR" b="1" dirty="0" err="1"/>
                <a:t>Referencer</a:t>
              </a:r>
              <a:r>
                <a:rPr lang="pt-BR" b="1" dirty="0"/>
                <a:t>, ...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E59B91-D940-4FD3-89F3-5B7860F1C13C}"/>
                </a:ext>
              </a:extLst>
            </p:cNvPr>
            <p:cNvSpPr/>
            <p:nvPr/>
          </p:nvSpPr>
          <p:spPr>
            <a:xfrm>
              <a:off x="2891462" y="5351833"/>
              <a:ext cx="6042187" cy="8864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 err="1"/>
                <a:t>Pandoc</a:t>
              </a:r>
              <a:r>
                <a:rPr lang="pt-BR" sz="2400" b="1" dirty="0"/>
                <a:t>, Bib2x, ...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738B32-829A-4911-AFC8-ECFA00CC9D08}"/>
                </a:ext>
              </a:extLst>
            </p:cNvPr>
            <p:cNvSpPr txBox="1"/>
            <p:nvPr/>
          </p:nvSpPr>
          <p:spPr>
            <a:xfrm>
              <a:off x="558875" y="1221127"/>
              <a:ext cx="15413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dirty="0"/>
                <a:t>Pacote </a:t>
              </a:r>
              <a:r>
                <a:rPr lang="pt-BR" sz="2000" dirty="0" err="1"/>
                <a:t>LaTeX</a:t>
              </a:r>
              <a:endParaRPr lang="pt-BR" sz="2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F4FBAC-22A6-4E81-B379-A8D630AF9852}"/>
                </a:ext>
              </a:extLst>
            </p:cNvPr>
            <p:cNvSpPr txBox="1"/>
            <p:nvPr/>
          </p:nvSpPr>
          <p:spPr>
            <a:xfrm>
              <a:off x="439355" y="2183737"/>
              <a:ext cx="1780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dirty="0"/>
                <a:t>Processador de</a:t>
              </a:r>
            </a:p>
            <a:p>
              <a:pPr algn="ctr"/>
              <a:r>
                <a:rPr lang="pt-BR" sz="2000" dirty="0"/>
                <a:t>bibliografia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112826-6BAA-4DD3-A14D-BA9D3B3840EF}"/>
                </a:ext>
              </a:extLst>
            </p:cNvPr>
            <p:cNvSpPr txBox="1"/>
            <p:nvPr/>
          </p:nvSpPr>
          <p:spPr>
            <a:xfrm>
              <a:off x="205669" y="3242466"/>
              <a:ext cx="2247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dirty="0"/>
                <a:t>Arquivos com bases</a:t>
              </a:r>
            </a:p>
            <a:p>
              <a:pPr algn="ctr"/>
              <a:r>
                <a:rPr lang="pt-BR" sz="2000" dirty="0"/>
                <a:t>de referências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22E706-37B5-4726-8556-325EBF53F84B}"/>
                </a:ext>
              </a:extLst>
            </p:cNvPr>
            <p:cNvSpPr txBox="1"/>
            <p:nvPr/>
          </p:nvSpPr>
          <p:spPr>
            <a:xfrm>
              <a:off x="482508" y="4359600"/>
              <a:ext cx="16940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dirty="0" err="1"/>
                <a:t>Geranciadores</a:t>
              </a:r>
              <a:endParaRPr lang="pt-BR" sz="2000" dirty="0"/>
            </a:p>
            <a:p>
              <a:pPr algn="ctr"/>
              <a:r>
                <a:rPr lang="pt-BR" sz="2000" dirty="0"/>
                <a:t>de arquivos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40D785E-F157-458E-9D5B-272F71F501F9}"/>
                </a:ext>
              </a:extLst>
            </p:cNvPr>
            <p:cNvSpPr txBox="1"/>
            <p:nvPr/>
          </p:nvSpPr>
          <p:spPr>
            <a:xfrm>
              <a:off x="676855" y="5594982"/>
              <a:ext cx="13053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dirty="0"/>
                <a:t>Tradutores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839934-DAF1-4DD8-B034-4B3516638261}"/>
                </a:ext>
              </a:extLst>
            </p:cNvPr>
            <p:cNvSpPr txBox="1"/>
            <p:nvPr/>
          </p:nvSpPr>
          <p:spPr>
            <a:xfrm>
              <a:off x="9185945" y="854309"/>
              <a:ext cx="260641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dirty="0"/>
                <a:t>Definem macros para o</a:t>
              </a:r>
            </a:p>
            <a:p>
              <a:pPr algn="ctr"/>
              <a:r>
                <a:rPr lang="pt-BR" sz="2000" dirty="0"/>
                <a:t>Documento </a:t>
              </a:r>
              <a:r>
                <a:rPr lang="pt-BR" sz="2000" dirty="0" err="1"/>
                <a:t>LaTeX</a:t>
              </a:r>
              <a:r>
                <a:rPr lang="pt-BR" sz="2000" dirty="0"/>
                <a:t> usar</a:t>
              </a:r>
            </a:p>
            <a:p>
              <a:pPr algn="ctr"/>
              <a:r>
                <a:rPr lang="pt-BR" sz="2000" dirty="0"/>
                <a:t>(\cite, ...)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C714AF-234D-4517-A72D-964BA957DB1D}"/>
                </a:ext>
              </a:extLst>
            </p:cNvPr>
            <p:cNvSpPr txBox="1"/>
            <p:nvPr/>
          </p:nvSpPr>
          <p:spPr>
            <a:xfrm>
              <a:off x="9412413" y="1972926"/>
              <a:ext cx="215348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/>
                <a:t>Processam o .</a:t>
              </a:r>
              <a:r>
                <a:rPr lang="pt-BR" sz="2000" dirty="0" err="1"/>
                <a:t>tex</a:t>
              </a:r>
              <a:r>
                <a:rPr lang="pt-BR" sz="2000" dirty="0"/>
                <a:t> e o .</a:t>
              </a:r>
              <a:r>
                <a:rPr lang="pt-BR" sz="2000" dirty="0" err="1"/>
                <a:t>bib</a:t>
              </a:r>
              <a:r>
                <a:rPr lang="pt-BR" sz="2000" dirty="0"/>
                <a:t>, gerando o arquivo final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31CAD6-1ABB-48BB-A82D-7065204EA75C}"/>
                </a:ext>
              </a:extLst>
            </p:cNvPr>
            <p:cNvSpPr txBox="1"/>
            <p:nvPr/>
          </p:nvSpPr>
          <p:spPr>
            <a:xfrm>
              <a:off x="9412413" y="3088577"/>
              <a:ext cx="215348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/>
                <a:t>Processam o .</a:t>
              </a:r>
              <a:r>
                <a:rPr lang="pt-BR" sz="2000" dirty="0" err="1"/>
                <a:t>tex</a:t>
              </a:r>
              <a:r>
                <a:rPr lang="pt-BR" sz="2000" dirty="0"/>
                <a:t> e o .</a:t>
              </a:r>
              <a:r>
                <a:rPr lang="pt-BR" sz="2000" dirty="0" err="1"/>
                <a:t>bib</a:t>
              </a:r>
              <a:r>
                <a:rPr lang="pt-BR" sz="2000" dirty="0"/>
                <a:t>, gerando o arquivo final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54A7B2E-CD93-4904-B47B-8939849A555E}"/>
                </a:ext>
              </a:extLst>
            </p:cNvPr>
            <p:cNvSpPr txBox="1"/>
            <p:nvPr/>
          </p:nvSpPr>
          <p:spPr>
            <a:xfrm>
              <a:off x="9412413" y="4204228"/>
              <a:ext cx="215348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/>
                <a:t>Gerenciam as bases de referências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0EB4D2-84AC-4CFB-B8D3-A1978331D090}"/>
                </a:ext>
              </a:extLst>
            </p:cNvPr>
            <p:cNvSpPr txBox="1"/>
            <p:nvPr/>
          </p:nvSpPr>
          <p:spPr>
            <a:xfrm>
              <a:off x="9412413" y="5441094"/>
              <a:ext cx="215348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/>
                <a:t>Traduzem</a:t>
              </a:r>
            </a:p>
            <a:p>
              <a:pPr algn="ctr"/>
              <a:r>
                <a:rPr lang="pt-BR" sz="2000" dirty="0"/>
                <a:t>formatos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CA6C7F-0AA7-49B2-B2C9-2C6F8120B1B0}"/>
                </a:ext>
              </a:extLst>
            </p:cNvPr>
            <p:cNvSpPr txBox="1"/>
            <p:nvPr/>
          </p:nvSpPr>
          <p:spPr>
            <a:xfrm>
              <a:off x="864505" y="218657"/>
              <a:ext cx="9300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3200" b="1" dirty="0">
                  <a:solidFill>
                    <a:srgbClr val="FF0000"/>
                  </a:solidFill>
                </a:rPr>
                <a:t>Tipo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DE834C5-624B-4693-A17F-B6D8262383EF}"/>
                </a:ext>
              </a:extLst>
            </p:cNvPr>
            <p:cNvSpPr txBox="1"/>
            <p:nvPr/>
          </p:nvSpPr>
          <p:spPr>
            <a:xfrm>
              <a:off x="4835813" y="218656"/>
              <a:ext cx="21534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>
                  <a:solidFill>
                    <a:srgbClr val="FF0000"/>
                  </a:solidFill>
                </a:rPr>
                <a:t>Item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76DA99-AEE2-4B31-A9B0-9F16F875AE35}"/>
                </a:ext>
              </a:extLst>
            </p:cNvPr>
            <p:cNvSpPr txBox="1"/>
            <p:nvPr/>
          </p:nvSpPr>
          <p:spPr>
            <a:xfrm>
              <a:off x="9650401" y="303704"/>
              <a:ext cx="16775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b="1" dirty="0">
                  <a:solidFill>
                    <a:srgbClr val="FF0000"/>
                  </a:solidFill>
                </a:rPr>
                <a:t>Função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F98235E-21AC-4AA1-9CE2-2B7A581A9A27}"/>
              </a:ext>
            </a:extLst>
          </p:cNvPr>
          <p:cNvSpPr/>
          <p:nvPr/>
        </p:nvSpPr>
        <p:spPr>
          <a:xfrm>
            <a:off x="181131" y="62382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https://tex.stackexchange.com/questions/25701/bibtex-vs-biber-and-biblatex-vs-natbib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630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121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Xexéo</dc:creator>
  <cp:lastModifiedBy>Geraldo Xexéo</cp:lastModifiedBy>
  <cp:revision>4</cp:revision>
  <dcterms:created xsi:type="dcterms:W3CDTF">2020-05-12T17:49:28Z</dcterms:created>
  <dcterms:modified xsi:type="dcterms:W3CDTF">2020-05-12T22:48:38Z</dcterms:modified>
</cp:coreProperties>
</file>