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9" r:id="rId7"/>
    <p:sldId id="263" r:id="rId8"/>
    <p:sldId id="267" r:id="rId9"/>
    <p:sldId id="262" r:id="rId10"/>
    <p:sldId id="266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FE2B0-95BC-1941-A331-618116C4E3D5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37B3-38D5-D241-8C57-58B5DAEC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B37B3-38D5-D241-8C57-58B5DAEC74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5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B37B3-38D5-D241-8C57-58B5DAEC74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B37B3-38D5-D241-8C57-58B5DAEC7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1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B37B3-38D5-D241-8C57-58B5DAEC74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6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B37B3-38D5-D241-8C57-58B5DAEC74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2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FD23066-E0E4-4A0C-B554-B9F2A919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2E6F5-4096-40AF-B31C-B6FBEEFF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A2D14-A39A-FD4C-B89B-611624877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934" y="3148817"/>
            <a:ext cx="2966232" cy="210898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Assessing how Different body shapes and sizes address the NFL’s 40-Yard Dash</a:t>
            </a:r>
          </a:p>
        </p:txBody>
      </p:sp>
      <p:pic>
        <p:nvPicPr>
          <p:cNvPr id="1026" name="Picture 2" descr="2020 Sunday Night Football Schedule: How to watch on TV, NFL live streams">
            <a:extLst>
              <a:ext uri="{FF2B5EF4-FFF2-40B4-BE49-F238E27FC236}">
                <a16:creationId xmlns:a16="http://schemas.microsoft.com/office/drawing/2014/main" id="{85E21008-55D1-9E42-A1F4-A6059A2D8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0" r="8226" b="-1"/>
          <a:stretch/>
        </p:blipFill>
        <p:spPr bwMode="auto">
          <a:xfrm>
            <a:off x="6096001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E16B8E-A966-E149-8890-066677D09916}"/>
              </a:ext>
            </a:extLst>
          </p:cNvPr>
          <p:cNvSpPr txBox="1"/>
          <p:nvPr/>
        </p:nvSpPr>
        <p:spPr>
          <a:xfrm>
            <a:off x="2021802" y="5695146"/>
            <a:ext cx="2327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77"/>
              </a:rPr>
              <a:t>Émile Therrien</a:t>
            </a:r>
          </a:p>
        </p:txBody>
      </p:sp>
    </p:spTree>
    <p:extLst>
      <p:ext uri="{BB962C8B-B14F-4D97-AF65-F5344CB8AC3E}">
        <p14:creationId xmlns:p14="http://schemas.microsoft.com/office/powerpoint/2010/main" val="326985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0F3F4-1FEC-444F-8CF4-27852286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4811150" cy="813498"/>
          </a:xfrm>
        </p:spPr>
        <p:txBody>
          <a:bodyPr>
            <a:normAutofit/>
          </a:bodyPr>
          <a:lstStyle/>
          <a:p>
            <a:pPr algn="ctr"/>
            <a:r>
              <a:rPr lang="en-US" sz="1500" dirty="0"/>
              <a:t>What is the relationship between leg : torso ratio and the first ten-yard splits?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9C87-C225-E94A-BC56-78B3B8F1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4811150" cy="4021021"/>
          </a:xfrm>
        </p:spPr>
        <p:txBody>
          <a:bodyPr>
            <a:normAutofit/>
          </a:bodyPr>
          <a:lstStyle/>
          <a:p>
            <a:r>
              <a:rPr lang="en-US" dirty="0"/>
              <a:t>Based on an </a:t>
            </a:r>
            <a:r>
              <a:rPr lang="el-GR" dirty="0"/>
              <a:t>α</a:t>
            </a:r>
            <a:r>
              <a:rPr lang="en-US" dirty="0"/>
              <a:t> level of 0.05, we are 95% confident that the true population coefficient for leg : torso and ten-time splits is between          (-0.055, 0.001).</a:t>
            </a:r>
          </a:p>
          <a:p>
            <a:r>
              <a:rPr lang="en-US" dirty="0"/>
              <a:t>The evidence fails to reject the null hypothesis that there is no correlation between leg : torso ratio and ten-time splits</a:t>
            </a: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6CF327E-EC67-0647-B8EB-FC980CB01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63" t="9916"/>
          <a:stretch/>
        </p:blipFill>
        <p:spPr>
          <a:xfrm>
            <a:off x="5955632" y="2580329"/>
            <a:ext cx="5550567" cy="30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6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F3F4-1FEC-444F-8CF4-27852286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9C87-C225-E94A-BC56-78B3B8F1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BMI has a strong association on how fast the 40-yd dash is completed</a:t>
            </a:r>
          </a:p>
          <a:p>
            <a:r>
              <a:rPr lang="en-US" dirty="0"/>
              <a:t>Leg : torso ratio, however, had no significant association with how fast the first 10-yard splits were run</a:t>
            </a:r>
          </a:p>
          <a:p>
            <a:pPr marL="0" indent="0">
              <a:buNone/>
            </a:pPr>
            <a:r>
              <a:rPr lang="en-US" dirty="0"/>
              <a:t>---------</a:t>
            </a:r>
          </a:p>
          <a:p>
            <a:r>
              <a:rPr lang="en-US" b="1" dirty="0"/>
              <a:t>Body size has strong association with 40-yard dash times (speed)</a:t>
            </a:r>
          </a:p>
          <a:p>
            <a:r>
              <a:rPr lang="en-US" b="1" dirty="0"/>
              <a:t>Failed to find significant association between body proportions and 10-yard dash times (explosiveness)</a:t>
            </a:r>
          </a:p>
        </p:txBody>
      </p:sp>
    </p:spTree>
    <p:extLst>
      <p:ext uri="{BB962C8B-B14F-4D97-AF65-F5344CB8AC3E}">
        <p14:creationId xmlns:p14="http://schemas.microsoft.com/office/powerpoint/2010/main" val="21234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F56DE-C8BC-5345-A25B-AEA45765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Further questions</a:t>
            </a:r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B2A3B38-A668-0B4F-82DD-F4A67463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0" y="1118895"/>
            <a:ext cx="7482120" cy="46202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5DDF-EF33-AC44-8E12-9D3DF303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 dirty="0"/>
              <a:t>Is there a BMI cutoff where 10-time splits are extremely, adversely effected?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What are better ways to represent body proportionality between athletes?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I.e. mass of legs relative to whole body, leg circumferences, and leg densities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Are players in certain positions based on their body size and shape?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Is position an explanatory variable for how fast the 40-yard dash is ran?</a:t>
            </a:r>
          </a:p>
        </p:txBody>
      </p:sp>
    </p:spTree>
    <p:extLst>
      <p:ext uri="{BB962C8B-B14F-4D97-AF65-F5344CB8AC3E}">
        <p14:creationId xmlns:p14="http://schemas.microsoft.com/office/powerpoint/2010/main" val="109334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99E6-ADB4-B444-AD30-3322C09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64" y="-270994"/>
            <a:ext cx="9486900" cy="1371600"/>
          </a:xfrm>
        </p:spPr>
        <p:txBody>
          <a:bodyPr>
            <a:normAutofit/>
          </a:bodyPr>
          <a:lstStyle/>
          <a:p>
            <a:r>
              <a:rPr lang="en-US" b="1" dirty="0"/>
              <a:t>Appendix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6EB230B-46FC-B140-A821-58665DC7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237" y="28575"/>
            <a:ext cx="5396763" cy="333057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0789CD-228D-DC4E-B471-33158B84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36" y="3359149"/>
            <a:ext cx="5396763" cy="333057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64B26C3-CB43-E34E-BDF7-BE4C5B77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472" y="3359148"/>
            <a:ext cx="5396763" cy="3330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530897-CF81-984E-BF39-87AAA2662773}"/>
              </a:ext>
            </a:extLst>
          </p:cNvPr>
          <p:cNvSpPr txBox="1"/>
          <p:nvPr/>
        </p:nvSpPr>
        <p:spPr>
          <a:xfrm>
            <a:off x="1902825" y="3468169"/>
            <a:ext cx="295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udy Old Style" panose="02020502050305020303" pitchFamily="18" charset="77"/>
              </a:rPr>
              <a:t>Equal variance and linearity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BDD9B-D10C-0245-9BBF-810FEBCF2900}"/>
              </a:ext>
            </a:extLst>
          </p:cNvPr>
          <p:cNvSpPr txBox="1"/>
          <p:nvPr/>
        </p:nvSpPr>
        <p:spPr>
          <a:xfrm>
            <a:off x="9136978" y="91641"/>
            <a:ext cx="295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Goudy Old Style" panose="02020502050305020303" pitchFamily="18" charset="77"/>
              </a:rPr>
              <a:t>Normally distributed</a:t>
            </a:r>
          </a:p>
          <a:p>
            <a:pPr algn="r"/>
            <a:r>
              <a:rPr lang="en-US" dirty="0">
                <a:solidFill>
                  <a:srgbClr val="FF0000"/>
                </a:solidFill>
                <a:latin typeface="Goudy Old Style" panose="02020502050305020303" pitchFamily="18" charset="77"/>
              </a:rPr>
              <a:t>histogram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DB215-3B46-184E-98FB-B3CD88ACE3B1}"/>
              </a:ext>
            </a:extLst>
          </p:cNvPr>
          <p:cNvSpPr txBox="1"/>
          <p:nvPr/>
        </p:nvSpPr>
        <p:spPr>
          <a:xfrm>
            <a:off x="7299588" y="3468169"/>
            <a:ext cx="295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udy Old Style" panose="02020502050305020303" pitchFamily="18" charset="77"/>
              </a:rPr>
              <a:t>Normally distributed q-q plot</a:t>
            </a:r>
          </a:p>
        </p:txBody>
      </p:sp>
    </p:spTree>
    <p:extLst>
      <p:ext uri="{BB962C8B-B14F-4D97-AF65-F5344CB8AC3E}">
        <p14:creationId xmlns:p14="http://schemas.microsoft.com/office/powerpoint/2010/main" val="271684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5F11-7F9A-0347-9BC8-82498240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7729-EF12-724D-830E-EF1FBD60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suggested body determinant for an athlete’s speed and explosiveness?</a:t>
            </a:r>
          </a:p>
          <a:p>
            <a:r>
              <a:rPr lang="en-US" dirty="0"/>
              <a:t>Do body proportions determine players’ positions?</a:t>
            </a:r>
          </a:p>
          <a:p>
            <a:pPr lvl="1"/>
            <a:r>
              <a:rPr lang="en-US" dirty="0"/>
              <a:t>Body size (BMI)?</a:t>
            </a:r>
          </a:p>
          <a:p>
            <a:pPr lvl="1"/>
            <a:r>
              <a:rPr lang="en-US" dirty="0"/>
              <a:t>Other confounding factors?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B533-13A2-DD46-97A0-BF9F2F49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choices and Data glimpse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5757-F03D-8447-918F-3E5B5ADC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Explanatory variables:</a:t>
            </a:r>
          </a:p>
          <a:p>
            <a:pPr lvl="1"/>
            <a:r>
              <a:rPr lang="en-US" dirty="0"/>
              <a:t>BMI</a:t>
            </a:r>
          </a:p>
          <a:p>
            <a:pPr lvl="1"/>
            <a:r>
              <a:rPr lang="en-US" dirty="0"/>
              <a:t>Generalized player position</a:t>
            </a:r>
          </a:p>
          <a:p>
            <a:pPr lvl="1"/>
            <a:r>
              <a:rPr lang="en-US" dirty="0"/>
              <a:t>Leg : torso ratio</a:t>
            </a:r>
          </a:p>
          <a:p>
            <a:r>
              <a:rPr lang="en-US" dirty="0"/>
              <a:t>Response variables:</a:t>
            </a:r>
          </a:p>
          <a:p>
            <a:pPr lvl="1"/>
            <a:r>
              <a:rPr lang="en-US" dirty="0"/>
              <a:t>Overall forty time as a metric the NFL uses for athlete speed</a:t>
            </a:r>
          </a:p>
          <a:p>
            <a:pPr lvl="1"/>
            <a:r>
              <a:rPr lang="en-US" dirty="0"/>
              <a:t>Ten-time split as a metric for an athlete’s explosiveness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2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F3F4-1FEC-444F-8CF4-27852286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choices and Data glimpse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9C87-C225-E94A-BC56-78B3B8F1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Observations: 308 </a:t>
            </a:r>
          </a:p>
          <a:p>
            <a:pPr lvl="1"/>
            <a:r>
              <a:rPr lang="en-US" dirty="0"/>
              <a:t>Each observation represents an athlete from the 2020 NFL combine</a:t>
            </a:r>
          </a:p>
          <a:p>
            <a:r>
              <a:rPr lang="en-US" dirty="0"/>
              <a:t>Variables: 8</a:t>
            </a:r>
          </a:p>
          <a:p>
            <a:pPr lvl="1"/>
            <a:r>
              <a:rPr lang="en-US" dirty="0"/>
              <a:t>Name, position, BMI, overall 40-yd dash time, 10-time split, leg : torso, generalized position</a:t>
            </a:r>
          </a:p>
          <a:p>
            <a:pPr lvl="2"/>
            <a:r>
              <a:rPr lang="en-US" dirty="0"/>
              <a:t>Generalized position assumes DL, OL, QB, WR, S, TE, LB, CB, and RB</a:t>
            </a:r>
          </a:p>
          <a:p>
            <a:pPr lvl="2"/>
            <a:r>
              <a:rPr lang="en-US" dirty="0"/>
              <a:t>“Generalized position” replaces “position” with more generality</a:t>
            </a:r>
          </a:p>
          <a:p>
            <a:pPr lvl="3"/>
            <a:r>
              <a:rPr lang="en-US" dirty="0"/>
              <a:t>E.g. “ILB”, “OLB”, “LB/SS” as “LB”</a:t>
            </a:r>
          </a:p>
        </p:txBody>
      </p:sp>
    </p:spTree>
    <p:extLst>
      <p:ext uri="{BB962C8B-B14F-4D97-AF65-F5344CB8AC3E}">
        <p14:creationId xmlns:p14="http://schemas.microsoft.com/office/powerpoint/2010/main" val="227150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08DE2-C3EE-B542-8F21-BA5D5E94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40-yd time versus BMI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B6B28-A4F1-AF42-AB1F-70CB3A62E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5301" y="1814732"/>
            <a:ext cx="3390899" cy="45016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Faceted by position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Data shows differences in BMI by position against 40-yd dash time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Do BMI and 40-time do have a strong (&gt;0.5), positive correlation?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Note “OL” and “DL”: relatively extreme BMI’s explored in “Further Questions”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A55968C-23A6-1F4D-ABA1-ECEE365B5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0036017-8991-6C45-A157-5F21887E01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AC7C35B8-531F-5041-8096-85977F5F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899"/>
            <a:ext cx="7429501" cy="45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5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F3F4-1FEC-444F-8CF4-27852286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4811150" cy="813498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Do BMI and 40-time do have a strong (&gt;0.5), positive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9C87-C225-E94A-BC56-78B3B8F1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4811150" cy="4021021"/>
          </a:xfrm>
        </p:spPr>
        <p:txBody>
          <a:bodyPr>
            <a:normAutofit/>
          </a:bodyPr>
          <a:lstStyle/>
          <a:p>
            <a:r>
              <a:rPr lang="en-US" dirty="0"/>
              <a:t>Based on an </a:t>
            </a:r>
            <a:r>
              <a:rPr lang="el-GR" dirty="0"/>
              <a:t>α</a:t>
            </a:r>
            <a:r>
              <a:rPr lang="en-US" dirty="0"/>
              <a:t> level of 0.05, we are 95% confident that the true population coefficient for BMI and forty times is between (0.749, 0.844). </a:t>
            </a:r>
          </a:p>
          <a:p>
            <a:r>
              <a:rPr lang="en-US" dirty="0"/>
              <a:t>There is enough evidence to reject the null hypothesis that there is not a strong, positive correlation (≤ 0.50) between BMI and forty time.</a:t>
            </a:r>
          </a:p>
          <a:p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3DC1DBC-2701-4044-B095-B423AAC37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" t="10378"/>
          <a:stretch/>
        </p:blipFill>
        <p:spPr>
          <a:xfrm>
            <a:off x="6096000" y="2526632"/>
            <a:ext cx="6096000" cy="33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5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08DE2-C3EE-B542-8F21-BA5D5E94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7" y="798488"/>
            <a:ext cx="3390899" cy="13036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10-time split versus Generalized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B6B28-A4F1-AF42-AB1F-70CB3A62E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8027" y="2200713"/>
            <a:ext cx="3390899" cy="35573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Ordered by mean ten-time split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Data shows differences in the first 10-yd split by position.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Does position effect explosiveness?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Can we model 10—time splits based on position?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A55968C-23A6-1F4D-ABA1-ECEE365B5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0036017-8991-6C45-A157-5F21887E01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277CCC0-625B-A247-ADC3-0611CB89F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712"/>
            <a:ext cx="745463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F3F4-1FEC-444F-8CF4-27852286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4811150" cy="813498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What is the relationship between 10—time split and position?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9C87-C225-E94A-BC56-78B3B8F1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4811150" cy="4021021"/>
          </a:xfrm>
        </p:spPr>
        <p:txBody>
          <a:bodyPr>
            <a:normAutofit/>
          </a:bodyPr>
          <a:lstStyle/>
          <a:p>
            <a:r>
              <a:rPr lang="en-US" dirty="0"/>
              <a:t>All qualifying conditions were met for linear model inference:</a:t>
            </a:r>
          </a:p>
          <a:p>
            <a:pPr lvl="1"/>
            <a:r>
              <a:rPr lang="en-US" dirty="0"/>
              <a:t>The variables were independent of each other</a:t>
            </a:r>
          </a:p>
          <a:p>
            <a:pPr lvl="1"/>
            <a:r>
              <a:rPr lang="en-US" dirty="0"/>
              <a:t>Augmented data points had equal variance and linearity</a:t>
            </a:r>
          </a:p>
          <a:p>
            <a:pPr lvl="1"/>
            <a:r>
              <a:rPr lang="en-US" dirty="0"/>
              <a:t>Augmented data was normally distributed</a:t>
            </a:r>
          </a:p>
          <a:p>
            <a:pPr lvl="2"/>
            <a:r>
              <a:rPr lang="en-US" dirty="0"/>
              <a:t>See appendix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1267D-FC40-A244-8C8C-45819F22A68D}"/>
              </a:ext>
            </a:extLst>
          </p:cNvPr>
          <p:cNvSpPr txBox="1"/>
          <p:nvPr/>
        </p:nvSpPr>
        <p:spPr>
          <a:xfrm>
            <a:off x="4151144" y="1879289"/>
            <a:ext cx="111728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oudy Old Style" panose="02020502050305020303" pitchFamily="18" charset="77"/>
              </a:rPr>
              <a:t>Predicted 10-time splits:</a:t>
            </a:r>
          </a:p>
          <a:p>
            <a:pPr algn="ctr"/>
            <a:r>
              <a:rPr lang="en-US" sz="2000" dirty="0">
                <a:latin typeface="Goudy Old Style" panose="02020502050305020303" pitchFamily="18" charset="77"/>
              </a:rPr>
              <a:t> </a:t>
            </a:r>
          </a:p>
          <a:p>
            <a:pPr algn="ctr"/>
            <a:r>
              <a:rPr lang="en-US" sz="2000" dirty="0">
                <a:latin typeface="Goudy Old Style" panose="02020502050305020303" pitchFamily="18" charset="77"/>
              </a:rPr>
              <a:t>1.533 (CB)</a:t>
            </a:r>
          </a:p>
          <a:p>
            <a:pPr algn="ctr"/>
            <a:r>
              <a:rPr lang="en-US" sz="2000" dirty="0">
                <a:latin typeface="Goudy Old Style" panose="02020502050305020303" pitchFamily="18" charset="77"/>
              </a:rPr>
              <a:t>1.536 (WR)</a:t>
            </a:r>
          </a:p>
          <a:p>
            <a:pPr algn="ctr"/>
            <a:r>
              <a:rPr lang="en-US" sz="2000" dirty="0">
                <a:latin typeface="Goudy Old Style" panose="02020502050305020303" pitchFamily="18" charset="77"/>
              </a:rPr>
              <a:t>1.545 (RB)</a:t>
            </a:r>
          </a:p>
          <a:p>
            <a:pPr algn="ctr"/>
            <a:r>
              <a:rPr lang="en-US" sz="2000" dirty="0">
                <a:latin typeface="Goudy Old Style" panose="02020502050305020303" pitchFamily="18" charset="77"/>
              </a:rPr>
              <a:t>1.561 (S) </a:t>
            </a:r>
          </a:p>
          <a:p>
            <a:pPr algn="ctr"/>
            <a:r>
              <a:rPr lang="en-US" sz="2000" dirty="0">
                <a:latin typeface="Goudy Old Style" panose="02020502050305020303" pitchFamily="18" charset="77"/>
              </a:rPr>
              <a:t>1.573 (LB)</a:t>
            </a:r>
          </a:p>
          <a:p>
            <a:pPr algn="ctr"/>
            <a:r>
              <a:rPr lang="en-US" sz="2000" dirty="0">
                <a:latin typeface="Goudy Old Style" panose="02020502050305020303" pitchFamily="18" charset="77"/>
              </a:rPr>
              <a:t>1.621 (QB)</a:t>
            </a:r>
          </a:p>
          <a:p>
            <a:pPr algn="ctr"/>
            <a:r>
              <a:rPr lang="en-US" sz="2000" dirty="0">
                <a:latin typeface="Goudy Old Style" panose="02020502050305020303" pitchFamily="18" charset="77"/>
              </a:rPr>
              <a:t>1.634 (TE)</a:t>
            </a:r>
          </a:p>
          <a:p>
            <a:pPr algn="ctr"/>
            <a:r>
              <a:rPr lang="en-US" sz="2000" dirty="0">
                <a:latin typeface="Goudy Old Style" panose="02020502050305020303" pitchFamily="18" charset="77"/>
              </a:rPr>
              <a:t>1.739 (DL)</a:t>
            </a:r>
          </a:p>
          <a:p>
            <a:pPr algn="ctr"/>
            <a:r>
              <a:rPr lang="en-US" sz="2000" dirty="0">
                <a:latin typeface="Goudy Old Style" panose="02020502050305020303" pitchFamily="18" charset="77"/>
              </a:rPr>
              <a:t>1.827 (OL)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A475E5-BA59-D44C-BDE0-F3FA4A3425FA}"/>
              </a:ext>
            </a:extLst>
          </p:cNvPr>
          <p:cNvCxnSpPr>
            <a:cxnSpLocks/>
          </p:cNvCxnSpPr>
          <p:nvPr/>
        </p:nvCxnSpPr>
        <p:spPr>
          <a:xfrm>
            <a:off x="7118684" y="-102269"/>
            <a:ext cx="0" cy="7062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1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08DE2-C3EE-B542-8F21-BA5D5E94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50" y="986753"/>
            <a:ext cx="3390899" cy="13036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cap="all" spc="300" dirty="0"/>
              <a:t>10-time split versus Leg : Torso ratio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B6B28-A4F1-AF42-AB1F-70CB3A62E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4350" y="2828229"/>
            <a:ext cx="3390899" cy="304301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Colored by position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Data shows differences in leg to torso ratio versus 10–time split.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Are leg : torso ratios and the first ten-yard splits correlated with each other?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A55968C-23A6-1F4D-ABA1-ECEE365B5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0036017-8991-6C45-A157-5F21887E01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7B4C82BE-D68F-234A-AEFF-CCDEA0EE5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" y="986753"/>
            <a:ext cx="7420801" cy="45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8975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680</Words>
  <Application>Microsoft Macintosh PowerPoint</Application>
  <PresentationFormat>Widescreen</PresentationFormat>
  <Paragraphs>89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Goudy Old Style</vt:lpstr>
      <vt:lpstr>ClassicFrameVTI</vt:lpstr>
      <vt:lpstr>Assessing how Different body shapes and sizes address the NFL’s 40-Yard Dash</vt:lpstr>
      <vt:lpstr>Guiding Questions</vt:lpstr>
      <vt:lpstr>variable choices and Data glimpse</vt:lpstr>
      <vt:lpstr>variable choices and Data glimpse</vt:lpstr>
      <vt:lpstr>40-yd time versus BMI</vt:lpstr>
      <vt:lpstr>Do BMI and 40-time do have a strong (&gt;0.5), positive correlation?</vt:lpstr>
      <vt:lpstr>10-time split versus Generalized position</vt:lpstr>
      <vt:lpstr>What is the relationship between 10—time split and position?</vt:lpstr>
      <vt:lpstr>10-time split versus Leg : Torso ratio</vt:lpstr>
      <vt:lpstr>What is the relationship between leg : torso ratio and the first ten-yard splits?</vt:lpstr>
      <vt:lpstr>Conclusions</vt:lpstr>
      <vt:lpstr>Further questions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how Different body shapes and sizes address the NFL’s 40-Yard Dash</dc:title>
  <dc:creator>Emile Therrien</dc:creator>
  <cp:lastModifiedBy>Emile Therrien</cp:lastModifiedBy>
  <cp:revision>8</cp:revision>
  <dcterms:created xsi:type="dcterms:W3CDTF">2020-10-30T16:43:58Z</dcterms:created>
  <dcterms:modified xsi:type="dcterms:W3CDTF">2020-11-08T22:32:01Z</dcterms:modified>
</cp:coreProperties>
</file>