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Economica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2923FC-D61D-46DA-9DF8-9AE40D957896}">
  <a:tblStyle styleId="{442923FC-D61D-46DA-9DF8-9AE40D95789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Economica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Economic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Economica-boldItalic.fntdata"/><Relationship Id="rId30" Type="http://schemas.openxmlformats.org/officeDocument/2006/relationships/font" Target="fonts/Economica-italic.fntdata"/><Relationship Id="rId11" Type="http://schemas.openxmlformats.org/officeDocument/2006/relationships/slide" Target="slides/slide5.xml"/><Relationship Id="rId33" Type="http://schemas.openxmlformats.org/officeDocument/2006/relationships/font" Target="fonts/OpenSans-bold.fntdata"/><Relationship Id="rId10" Type="http://schemas.openxmlformats.org/officeDocument/2006/relationships/slide" Target="slides/slide4.xml"/><Relationship Id="rId32" Type="http://schemas.openxmlformats.org/officeDocument/2006/relationships/font" Target="fonts/OpenSans-regular.fntdata"/><Relationship Id="rId13" Type="http://schemas.openxmlformats.org/officeDocument/2006/relationships/slide" Target="slides/slide7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34" Type="http://schemas.openxmlformats.org/officeDocument/2006/relationships/font" Target="fonts/OpenSans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6aea8333e_0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336aea8333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6aea8333e_0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336aea8333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36aea8333e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336aea8333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6aea8333e_0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336aea8333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6aea8333e_0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336aea8333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36aea8333e_0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336aea8333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36aea8333e_0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336aea8333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6aea8333e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336aea8333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6aea8333e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336aea833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6aea8333e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336aea8333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4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7.png"/><Relationship Id="rId8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805450" y="821300"/>
            <a:ext cx="3992100" cy="192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2400">
                <a:latin typeface="Times New Roman"/>
                <a:ea typeface="Times New Roman"/>
                <a:cs typeface="Times New Roman"/>
                <a:sym typeface="Times New Roman"/>
              </a:rPr>
              <a:t>Програмна система для автоматизованого управління освітленням для вирощування рослин. Front-end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412100" y="3544250"/>
            <a:ext cx="5087400" cy="15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ПІБ, група             Ільєнко Богдан Анатолійович ПЗПІ-21-10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Керівник:              доц. кафедри ПІ Дмитро КОЛЕСНИКОВ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3 червня 2025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Опис програмного забезпечення, що було використано у дослідженні</a:t>
            </a:r>
            <a:endParaRPr sz="3200"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289650" y="1499250"/>
            <a:ext cx="5324400" cy="21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ts val="1800"/>
              <a:buNone/>
            </a:pPr>
            <a:r>
              <a:rPr lang="uk" sz="14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У процесі розробки клієнтської частини застосовувалися сучасні технології та інструменти. Основною мовою програмування став TypeScript, а фреймворком для побудови інтерфейсу — React. Для управління станом і виконання запитів до API було використано Redux Toolkit Query (RTK Query). Для побудови сучасного та зручного інтерфейсу обрано Ant Design. Розробка здійснювалась у середовищі Visual Studio Code із застосуванням системи керування версіями Git.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894" y="1421013"/>
            <a:ext cx="702336" cy="75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5679" y="1439919"/>
            <a:ext cx="702335" cy="755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438" y="2602654"/>
            <a:ext cx="771252" cy="755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01121" y="2516961"/>
            <a:ext cx="871453" cy="937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3450" y="3533438"/>
            <a:ext cx="2408993" cy="651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Дизайн системи</a:t>
            </a:r>
            <a:endParaRPr sz="3200"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283725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65"/>
              <a:buNone/>
            </a:pPr>
            <a:r>
              <a:rPr lang="uk" sz="1400">
                <a:latin typeface="Times New Roman"/>
                <a:ea typeface="Times New Roman"/>
                <a:cs typeface="Times New Roman"/>
                <a:sym typeface="Times New Roman"/>
              </a:rPr>
              <a:t>Для проєктування клієнтської частини системи було обрано компонентний підхід, який дозволяє ефективно розділяти відповідальність між окремими частинами інтерфейсу.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65"/>
              <a:buNone/>
            </a:pPr>
            <a:r>
              <a:rPr lang="uk" sz="1400">
                <a:latin typeface="Times New Roman"/>
                <a:ea typeface="Times New Roman"/>
                <a:cs typeface="Times New Roman"/>
                <a:sym typeface="Times New Roman"/>
              </a:rPr>
              <a:t>Розробка здійснювалась поетапно: спочатку було налаштовано маршрутизацію через React Router, далі — реалізовано базову структуру сторінок, інтеграцію з API через RTK Query та механізми автентифікації через сесії (httpOnly cookies).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65"/>
              <a:buNone/>
            </a:pPr>
            <a:r>
              <a:rPr lang="uk" sz="1400">
                <a:latin typeface="Times New Roman"/>
                <a:ea typeface="Times New Roman"/>
                <a:cs typeface="Times New Roman"/>
                <a:sym typeface="Times New Roman"/>
              </a:rPr>
              <a:t>Для UI обрано Ant Design, що забезпечило швидку реалізацію форм, таблиць, повідомлень і модальних вікон.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65"/>
              <a:buNone/>
            </a:pPr>
            <a:r>
              <a:rPr lang="uk" sz="1400">
                <a:latin typeface="Times New Roman"/>
                <a:ea typeface="Times New Roman"/>
                <a:cs typeface="Times New Roman"/>
                <a:sym typeface="Times New Roman"/>
              </a:rPr>
              <a:t>Обробку стану та асинхронних запитів реалізовано через Redux Toolkit Query, що дозволило уникнути зайвого дублювання логіки та забезпечити кешування результатів.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Приклад реалізації</a:t>
            </a:r>
            <a:endParaRPr sz="3200"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493450" y="991813"/>
            <a:ext cx="4232100" cy="3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uk" sz="1400">
                <a:latin typeface="Times New Roman"/>
                <a:ea typeface="Times New Roman"/>
                <a:cs typeface="Times New Roman"/>
                <a:sym typeface="Times New Roman"/>
              </a:rPr>
              <a:t>Даний фрагмент коду відповідає за налаштування сесій у серверній частині застосунку на базі NestJS. Сесії зберігаються у Redis за допомогою бібліотеки connect-redis, що забезпечує швидкий доступ та масштабованість. Після входу користувача сервер створює сесію, а браузеру надсилається cookie з ідентифікатором sid. Сесія є захищеною (httpOnly) і має строк дії 7 днів.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/>
        </p:nvSpPr>
        <p:spPr>
          <a:xfrm>
            <a:off x="8778240" y="4606349"/>
            <a:ext cx="28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850" y="991863"/>
            <a:ext cx="3757074" cy="315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Інтерфейс користувача </a:t>
            </a:r>
            <a:r>
              <a:rPr lang="uk" sz="3200"/>
              <a:t>(сторінка авторизації)</a:t>
            </a:r>
            <a:endParaRPr sz="3200"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647950" y="1338750"/>
            <a:ext cx="4232100" cy="24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uk" sz="1400">
                <a:latin typeface="Times New Roman"/>
                <a:ea typeface="Times New Roman"/>
                <a:cs typeface="Times New Roman"/>
                <a:sym typeface="Times New Roman"/>
              </a:rPr>
              <a:t>На початковій сторінці користувача зустрічає форма входу, яка дозволяє авторизуватися через email та пароль. Також реалізовано можливість входу через Google або Facebook. Для нових користувачів передбачене посилання на реєстрацію.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6202" y="765013"/>
            <a:ext cx="2576075" cy="36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Інтерфейс користувача </a:t>
            </a:r>
            <a:r>
              <a:rPr lang="uk" sz="3200"/>
              <a:t>(головна сторінка)</a:t>
            </a:r>
            <a:endParaRPr sz="3200"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311700" y="678300"/>
            <a:ext cx="4153200" cy="3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uk" sz="1200">
                <a:latin typeface="Times New Roman"/>
                <a:ea typeface="Times New Roman"/>
                <a:cs typeface="Times New Roman"/>
                <a:sym typeface="Times New Roman"/>
              </a:rPr>
              <a:t>Цей фрагмент демонструє головну сторінку (Dashboard) клієнтської частини системи PlantsApp, яка надає огляд стану рослин та останніх подій.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uk" sz="1200">
                <a:latin typeface="Times New Roman"/>
                <a:ea typeface="Times New Roman"/>
                <a:cs typeface="Times New Roman"/>
                <a:sym typeface="Times New Roman"/>
              </a:rPr>
              <a:t>Основні елементи: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uk" sz="1200">
                <a:latin typeface="Times New Roman"/>
                <a:ea typeface="Times New Roman"/>
                <a:cs typeface="Times New Roman"/>
                <a:sym typeface="Times New Roman"/>
              </a:rPr>
              <a:t>Plant Growth Over Time — графік росту рослин за датами.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uk" sz="1200">
                <a:latin typeface="Times New Roman"/>
                <a:ea typeface="Times New Roman"/>
                <a:cs typeface="Times New Roman"/>
                <a:sym typeface="Times New Roman"/>
              </a:rPr>
              <a:t>Watered/Not Watered — діаграма поливу за останні дні.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uk" sz="1200">
                <a:latin typeface="Times New Roman"/>
                <a:ea typeface="Times New Roman"/>
                <a:cs typeface="Times New Roman"/>
                <a:sym typeface="Times New Roman"/>
              </a:rPr>
              <a:t>Plant Health Status — кругова діаграма стану рослин (здорові, потребують поливу, хворі).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uk" sz="1200">
                <a:latin typeface="Times New Roman"/>
                <a:ea typeface="Times New Roman"/>
                <a:cs typeface="Times New Roman"/>
                <a:sym typeface="Times New Roman"/>
              </a:rPr>
              <a:t>Recent Events — список останніх подій, пов’язаних із поливом, сенсорами та станом рослин.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uk" sz="1200">
                <a:latin typeface="Times New Roman"/>
                <a:ea typeface="Times New Roman"/>
                <a:cs typeface="Times New Roman"/>
                <a:sym typeface="Times New Roman"/>
              </a:rPr>
              <a:t>Інтерфейс побудований на React та Ant Design.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Google Shape;17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/>
          <p:nvPr/>
        </p:nvSpPr>
        <p:spPr>
          <a:xfrm>
            <a:off x="8778240" y="4606349"/>
            <a:ext cx="28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6225" y="1008725"/>
            <a:ext cx="4153299" cy="291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Інтерфейс користувача</a:t>
            </a:r>
            <a:r>
              <a:rPr lang="uk" sz="3200"/>
              <a:t> (управління лампами)</a:t>
            </a:r>
            <a:endParaRPr sz="3200"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5597875" y="1475175"/>
            <a:ext cx="3262500" cy="23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uk" sz="1400">
                <a:latin typeface="Times New Roman"/>
                <a:ea typeface="Times New Roman"/>
                <a:cs typeface="Times New Roman"/>
                <a:sym typeface="Times New Roman"/>
              </a:rPr>
              <a:t>Цей фрагмент показує сторінку керування лампами: для кожної лампи відображаються параметри (потужність, світло, час роботи), статус, спектр і прикріплені рослини. Реалізовано пошук, фільтр, редагування, видалення та додавання нових ламп.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/>
        </p:nvSpPr>
        <p:spPr>
          <a:xfrm>
            <a:off x="8778240" y="4606349"/>
            <a:ext cx="28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225" y="776975"/>
            <a:ext cx="5088202" cy="358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Інтерфейс користувача</a:t>
            </a:r>
            <a:r>
              <a:rPr lang="uk" sz="3200"/>
              <a:t> (дашборд із сенсорами)</a:t>
            </a:r>
            <a:endParaRPr sz="3200"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5270725" y="919325"/>
            <a:ext cx="3262500" cy="3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uk" sz="1400">
                <a:latin typeface="Times New Roman"/>
                <a:ea typeface="Times New Roman"/>
                <a:cs typeface="Times New Roman"/>
                <a:sym typeface="Times New Roman"/>
              </a:rPr>
              <a:t>На сторінці сенсорів відображаються всі активні пристрої моніторингу, що збирають дані про стан середовища — температуру, вологість, освітлення, pH ґрунту тощо. Для кожного сенсора показується актуальне значення, дата останнього оновлення, прив’язані рослини та статус роботи (OK, Warning або Error). Додатково доступний перегляд історії вимірювань.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6" name="Google Shape;19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 txBox="1"/>
          <p:nvPr/>
        </p:nvSpPr>
        <p:spPr>
          <a:xfrm>
            <a:off x="8778240" y="4606349"/>
            <a:ext cx="28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75" y="919325"/>
            <a:ext cx="4573794" cy="323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Тестування (Ручне тестування API через Swagger)</a:t>
            </a:r>
            <a:endParaRPr sz="3200"/>
          </a:p>
        </p:txBody>
      </p:sp>
      <p:pic>
        <p:nvPicPr>
          <p:cNvPr id="204" name="Google Shape;20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6" name="Google Shape;206;p29"/>
          <p:cNvGraphicFramePr/>
          <p:nvPr/>
        </p:nvGraphicFramePr>
        <p:xfrm>
          <a:off x="152400" y="68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{442923FC-D61D-46DA-9DF8-9AE40D957896}</a:tableStyleId>
              </a:tblPr>
              <a:tblGrid>
                <a:gridCol w="382850"/>
                <a:gridCol w="3177425"/>
                <a:gridCol w="1276825"/>
                <a:gridCol w="3274900"/>
                <a:gridCol w="721250"/>
              </a:tblGrid>
              <a:tr h="414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 sz="11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№</a:t>
                      </a:r>
                      <a:endParaRPr b="1" sz="11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 sz="11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Опис тесту</a:t>
                      </a:r>
                      <a:endParaRPr b="1" sz="11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 sz="11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Роль користувача</a:t>
                      </a:r>
                      <a:endParaRPr b="1" sz="11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 sz="11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Очікуваний результат</a:t>
                      </a:r>
                      <a:endParaRPr b="1" sz="11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 sz="11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Результат</a:t>
                      </a:r>
                      <a:endParaRPr b="1" sz="11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1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1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Авторизація через форму входу</a:t>
                      </a:r>
                      <a:endParaRPr sz="11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1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Усі</a:t>
                      </a:r>
                      <a:endParaRPr sz="11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1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Система створює сесію і перенаправляє на /home</a:t>
                      </a:r>
                      <a:endParaRPr sz="11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1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✅</a:t>
                      </a:r>
                      <a:endParaRPr sz="11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1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1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1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Доступ до сторінки /users без ролі admin</a:t>
                      </a:r>
                      <a:endParaRPr sz="11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1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Звичайний</a:t>
                      </a:r>
                      <a:endParaRPr sz="11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1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Отримано помилку доступу (403)</a:t>
                      </a:r>
                      <a:endParaRPr sz="11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1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✅</a:t>
                      </a:r>
                      <a:endParaRPr sz="11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1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1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1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Додавання нового сенсора</a:t>
                      </a:r>
                      <a:endParaRPr sz="11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1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Технік</a:t>
                      </a:r>
                      <a:endParaRPr sz="11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1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Сенсор з’являється в загальному списку</a:t>
                      </a:r>
                      <a:endParaRPr sz="11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1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✅</a:t>
                      </a:r>
                      <a:endParaRPr sz="11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1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1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1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Виведення списку рослин</a:t>
                      </a:r>
                      <a:endParaRPr sz="11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1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Усі</a:t>
                      </a:r>
                      <a:endParaRPr sz="11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1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Відображено перелік з актуальними даними</a:t>
                      </a:r>
                      <a:endParaRPr sz="11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1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✅</a:t>
                      </a:r>
                      <a:endParaRPr sz="11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1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1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1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Автоматичний редірект на login при втраті сесії</a:t>
                      </a:r>
                      <a:endParaRPr sz="11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1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Усі</a:t>
                      </a:r>
                      <a:endParaRPr sz="11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1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Користувача повертає на сторінку авторизації</a:t>
                      </a:r>
                      <a:endParaRPr sz="11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1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✅</a:t>
                      </a:r>
                      <a:endParaRPr sz="11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1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1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1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Створення дубліката користувача</a:t>
                      </a:r>
                      <a:endParaRPr sz="11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1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Адмін</a:t>
                      </a:r>
                      <a:endParaRPr sz="11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1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Виведено повідомлення про помилку</a:t>
                      </a:r>
                      <a:endParaRPr sz="11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1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✅</a:t>
                      </a:r>
                      <a:endParaRPr sz="11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1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1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1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Некоректна відповідь від сенсора (симуляція)</a:t>
                      </a:r>
                      <a:endParaRPr sz="11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1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Технік</a:t>
                      </a:r>
                      <a:endParaRPr sz="11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1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Відображено попередження/помилку</a:t>
                      </a:r>
                      <a:endParaRPr sz="11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1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✅</a:t>
                      </a:r>
                      <a:endParaRPr sz="11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Тестування (</a:t>
            </a:r>
            <a:r>
              <a:rPr lang="uk" sz="3200"/>
              <a:t>Unit-тестування NestJS</a:t>
            </a:r>
            <a:r>
              <a:rPr lang="uk" sz="3200"/>
              <a:t>)</a:t>
            </a:r>
            <a:endParaRPr sz="3200"/>
          </a:p>
        </p:txBody>
      </p:sp>
      <p:pic>
        <p:nvPicPr>
          <p:cNvPr id="212" name="Google Shape;21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0"/>
          <p:cNvSpPr txBox="1"/>
          <p:nvPr/>
        </p:nvSpPr>
        <p:spPr>
          <a:xfrm>
            <a:off x="8778240" y="4606349"/>
            <a:ext cx="28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4" name="Google Shape;214;p30"/>
          <p:cNvGraphicFramePr/>
          <p:nvPr/>
        </p:nvGraphicFramePr>
        <p:xfrm>
          <a:off x="268925" y="87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{442923FC-D61D-46DA-9DF8-9AE40D957896}</a:tableStyleId>
              </a:tblPr>
              <a:tblGrid>
                <a:gridCol w="382850"/>
                <a:gridCol w="1409075"/>
                <a:gridCol w="3432725"/>
                <a:gridCol w="2428400"/>
                <a:gridCol w="1109275"/>
              </a:tblGrid>
              <a:tr h="646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№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Модуль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Тест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Очікуваний результат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Результат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AuthService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login() з валідними даними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Повертає сесію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✅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UserService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findById() з неіснуючим ID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Повертає null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✅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SensorService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createSensor() з валідними даними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Створення сенсора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✅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JSON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parse() з порожнім файлом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Повертає помилку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✅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Тестування (</a:t>
            </a:r>
            <a:r>
              <a:rPr lang="uk" sz="3200"/>
              <a:t>E2E-тестування – NestJS + Supertest</a:t>
            </a:r>
            <a:r>
              <a:rPr lang="uk" sz="3200"/>
              <a:t>)</a:t>
            </a:r>
            <a:endParaRPr sz="3200"/>
          </a:p>
        </p:txBody>
      </p:sp>
      <p:pic>
        <p:nvPicPr>
          <p:cNvPr id="220" name="Google Shape;22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1"/>
          <p:cNvSpPr txBox="1"/>
          <p:nvPr/>
        </p:nvSpPr>
        <p:spPr>
          <a:xfrm>
            <a:off x="8778240" y="4606349"/>
            <a:ext cx="28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2" name="Google Shape;222;p31"/>
          <p:cNvGraphicFramePr/>
          <p:nvPr/>
        </p:nvGraphicFramePr>
        <p:xfrm>
          <a:off x="352325" y="83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{442923FC-D61D-46DA-9DF8-9AE40D957896}</a:tableStyleId>
              </a:tblPr>
              <a:tblGrid>
                <a:gridCol w="382850"/>
                <a:gridCol w="4087650"/>
                <a:gridCol w="3091925"/>
                <a:gridCol w="969500"/>
              </a:tblGrid>
              <a:tr h="64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№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Сценарій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Очікуваний результат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Результат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Користувач проходить реєстрацію та логін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Видається сесія, redirect на /home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✅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Авторизований запит на /me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Повертається об’єкт користувача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✅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Невалідний запит на /lamps без сесії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Отримано статус 401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✅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Повний сценарій: створення лампи – перегляд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Лампа створена та відображається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✅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>
                <a:latin typeface="Times New Roman"/>
                <a:ea typeface="Times New Roman"/>
                <a:cs typeface="Times New Roman"/>
                <a:sym typeface="Times New Roman"/>
              </a:rPr>
              <a:t>Мета роботи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</a:pPr>
            <a:r>
              <a:rPr lang="uk" sz="1400">
                <a:latin typeface="Times New Roman"/>
                <a:ea typeface="Times New Roman"/>
                <a:cs typeface="Times New Roman"/>
                <a:sym typeface="Times New Roman"/>
              </a:rPr>
              <a:t>Розробити клієнтську частину програмної системи для керування освітленням рослин, яка надає повнофункціональний веб-інтерфейс із підтримкою адаптивного дизайну, зручної навігації та взаємодії з серверним API. Система має забезпечувати ефективну роботу для всіх типів користувачів — адміністратора, технічного персоналу та звичайного користувача — з урахуванням їхніх прав доступу.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  <a:buSzPts val="1800"/>
              <a:buNone/>
            </a:pPr>
            <a:r>
              <a:rPr lang="uk" sz="1400">
                <a:latin typeface="Times New Roman"/>
                <a:ea typeface="Times New Roman"/>
                <a:cs typeface="Times New Roman"/>
                <a:sym typeface="Times New Roman"/>
              </a:rPr>
              <a:t>Передбачено використання сесійної авторизації для безпечної роботи із захищеними маршрутами, а також механізмів отримання та оновлення даних у режимі реального часу з сенсорів, підключених до IoT-пристроїв. Фронтенд реалізує обробку помилок, кешування відповідей, перевірку автентифікації, а також можливість керування сутностями системи: рослинами, сенсорами, освітлювальними пристроями та користувачами.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Тестування (</a:t>
            </a:r>
            <a:r>
              <a:rPr lang="uk" sz="3200"/>
              <a:t>Тестування фронтенду ручне</a:t>
            </a:r>
            <a:r>
              <a:rPr lang="uk" sz="3200"/>
              <a:t>)</a:t>
            </a:r>
            <a:endParaRPr sz="3200"/>
          </a:p>
        </p:txBody>
      </p:sp>
      <p:pic>
        <p:nvPicPr>
          <p:cNvPr id="228" name="Google Shape;22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2"/>
          <p:cNvSpPr txBox="1"/>
          <p:nvPr/>
        </p:nvSpPr>
        <p:spPr>
          <a:xfrm>
            <a:off x="8778240" y="4606349"/>
            <a:ext cx="28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0" name="Google Shape;230;p32"/>
          <p:cNvGraphicFramePr/>
          <p:nvPr/>
        </p:nvGraphicFramePr>
        <p:xfrm>
          <a:off x="268925" y="68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{442923FC-D61D-46DA-9DF8-9AE40D957896}</a:tableStyleId>
              </a:tblPr>
              <a:tblGrid>
                <a:gridCol w="382850"/>
                <a:gridCol w="964975"/>
                <a:gridCol w="3870625"/>
                <a:gridCol w="2505475"/>
                <a:gridCol w="893350"/>
              </a:tblGrid>
              <a:tr h="583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№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Сторінка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Тест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Очікуваний результат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Результат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/login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Успішний логін з валідними даними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Перенаправлення на /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✅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/plants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Завантаження списку рослин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Відображається таблиця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✅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/users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Відображення тільки для admin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Приховано у меню для інших ролей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✅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/sensors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Відображення попереджень для сенсорів з помилкою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Виводиться блок із “Sensor Error”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✅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 (Dashboard)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Відображення графіків росту та поливу рослин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Побудова графіків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✅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Підсумки </a:t>
            </a:r>
            <a:endParaRPr sz="3200"/>
          </a:p>
        </p:txBody>
      </p:sp>
      <p:sp>
        <p:nvSpPr>
          <p:cNvPr id="236" name="Google Shape;236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uk" sz="1400">
                <a:latin typeface="Times New Roman"/>
                <a:ea typeface="Times New Roman"/>
                <a:cs typeface="Times New Roman"/>
                <a:sym typeface="Times New Roman"/>
              </a:rPr>
              <a:t>У результаті виконаної роботи було створено повноцінну клієнтську частину системи для керування освітленням рослин, яка забезпечує авторизацію через сесії, роботу з API та зручне візуальне відображення даних у режимі реального часу.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uk" sz="1400">
                <a:latin typeface="Times New Roman"/>
                <a:ea typeface="Times New Roman"/>
                <a:cs typeface="Times New Roman"/>
                <a:sym typeface="Times New Roman"/>
              </a:rPr>
              <a:t>Отримані результати є цілком реалістичними для подальшого практичного застосування в умовах тепличних господарств або дослідницьких лабораторій.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uk" sz="1400">
                <a:latin typeface="Times New Roman"/>
                <a:ea typeface="Times New Roman"/>
                <a:cs typeface="Times New Roman"/>
                <a:sym typeface="Times New Roman"/>
              </a:rPr>
              <a:t>У майбутньому система може бути розширена новими типами пристроїв, мобільною версією та модулями аналітики для прогнозування стану рослин.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7" name="Google Shape;23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3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>
                <a:latin typeface="Times New Roman"/>
                <a:ea typeface="Times New Roman"/>
                <a:cs typeface="Times New Roman"/>
                <a:sym typeface="Times New Roman"/>
              </a:rPr>
              <a:t>Аналіз проблеми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25225"/>
            <a:ext cx="50862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uk" sz="14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– В агросекторі відсутні прості у використанні інтерфейси для моніторингу стану рослин.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uk" sz="14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– Існуючі рішення складні або орієнтовані на великі господарства.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uk" sz="14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– Потрібна інтуїтивна фронтенд-система з ролями, захистом даних і підтримкою IoT.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ts val="1800"/>
              <a:buNone/>
            </a:pPr>
            <a:r>
              <a:rPr lang="uk" sz="14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– Використання сучасного стеку (React, TypeScript, RTK Query) дозволяє реалізувати масштабований SPA-додаток.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1175" y="1051902"/>
            <a:ext cx="2925426" cy="30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uk" sz="3200">
                <a:latin typeface="Times New Roman"/>
                <a:ea typeface="Times New Roman"/>
                <a:cs typeface="Times New Roman"/>
                <a:sym typeface="Times New Roman"/>
              </a:rPr>
              <a:t>А</a:t>
            </a:r>
            <a:r>
              <a:rPr lang="uk" sz="3200">
                <a:latin typeface="Times New Roman"/>
                <a:ea typeface="Times New Roman"/>
                <a:cs typeface="Times New Roman"/>
                <a:sym typeface="Times New Roman"/>
              </a:rPr>
              <a:t>наліз існуючих рішень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8778240" y="4606349"/>
            <a:ext cx="28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1" name="Google Shape;91;p16"/>
          <p:cNvGraphicFramePr/>
          <p:nvPr/>
        </p:nvGraphicFramePr>
        <p:xfrm>
          <a:off x="171213" y="70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{442923FC-D61D-46DA-9DF8-9AE40D957896}</a:tableStyleId>
              </a:tblPr>
              <a:tblGrid>
                <a:gridCol w="4895775"/>
                <a:gridCol w="989950"/>
                <a:gridCol w="1583925"/>
                <a:gridCol w="1331925"/>
              </a:tblGrid>
              <a:tr h="384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 sz="900"/>
                        <a:t>Критерій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 sz="900"/>
                        <a:t>Fluence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 sz="900"/>
                        <a:t>Heliospectra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 sz="900"/>
                        <a:t>Lumigrow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/>
                        <a:t>Веб-інтерфейс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/>
                        <a:t>+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/>
                        <a:t>+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/>
                        <a:t>+/-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/>
                        <a:t>Гнучка рольова модель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/>
                        <a:t>+/-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/>
                        <a:t>-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/>
                        <a:t>-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/>
                        <a:t>Взаємодія з сенсорами в реальному часі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/>
                        <a:t>+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/>
                        <a:t>+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/>
                        <a:t>+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/>
                        <a:t>Імпорт/експорт даних (CSV/JSON)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/>
                        <a:t>-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/>
                        <a:t>-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/>
                        <a:t>+/-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/>
                        <a:t>Можливість масштабування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/>
                        <a:t>+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/>
                        <a:t>+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/>
                        <a:t>+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/>
                        <a:t>Інтеграція з IoT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/>
                        <a:t>+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/>
                        <a:t>+/-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/>
                        <a:t>+/-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/>
                        <a:t>Простота використання UI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/>
                        <a:t>+/-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/>
                        <a:t>+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/>
                        <a:t>-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/>
                        <a:t>Підтримка авторизації через сесії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/>
                        <a:t>-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/>
                        <a:t>-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/>
                        <a:t>-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>
                <a:latin typeface="Times New Roman"/>
                <a:ea typeface="Times New Roman"/>
                <a:cs typeface="Times New Roman"/>
                <a:sym typeface="Times New Roman"/>
              </a:rPr>
              <a:t>О</a:t>
            </a:r>
            <a:r>
              <a:rPr lang="uk" sz="3200">
                <a:latin typeface="Times New Roman"/>
                <a:ea typeface="Times New Roman"/>
                <a:cs typeface="Times New Roman"/>
                <a:sym typeface="Times New Roman"/>
              </a:rPr>
              <a:t>пис системи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695025"/>
            <a:ext cx="8520600" cy="3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425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Більшість сучасних систем автоматизованого управління в агросекторі зосереджені виключно на апаратному забезпеченні або серверній логіці, залишаючи користувацький інтерфейс недостатньо опрацьованим. Часто такі інтерфейси є складними у використанні, неадаптованими до ролей користувачів (адміністратор, технік, оператор) і не підтримують інтерактивне керування в реальному часі.</a:t>
            </a:r>
            <a:endParaRPr sz="1425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425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Крім того, у багатьох рішеннях відсутній єдиний веб-застосунок, через що взаємодія з системою потребує спеціалізованого програмного забезпечення або ручної обробки даних. Це значно ускладнює моніторинг стану пристроїв, отримання сенсорних показників та оперативне налаштування параметрів освітлення.</a:t>
            </a:r>
            <a:endParaRPr sz="1425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uk" sz="1425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Така ситуація створює бар'єри для впровадження технологій у невеликих господарствах, де потрібна проста, зручна та доступна у використанні система управління з чітким інтерфейсом.</a:t>
            </a:r>
            <a:endParaRPr sz="1425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uk" sz="3200">
                <a:latin typeface="Times New Roman"/>
                <a:ea typeface="Times New Roman"/>
                <a:cs typeface="Times New Roman"/>
                <a:sym typeface="Times New Roman"/>
              </a:rPr>
              <a:t>Постановка задачі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695025"/>
            <a:ext cx="8520600" cy="3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" sz="1425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У результаті реалізації очікується створення сучасного клієнтського застосунку з використанням React і TypeScript, який забезпечуватиме зручну взаємодію користувача із системою.</a:t>
            </a:r>
            <a:endParaRPr sz="1425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" sz="1425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Передбачається:</a:t>
            </a:r>
            <a:endParaRPr sz="1425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" sz="1425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– підтримка автентифікації через сесії та авторизації з урахуванням ролей (адміністратор, технік, користувач);</a:t>
            </a:r>
            <a:endParaRPr sz="1425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" sz="1425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– захищені маршрути та обмеження доступу до сторінок на основі прав користувача;</a:t>
            </a:r>
            <a:endParaRPr sz="1425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" sz="1425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– інтеграція з серверним API через RTK Query для зручної роботи з даними;</a:t>
            </a:r>
            <a:endParaRPr sz="1425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" sz="1425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– реалізація основного функціоналу: перегляд, додавання, редагування і видалення рослин, сенсорів і освітлювальних пристроїв;</a:t>
            </a:r>
            <a:endParaRPr sz="1425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" sz="1425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– створення зручного і адаптивного інтерфейсу з використанням Ant Design.</a:t>
            </a:r>
            <a:endParaRPr sz="1425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8778240" y="4606349"/>
            <a:ext cx="28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>
                <a:latin typeface="Times New Roman"/>
                <a:ea typeface="Times New Roman"/>
                <a:cs typeface="Times New Roman"/>
                <a:sym typeface="Times New Roman"/>
              </a:rPr>
              <a:t>Вибір технологій розробки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400">
                <a:latin typeface="Times New Roman"/>
                <a:ea typeface="Times New Roman"/>
                <a:cs typeface="Times New Roman"/>
                <a:sym typeface="Times New Roman"/>
              </a:rPr>
              <a:t>Для реалізації клієнтської частини було використано наступний стек технологій: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uk" sz="1400">
                <a:latin typeface="Times New Roman"/>
                <a:ea typeface="Times New Roman"/>
                <a:cs typeface="Times New Roman"/>
                <a:sym typeface="Times New Roman"/>
              </a:rPr>
              <a:t>React — для створення інтерфейсу користувача</a:t>
            </a:r>
            <a:r>
              <a:rPr lang="uk" sz="140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uk" sz="1400">
                <a:latin typeface="Times New Roman"/>
                <a:ea typeface="Times New Roman"/>
                <a:cs typeface="Times New Roman"/>
                <a:sym typeface="Times New Roman"/>
              </a:rPr>
              <a:t>TypeScript — для статичної типізації й підвищення надійності коду;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uk" sz="1400">
                <a:latin typeface="Times New Roman"/>
                <a:ea typeface="Times New Roman"/>
                <a:cs typeface="Times New Roman"/>
                <a:sym typeface="Times New Roman"/>
              </a:rPr>
              <a:t>RTK Query (Redux Toolkit) — для організації запитів до API та зберігання глобального стану;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uk" sz="1400">
                <a:latin typeface="Times New Roman"/>
                <a:ea typeface="Times New Roman"/>
                <a:cs typeface="Times New Roman"/>
                <a:sym typeface="Times New Roman"/>
              </a:rPr>
              <a:t>React Router — для маршрутизації між сторінками;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uk" sz="1400">
                <a:latin typeface="Times New Roman"/>
                <a:ea typeface="Times New Roman"/>
                <a:cs typeface="Times New Roman"/>
                <a:sym typeface="Times New Roman"/>
              </a:rPr>
              <a:t>Ant Design — для побудови сучасного й адаптивного UI;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uk" sz="1400">
                <a:latin typeface="Times New Roman"/>
                <a:ea typeface="Times New Roman"/>
                <a:cs typeface="Times New Roman"/>
                <a:sym typeface="Times New Roman"/>
              </a:rPr>
              <a:t>Vite — як збирач проєкту для швидкої розробки.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>
                <a:latin typeface="Times New Roman"/>
                <a:ea typeface="Times New Roman"/>
                <a:cs typeface="Times New Roman"/>
                <a:sym typeface="Times New Roman"/>
              </a:rPr>
              <a:t>Архітектура створенного програмного забезпечення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255975"/>
            <a:ext cx="8520600" cy="30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SzPts val="585"/>
              <a:buNone/>
            </a:pPr>
            <a:r>
              <a:rPr lang="uk" sz="14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Система побудована за принципами клієнт-серверної архітектури з інтеграцією IoT через протокол MQTT: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SzPts val="585"/>
              <a:buNone/>
            </a:pPr>
            <a:r>
              <a:rPr lang="uk" sz="14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Клієнтська частина (React): Відповідає за відображення інтерфейсу, авторизацію через сесії, маршрутизацію (React Router) та запити до API через RTK Query.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SzPts val="585"/>
              <a:buNone/>
            </a:pPr>
            <a:r>
              <a:rPr lang="uk" sz="14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Серверна частина (NestJS): Реалізує обробку запитів, бізнес-логіку, роботу з базою даних PostgreSQL, управління сесіями через Redis, а також прийом показників із сенсорів через MQTT.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SzPts val="585"/>
              <a:buNone/>
            </a:pPr>
            <a:r>
              <a:rPr lang="uk" sz="14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MQTT: Протокол, що забезпечує легку та надійну передачу даних між IoT-пристроєм (Raspberry Pi) та сервером.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SzPts val="585"/>
              <a:buNone/>
            </a:pPr>
            <a:r>
              <a:rPr lang="uk" sz="14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PostgreSQL: Основна СУБД для зберігання інформації про користувачів, рослини, сенсори та зчитування.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5000"/>
              </a:lnSpc>
              <a:spcBef>
                <a:spcPts val="1500"/>
              </a:spcBef>
              <a:spcAft>
                <a:spcPts val="1200"/>
              </a:spcAft>
              <a:buSzPts val="585"/>
              <a:buNone/>
            </a:pPr>
            <a:r>
              <a:rPr lang="uk" sz="14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Redis: Використовується для збереження сесій користувачів у безпечному вигляді.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>
                <a:latin typeface="Times New Roman"/>
                <a:ea typeface="Times New Roman"/>
                <a:cs typeface="Times New Roman"/>
                <a:sym typeface="Times New Roman"/>
              </a:rPr>
              <a:t>Архітектура створенного програмного забезпечення (діаграма)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453900"/>
            <a:ext cx="3841200" cy="31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uk" sz="14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Ця діаграма демонструє загальну архітектуру програмної системи, включаючи взаємодію клієнтської частини, серверу, бази даних, сесій і IoT-пристрою через протокол MQTT. Вона відображає ключові компоненти та спосіб обміну даними між ними.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8778240" y="4606349"/>
            <a:ext cx="28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9684" y="1133425"/>
            <a:ext cx="4118416" cy="380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