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Inter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  <p:embeddedFont>
      <p:font typeface="Inter Medium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Inter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boldItalic.fntdata"/><Relationship Id="rId30" Type="http://schemas.openxmlformats.org/officeDocument/2006/relationships/font" Target="fonts/Inter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37" Type="http://schemas.openxmlformats.org/officeDocument/2006/relationships/font" Target="fonts/InterMedium-bold.fntdata"/><Relationship Id="rId14" Type="http://schemas.openxmlformats.org/officeDocument/2006/relationships/slide" Target="slides/slide9.xml"/><Relationship Id="rId36" Type="http://schemas.openxmlformats.org/officeDocument/2006/relationships/font" Target="fonts/InterMedium-regular.fntdata"/><Relationship Id="rId17" Type="http://schemas.openxmlformats.org/officeDocument/2006/relationships/slide" Target="slides/slide12.xml"/><Relationship Id="rId39" Type="http://schemas.openxmlformats.org/officeDocument/2006/relationships/font" Target="fonts/Inter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Inter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94e8533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194e8533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9ea3178c3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9ea3178c3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9ea3178c3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9ea3178c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9ea3178c3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19ea3178c3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9ea3178c3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19ea3178c3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9ea3178c3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9ea3178c3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9ea3178c3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9ea3178c3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1ba12d70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1ba12d70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1d6d0cf5b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1d6d0cf5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1d6d0cf5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1d6d0cf5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9ea3178c3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19ea3178c3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ba12d70e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ba12d70e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1d6d0cf5b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1d6d0cf5b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1d6d0cf5b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1d6d0cf5b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19ea3178c3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19ea3178c3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94e8533c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94e8533c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9ea3178c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19ea3178c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94e8533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194e8533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9ea3178c3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19ea3178c3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9ea3178c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9ea3178c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9ea3178c3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9ea3178c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9ea3178c3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9ea3178c3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layout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>
            <p:ph idx="3" type="pic"/>
          </p:nvPr>
        </p:nvSpPr>
        <p:spPr>
          <a:xfrm>
            <a:off x="226525" y="2975750"/>
            <a:ext cx="4458900" cy="19413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4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AND_TWO_COLUMNS_1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>
            <p:ph idx="2" type="pic"/>
          </p:nvPr>
        </p:nvSpPr>
        <p:spPr>
          <a:xfrm>
            <a:off x="-522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1"/>
          <p:cNvSpPr/>
          <p:nvPr>
            <p:ph idx="3" type="pic"/>
          </p:nvPr>
        </p:nvSpPr>
        <p:spPr>
          <a:xfrm>
            <a:off x="3053763" y="709575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/>
          <p:nvPr>
            <p:ph idx="4" type="pic"/>
          </p:nvPr>
        </p:nvSpPr>
        <p:spPr>
          <a:xfrm>
            <a:off x="609547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9" name="Google Shape;69;p11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1"/>
          <p:cNvSpPr txBox="1"/>
          <p:nvPr>
            <p:ph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5" type="pic"/>
          </p:nvPr>
        </p:nvSpPr>
        <p:spPr>
          <a:xfrm>
            <a:off x="-497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/>
          <p:nvPr>
            <p:ph idx="6" type="pic"/>
          </p:nvPr>
        </p:nvSpPr>
        <p:spPr>
          <a:xfrm>
            <a:off x="3054013" y="2192221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/>
          <p:nvPr>
            <p:ph idx="7" type="pic"/>
          </p:nvPr>
        </p:nvSpPr>
        <p:spPr>
          <a:xfrm>
            <a:off x="609572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/>
          <p:nvPr>
            <p:ph idx="8" type="pic"/>
          </p:nvPr>
        </p:nvSpPr>
        <p:spPr>
          <a:xfrm>
            <a:off x="-497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/>
          <p:nvPr>
            <p:ph idx="9" type="pic"/>
          </p:nvPr>
        </p:nvSpPr>
        <p:spPr>
          <a:xfrm>
            <a:off x="3054013" y="3674873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1"/>
          <p:cNvSpPr/>
          <p:nvPr>
            <p:ph idx="13" type="pic"/>
          </p:nvPr>
        </p:nvSpPr>
        <p:spPr>
          <a:xfrm>
            <a:off x="609572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TITLE_ONLY_1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ONE_COLUMN_TEXT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>
            <p:ph idx="2" type="pic"/>
          </p:nvPr>
        </p:nvSpPr>
        <p:spPr>
          <a:xfrm>
            <a:off x="4576350" y="0"/>
            <a:ext cx="4567500" cy="515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 2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5"/>
          <p:cNvSpPr/>
          <p:nvPr>
            <p:ph idx="2" type="pic"/>
          </p:nvPr>
        </p:nvSpPr>
        <p:spPr>
          <a:xfrm>
            <a:off x="231542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5"/>
          <p:cNvSpPr/>
          <p:nvPr>
            <p:ph idx="3" type="pic"/>
          </p:nvPr>
        </p:nvSpPr>
        <p:spPr>
          <a:xfrm>
            <a:off x="6255975" y="1391900"/>
            <a:ext cx="2661600" cy="235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5"/>
          <p:cNvSpPr txBox="1"/>
          <p:nvPr>
            <p:ph idx="4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chart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3"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SECTION_TITLE_AND_DESCRIPTION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7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SECTION_TITLE_AND_DESCRIPTION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2" name="Google Shape;112;p18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3" type="body"/>
          </p:nvPr>
        </p:nvSpPr>
        <p:spPr>
          <a:xfrm>
            <a:off x="4798500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4" type="subTitle"/>
          </p:nvPr>
        </p:nvSpPr>
        <p:spPr>
          <a:xfrm>
            <a:off x="4798500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 2">
  <p:cSld name="CAPTION_ONLY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0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" name="Google Shape;117;p19"/>
          <p:cNvSpPr/>
          <p:nvPr>
            <p:ph idx="2" type="pic"/>
          </p:nvPr>
        </p:nvSpPr>
        <p:spPr>
          <a:xfrm>
            <a:off x="0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8" name="Google Shape;118;p19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9"/>
          <p:cNvSpPr txBox="1"/>
          <p:nvPr>
            <p:ph type="title"/>
          </p:nvPr>
        </p:nvSpPr>
        <p:spPr>
          <a:xfrm>
            <a:off x="161850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161850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3" name="Google Shape;123;p19"/>
          <p:cNvSpPr/>
          <p:nvPr/>
        </p:nvSpPr>
        <p:spPr>
          <a:xfrm>
            <a:off x="6095725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" name="Google Shape;124;p19"/>
          <p:cNvSpPr/>
          <p:nvPr>
            <p:ph idx="3" type="pic"/>
          </p:nvPr>
        </p:nvSpPr>
        <p:spPr>
          <a:xfrm>
            <a:off x="6095725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19"/>
          <p:cNvSpPr txBox="1"/>
          <p:nvPr>
            <p:ph idx="4" type="title"/>
          </p:nvPr>
        </p:nvSpPr>
        <p:spPr>
          <a:xfrm>
            <a:off x="6257575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6" name="Google Shape;126;p19"/>
          <p:cNvSpPr txBox="1"/>
          <p:nvPr>
            <p:ph idx="5" type="body"/>
          </p:nvPr>
        </p:nvSpPr>
        <p:spPr>
          <a:xfrm>
            <a:off x="6257575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7" name="Google Shape;127;p19"/>
          <p:cNvSpPr/>
          <p:nvPr>
            <p:ph idx="6" type="pic"/>
          </p:nvPr>
        </p:nvSpPr>
        <p:spPr>
          <a:xfrm>
            <a:off x="3053900" y="1794150"/>
            <a:ext cx="3030600" cy="33492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19"/>
          <p:cNvSpPr/>
          <p:nvPr/>
        </p:nvSpPr>
        <p:spPr>
          <a:xfrm>
            <a:off x="3054250" y="709380"/>
            <a:ext cx="30306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p19"/>
          <p:cNvSpPr txBox="1"/>
          <p:nvPr>
            <p:ph idx="7" type="title"/>
          </p:nvPr>
        </p:nvSpPr>
        <p:spPr>
          <a:xfrm>
            <a:off x="3214545" y="801878"/>
            <a:ext cx="27006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0" name="Google Shape;130;p19"/>
          <p:cNvSpPr txBox="1"/>
          <p:nvPr>
            <p:ph idx="8" type="body"/>
          </p:nvPr>
        </p:nvSpPr>
        <p:spPr>
          <a:xfrm>
            <a:off x="3214545" y="1271620"/>
            <a:ext cx="270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131" name="Google Shape;131;p19"/>
          <p:cNvCxnSpPr/>
          <p:nvPr/>
        </p:nvCxnSpPr>
        <p:spPr>
          <a:xfrm rot="10800000">
            <a:off x="3049250" y="1791825"/>
            <a:ext cx="304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9"/>
          <p:cNvCxnSpPr/>
          <p:nvPr/>
        </p:nvCxnSpPr>
        <p:spPr>
          <a:xfrm rot="10800000">
            <a:off x="0" y="40619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9"/>
          <p:cNvSpPr txBox="1"/>
          <p:nvPr>
            <p:ph idx="9" type="title"/>
          </p:nvPr>
        </p:nvSpPr>
        <p:spPr>
          <a:xfrm>
            <a:off x="2497875" y="145800"/>
            <a:ext cx="47916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details">
  <p:cSld name="BIG_NUMBER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3" type="title"/>
          </p:nvPr>
        </p:nvSpPr>
        <p:spPr>
          <a:xfrm>
            <a:off x="4801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4" type="title"/>
          </p:nvPr>
        </p:nvSpPr>
        <p:spPr>
          <a:xfrm>
            <a:off x="4801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5" type="title"/>
          </p:nvPr>
        </p:nvSpPr>
        <p:spPr>
          <a:xfrm>
            <a:off x="229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3" name="Google Shape;143;p20"/>
          <p:cNvSpPr txBox="1"/>
          <p:nvPr>
            <p:ph idx="6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4" name="Google Shape;144;p20"/>
          <p:cNvSpPr txBox="1"/>
          <p:nvPr>
            <p:ph idx="7" type="title"/>
          </p:nvPr>
        </p:nvSpPr>
        <p:spPr>
          <a:xfrm>
            <a:off x="229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with details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3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4"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66700" y="4099025"/>
            <a:ext cx="4458900" cy="8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BIG_NUMBER_1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229800" y="8956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" name="Google Shape;150;p21"/>
          <p:cNvSpPr txBox="1"/>
          <p:nvPr>
            <p:ph idx="2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285750" y="1555350"/>
            <a:ext cx="72915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256675" y="1827175"/>
            <a:ext cx="17676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226525" y="1850026"/>
            <a:ext cx="86730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58" name="Google Shape;158;p23"/>
          <p:cNvSpPr txBox="1"/>
          <p:nvPr/>
        </p:nvSpPr>
        <p:spPr>
          <a:xfrm>
            <a:off x="48250" y="482279"/>
            <a:ext cx="16473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b="1" sz="20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">
  <p:cSld name="CUSTOM_1_1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>
            <p:ph idx="2" type="pic"/>
          </p:nvPr>
        </p:nvSpPr>
        <p:spPr>
          <a:xfrm>
            <a:off x="338100" y="480450"/>
            <a:ext cx="3785400" cy="4438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4355225" y="3379725"/>
            <a:ext cx="4512900" cy="15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and image">
  <p:cSld name="CUSTOM_2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>
            <p:ph idx="2" type="pic"/>
          </p:nvPr>
        </p:nvSpPr>
        <p:spPr>
          <a:xfrm>
            <a:off x="226500" y="2357750"/>
            <a:ext cx="8691000" cy="255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3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226525" y="700225"/>
            <a:ext cx="21579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b="1" sz="1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4" type="body"/>
          </p:nvPr>
        </p:nvSpPr>
        <p:spPr>
          <a:xfrm>
            <a:off x="2492925" y="700283"/>
            <a:ext cx="64245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2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_1_2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226533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3" name="Google Shape;173;p27"/>
          <p:cNvSpPr txBox="1"/>
          <p:nvPr>
            <p:ph idx="2" type="subTitle"/>
          </p:nvPr>
        </p:nvSpPr>
        <p:spPr>
          <a:xfrm>
            <a:off x="3091450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4" name="Google Shape;174;p27"/>
          <p:cNvSpPr txBox="1"/>
          <p:nvPr>
            <p:ph idx="3" type="subTitle"/>
          </p:nvPr>
        </p:nvSpPr>
        <p:spPr>
          <a:xfrm>
            <a:off x="5956367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5" name="Google Shape;175;p27"/>
          <p:cNvSpPr txBox="1"/>
          <p:nvPr>
            <p:ph idx="4" type="subTitle"/>
          </p:nvPr>
        </p:nvSpPr>
        <p:spPr>
          <a:xfrm>
            <a:off x="226533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6" name="Google Shape;176;p27"/>
          <p:cNvSpPr txBox="1"/>
          <p:nvPr>
            <p:ph idx="5" type="subTitle"/>
          </p:nvPr>
        </p:nvSpPr>
        <p:spPr>
          <a:xfrm>
            <a:off x="3091450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7" name="Google Shape;177;p27"/>
          <p:cNvSpPr txBox="1"/>
          <p:nvPr>
            <p:ph idx="6" type="subTitle"/>
          </p:nvPr>
        </p:nvSpPr>
        <p:spPr>
          <a:xfrm>
            <a:off x="5956367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" name="Google Shape;178;p27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_1_1"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two images">
  <p:cSld name="CUSTOM_3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6" name="Google Shape;186;p29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7" name="Google Shape;187;p29"/>
          <p:cNvSpPr/>
          <p:nvPr>
            <p:ph idx="4" type="pic"/>
          </p:nvPr>
        </p:nvSpPr>
        <p:spPr>
          <a:xfrm>
            <a:off x="336877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9"/>
          <p:cNvSpPr/>
          <p:nvPr>
            <p:ph idx="5" type="pic"/>
          </p:nvPr>
        </p:nvSpPr>
        <p:spPr>
          <a:xfrm>
            <a:off x="7320200" y="1391900"/>
            <a:ext cx="1597200" cy="197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wo storyboards">
  <p:cSld name="CUSTOM_3_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/>
          <p:nvPr>
            <p:ph idx="2" type="pic"/>
          </p:nvPr>
        </p:nvSpPr>
        <p:spPr>
          <a:xfrm>
            <a:off x="-52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0"/>
          <p:cNvSpPr txBox="1"/>
          <p:nvPr>
            <p:ph type="title"/>
          </p:nvPr>
        </p:nvSpPr>
        <p:spPr>
          <a:xfrm>
            <a:off x="18047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18047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3" name="Google Shape;193;p30"/>
          <p:cNvSpPr txBox="1"/>
          <p:nvPr>
            <p:ph idx="3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94" name="Google Shape;194;p30"/>
          <p:cNvCxnSpPr/>
          <p:nvPr/>
        </p:nvCxnSpPr>
        <p:spPr>
          <a:xfrm>
            <a:off x="4572000" y="709150"/>
            <a:ext cx="0" cy="444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30"/>
          <p:cNvCxnSpPr/>
          <p:nvPr/>
        </p:nvCxnSpPr>
        <p:spPr>
          <a:xfrm rot="10800000">
            <a:off x="0" y="35148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0"/>
          <p:cNvCxnSpPr/>
          <p:nvPr/>
        </p:nvCxnSpPr>
        <p:spPr>
          <a:xfrm rot="10800000">
            <a:off x="0" y="7095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30"/>
          <p:cNvSpPr/>
          <p:nvPr>
            <p:ph idx="4" type="pic"/>
          </p:nvPr>
        </p:nvSpPr>
        <p:spPr>
          <a:xfrm>
            <a:off x="45775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30"/>
          <p:cNvSpPr txBox="1"/>
          <p:nvPr>
            <p:ph idx="5" type="title"/>
          </p:nvPr>
        </p:nvSpPr>
        <p:spPr>
          <a:xfrm>
            <a:off x="476322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9" name="Google Shape;199;p30"/>
          <p:cNvSpPr txBox="1"/>
          <p:nvPr>
            <p:ph idx="6" type="body"/>
          </p:nvPr>
        </p:nvSpPr>
        <p:spPr>
          <a:xfrm>
            <a:off x="476322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1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 with phone">
  <p:cSld name="CUSTOM_3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4" name="Google Shape;204;p31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descr="Blank mock of a smartphone." id="205" name="Google Shape;205;p31"/>
          <p:cNvPicPr preferRelativeResize="0"/>
          <p:nvPr/>
        </p:nvPicPr>
        <p:blipFill rotWithShape="1">
          <a:blip r:embed="rId2">
            <a:alphaModFix/>
          </a:blip>
          <a:srcRect b="38736" l="0" r="0" t="0"/>
          <a:stretch/>
        </p:blipFill>
        <p:spPr>
          <a:xfrm>
            <a:off x="3882050" y="261250"/>
            <a:ext cx="4814074" cy="48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/>
          <p:nvPr>
            <p:ph idx="4" type="pic"/>
          </p:nvPr>
        </p:nvSpPr>
        <p:spPr>
          <a:xfrm>
            <a:off x="4197575" y="512375"/>
            <a:ext cx="2847600" cy="4631100"/>
          </a:xfrm>
          <a:prstGeom prst="round2SameRect">
            <a:avLst>
              <a:gd fmla="val 12455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USTOM_4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9" name="Google Shape;209;p32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226525" y="1793250"/>
            <a:ext cx="8599500" cy="15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11" name="Google Shape;211;p32"/>
          <p:cNvSpPr txBox="1"/>
          <p:nvPr>
            <p:ph idx="3" type="body"/>
          </p:nvPr>
        </p:nvSpPr>
        <p:spPr>
          <a:xfrm>
            <a:off x="226525" y="4719800"/>
            <a:ext cx="31434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32"/>
          <p:cNvSpPr txBox="1"/>
          <p:nvPr>
            <p:ph idx="4" type="body"/>
          </p:nvPr>
        </p:nvSpPr>
        <p:spPr>
          <a:xfrm>
            <a:off x="3590149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Google Shape;213;p32"/>
          <p:cNvSpPr txBox="1"/>
          <p:nvPr>
            <p:ph idx="5" type="body"/>
          </p:nvPr>
        </p:nvSpPr>
        <p:spPr>
          <a:xfrm>
            <a:off x="6345974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4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2265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33"/>
          <p:cNvSpPr txBox="1"/>
          <p:nvPr>
            <p:ph idx="2" type="subTitle"/>
          </p:nvPr>
        </p:nvSpPr>
        <p:spPr>
          <a:xfrm>
            <a:off x="2265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3"/>
          <p:cNvSpPr txBox="1"/>
          <p:nvPr>
            <p:ph idx="3" type="body"/>
          </p:nvPr>
        </p:nvSpPr>
        <p:spPr>
          <a:xfrm>
            <a:off x="3235500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33"/>
          <p:cNvSpPr txBox="1"/>
          <p:nvPr>
            <p:ph idx="4" type="subTitle"/>
          </p:nvPr>
        </p:nvSpPr>
        <p:spPr>
          <a:xfrm>
            <a:off x="3235500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3"/>
          <p:cNvSpPr txBox="1"/>
          <p:nvPr>
            <p:ph idx="5" type="body"/>
          </p:nvPr>
        </p:nvSpPr>
        <p:spPr>
          <a:xfrm>
            <a:off x="61530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0" name="Google Shape;220;p33"/>
          <p:cNvSpPr txBox="1"/>
          <p:nvPr>
            <p:ph idx="6" type="subTitle"/>
          </p:nvPr>
        </p:nvSpPr>
        <p:spPr>
          <a:xfrm>
            <a:off x="61530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3"/>
          <p:cNvSpPr txBox="1"/>
          <p:nvPr>
            <p:ph type="title"/>
          </p:nvPr>
        </p:nvSpPr>
        <p:spPr>
          <a:xfrm>
            <a:off x="226525" y="1793250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4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226525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34"/>
          <p:cNvSpPr txBox="1"/>
          <p:nvPr>
            <p:ph idx="2" type="subTitle"/>
          </p:nvPr>
        </p:nvSpPr>
        <p:spPr>
          <a:xfrm>
            <a:off x="226525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4"/>
          <p:cNvSpPr txBox="1"/>
          <p:nvPr>
            <p:ph idx="3" type="body"/>
          </p:nvPr>
        </p:nvSpPr>
        <p:spPr>
          <a:xfrm>
            <a:off x="4841843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4" type="subTitle"/>
          </p:nvPr>
        </p:nvSpPr>
        <p:spPr>
          <a:xfrm>
            <a:off x="4841843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5" type="body"/>
          </p:nvPr>
        </p:nvSpPr>
        <p:spPr>
          <a:xfrm>
            <a:off x="226525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8" name="Google Shape;228;p34"/>
          <p:cNvSpPr txBox="1"/>
          <p:nvPr>
            <p:ph idx="6" type="subTitle"/>
          </p:nvPr>
        </p:nvSpPr>
        <p:spPr>
          <a:xfrm>
            <a:off x="226525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7" type="body"/>
          </p:nvPr>
        </p:nvSpPr>
        <p:spPr>
          <a:xfrm>
            <a:off x="4841843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0" name="Google Shape;230;p34"/>
          <p:cNvSpPr txBox="1"/>
          <p:nvPr>
            <p:ph idx="8" type="subTitle"/>
          </p:nvPr>
        </p:nvSpPr>
        <p:spPr>
          <a:xfrm>
            <a:off x="4841843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type="title"/>
          </p:nvPr>
        </p:nvSpPr>
        <p:spPr>
          <a:xfrm>
            <a:off x="226525" y="433125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BLANK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9" name="Google Shape;23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2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6" name="Google Shape;246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8" name="Google Shape;24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1" name="Google Shape;251;p40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0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40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6" name="Google Shape;256;p40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7" name="Google Shape;257;p40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26525" y="2857625"/>
            <a:ext cx="4458900" cy="20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0" name="Google Shape;260;p41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41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41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3" name="Google Shape;263;p41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41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5" name="Google Shape;26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41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8" name="Google Shape;268;p41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9" name="Google Shape;269;p41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325910" y="2621103"/>
            <a:ext cx="26127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226525" y="2621103"/>
            <a:ext cx="3366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4" type="title"/>
          </p:nvPr>
        </p:nvSpPr>
        <p:spPr>
          <a:xfrm>
            <a:off x="226525" y="571800"/>
            <a:ext cx="52614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226525" y="248960"/>
            <a:ext cx="86910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AND_BODY_1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246325" y="2591450"/>
            <a:ext cx="7587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1077200" y="2591450"/>
            <a:ext cx="78045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" type="twoColTx">
  <p:cSld name="TITLE_AND_TWO_COLUMNS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>
            <p:ph idx="2" type="pic"/>
          </p:nvPr>
        </p:nvSpPr>
        <p:spPr>
          <a:xfrm>
            <a:off x="-522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156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156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0"/>
          <p:cNvSpPr txBox="1"/>
          <p:nvPr>
            <p:ph idx="3" type="title"/>
          </p:nvPr>
        </p:nvSpPr>
        <p:spPr>
          <a:xfrm>
            <a:off x="32086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4" type="body"/>
          </p:nvPr>
        </p:nvSpPr>
        <p:spPr>
          <a:xfrm>
            <a:off x="32086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5" type="title"/>
          </p:nvPr>
        </p:nvSpPr>
        <p:spPr>
          <a:xfrm>
            <a:off x="6268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6" type="body"/>
          </p:nvPr>
        </p:nvSpPr>
        <p:spPr>
          <a:xfrm>
            <a:off x="6268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0"/>
          <p:cNvSpPr/>
          <p:nvPr>
            <p:ph idx="7" type="pic"/>
          </p:nvPr>
        </p:nvSpPr>
        <p:spPr>
          <a:xfrm>
            <a:off x="3053763" y="709575"/>
            <a:ext cx="30318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/>
          <p:nvPr>
            <p:ph idx="8" type="pic"/>
          </p:nvPr>
        </p:nvSpPr>
        <p:spPr>
          <a:xfrm>
            <a:off x="609547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0" name="Google Shape;60;p10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0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0"/>
          <p:cNvCxnSpPr/>
          <p:nvPr/>
        </p:nvCxnSpPr>
        <p:spPr>
          <a:xfrm rot="10800000">
            <a:off x="0" y="3520200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0"/>
          <p:cNvSpPr txBox="1"/>
          <p:nvPr>
            <p:ph idx="9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2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DATE: 12/03/2024</a:t>
            </a:r>
            <a:endParaRPr sz="900"/>
          </a:p>
        </p:txBody>
      </p:sp>
      <p:sp>
        <p:nvSpPr>
          <p:cNvPr id="275" name="Google Shape;275;p42"/>
          <p:cNvSpPr txBox="1"/>
          <p:nvPr>
            <p:ph idx="4294967295" type="title"/>
          </p:nvPr>
        </p:nvSpPr>
        <p:spPr>
          <a:xfrm>
            <a:off x="226525" y="753350"/>
            <a:ext cx="4673100" cy="4163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DATAFORGE</a:t>
            </a:r>
            <a:endParaRPr sz="6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By,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Pranav Pradeep Nair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Emil George Mathew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Abhishek Bhosale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Henry Kangten</a:t>
            </a:r>
            <a:endParaRPr b="0" sz="1800"/>
          </a:p>
        </p:txBody>
      </p:sp>
      <p:pic>
        <p:nvPicPr>
          <p:cNvPr id="276" name="Google Shape;276;p42"/>
          <p:cNvPicPr preferRelativeResize="0"/>
          <p:nvPr/>
        </p:nvPicPr>
        <p:blipFill rotWithShape="1">
          <a:blip r:embed="rId3">
            <a:alphaModFix/>
          </a:blip>
          <a:srcRect b="33677" l="22919" r="22832" t="16650"/>
          <a:stretch/>
        </p:blipFill>
        <p:spPr>
          <a:xfrm>
            <a:off x="5734975" y="958925"/>
            <a:ext cx="2978750" cy="26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/>
          <p:nvPr>
            <p:ph idx="1" type="body"/>
          </p:nvPr>
        </p:nvSpPr>
        <p:spPr>
          <a:xfrm>
            <a:off x="316200" y="190695"/>
            <a:ext cx="4388400" cy="8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RELATIONAL SCHEMA</a:t>
            </a:r>
            <a:endParaRPr sz="2700"/>
          </a:p>
        </p:txBody>
      </p:sp>
      <p:sp>
        <p:nvSpPr>
          <p:cNvPr id="334" name="Google Shape;334;p51"/>
          <p:cNvSpPr txBox="1"/>
          <p:nvPr/>
        </p:nvSpPr>
        <p:spPr>
          <a:xfrm>
            <a:off x="342450" y="1218675"/>
            <a:ext cx="84591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State (</a:t>
            </a:r>
            <a:r>
              <a:rPr b="1" lang="en" sz="1500" u="sng">
                <a:solidFill>
                  <a:schemeClr val="dk1"/>
                </a:solidFill>
              </a:rPr>
              <a:t>stateCode</a:t>
            </a:r>
            <a:r>
              <a:rPr lang="en" sz="1500">
                <a:solidFill>
                  <a:schemeClr val="dk1"/>
                </a:solidFill>
              </a:rPr>
              <a:t>, state)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Station (</a:t>
            </a:r>
            <a:r>
              <a:rPr b="1" lang="en" sz="1500" u="sng">
                <a:solidFill>
                  <a:schemeClr val="dk1"/>
                </a:solidFill>
              </a:rPr>
              <a:t>stationCode</a:t>
            </a:r>
            <a:r>
              <a:rPr lang="en" sz="1500">
                <a:solidFill>
                  <a:schemeClr val="dk1"/>
                </a:solidFill>
              </a:rPr>
              <a:t>, stationCity, </a:t>
            </a:r>
            <a:r>
              <a:rPr i="1" lang="en" sz="1500">
                <a:solidFill>
                  <a:schemeClr val="dk1"/>
                </a:solidFill>
              </a:rPr>
              <a:t>stateCode</a:t>
            </a:r>
            <a:r>
              <a:rPr lang="en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StateMetrics (</a:t>
            </a:r>
            <a:r>
              <a:rPr b="1" i="1" lang="en" sz="1500" u="sng">
                <a:solidFill>
                  <a:schemeClr val="dk1"/>
                </a:solidFill>
              </a:rPr>
              <a:t>stateCode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b="1" i="1" lang="en" sz="1500" u="sng">
                <a:solidFill>
                  <a:schemeClr val="dk1"/>
                </a:solidFill>
              </a:rPr>
              <a:t>stateMetric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b="1" i="1" lang="en" sz="1500" u="sng">
                <a:solidFill>
                  <a:schemeClr val="dk1"/>
                </a:solidFill>
              </a:rPr>
              <a:t>stateMetricYear</a:t>
            </a:r>
            <a:r>
              <a:rPr lang="en" sz="1500">
                <a:solidFill>
                  <a:schemeClr val="dk1"/>
                </a:solidFill>
              </a:rPr>
              <a:t>, stateMetricValue)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StationMetrics (</a:t>
            </a:r>
            <a:r>
              <a:rPr b="1" i="1" lang="en" sz="1500" u="sng">
                <a:solidFill>
                  <a:schemeClr val="dk1"/>
                </a:solidFill>
              </a:rPr>
              <a:t>stationCode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b="1" i="1" lang="en" sz="1500" u="sng">
                <a:solidFill>
                  <a:schemeClr val="dk1"/>
                </a:solidFill>
              </a:rPr>
              <a:t>stationMetric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b="1" i="1" lang="en" sz="1500" u="sng">
                <a:solidFill>
                  <a:schemeClr val="dk1"/>
                </a:solidFill>
              </a:rPr>
              <a:t>stationMetricYear</a:t>
            </a:r>
            <a:r>
              <a:rPr lang="en" sz="1500">
                <a:solidFill>
                  <a:schemeClr val="dk1"/>
                </a:solidFill>
              </a:rPr>
              <a:t>, stationMetricValue)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Route (</a:t>
            </a:r>
            <a:r>
              <a:rPr b="1" lang="en" sz="1500" u="sng">
                <a:solidFill>
                  <a:schemeClr val="dk1"/>
                </a:solidFill>
              </a:rPr>
              <a:t>routeI</a:t>
            </a:r>
            <a:r>
              <a:rPr b="1" lang="en" sz="1500" u="sng">
                <a:solidFill>
                  <a:schemeClr val="dk1"/>
                </a:solidFill>
              </a:rPr>
              <a:t>D</a:t>
            </a:r>
            <a:r>
              <a:rPr lang="en" sz="1500">
                <a:solidFill>
                  <a:schemeClr val="dk1"/>
                </a:solidFill>
              </a:rPr>
              <a:t>, routeName, routeType)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OnTimePerformance (</a:t>
            </a:r>
            <a:r>
              <a:rPr b="1" i="1" lang="en" sz="1500" u="sng">
                <a:solidFill>
                  <a:schemeClr val="dk1"/>
                </a:solidFill>
              </a:rPr>
              <a:t>routeI</a:t>
            </a:r>
            <a:r>
              <a:rPr b="1" i="1" lang="en" sz="1500" u="sng">
                <a:solidFill>
                  <a:schemeClr val="dk1"/>
                </a:solidFill>
              </a:rPr>
              <a:t>D</a:t>
            </a:r>
            <a:r>
              <a:rPr lang="en" sz="1500">
                <a:solidFill>
                  <a:schemeClr val="dk1"/>
                </a:solidFill>
              </a:rPr>
              <a:t>,</a:t>
            </a:r>
            <a:r>
              <a:rPr i="1" lang="en" sz="1500">
                <a:solidFill>
                  <a:schemeClr val="dk1"/>
                </a:solidFill>
              </a:rPr>
              <a:t> </a:t>
            </a:r>
            <a:r>
              <a:rPr b="1" i="1" lang="en" sz="1500" u="sng">
                <a:solidFill>
                  <a:schemeClr val="dk1"/>
                </a:solidFill>
              </a:rPr>
              <a:t>stateCode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b="1" i="1" lang="en" sz="1500" u="sng">
                <a:solidFill>
                  <a:schemeClr val="dk1"/>
                </a:solidFill>
              </a:rPr>
              <a:t>otpYear</a:t>
            </a:r>
            <a:r>
              <a:rPr lang="en" sz="1500">
                <a:solidFill>
                  <a:schemeClr val="dk1"/>
                </a:solidFill>
              </a:rPr>
              <a:t>, otpValue)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226500" y="2253150"/>
            <a:ext cx="86535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PHYSICAL </a:t>
            </a:r>
            <a:r>
              <a:rPr lang="en" sz="4600"/>
              <a:t>DATABASE DESIGN</a:t>
            </a:r>
            <a:endParaRPr sz="4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idx="1" type="body"/>
          </p:nvPr>
        </p:nvSpPr>
        <p:spPr>
          <a:xfrm>
            <a:off x="316200" y="190695"/>
            <a:ext cx="4388400" cy="8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CREATE TABLE</a:t>
            </a:r>
            <a:endParaRPr sz="2700"/>
          </a:p>
        </p:txBody>
      </p:sp>
      <p:sp>
        <p:nvSpPr>
          <p:cNvPr id="345" name="Google Shape;345;p53"/>
          <p:cNvSpPr/>
          <p:nvPr/>
        </p:nvSpPr>
        <p:spPr>
          <a:xfrm rot="5400000">
            <a:off x="940225" y="2773900"/>
            <a:ext cx="976800" cy="1308300"/>
          </a:xfrm>
          <a:prstGeom prst="bentUpArrow">
            <a:avLst>
              <a:gd fmla="val 25000" name="adj1"/>
              <a:gd fmla="val 25000" name="adj2"/>
              <a:gd fmla="val 27498" name="adj3"/>
            </a:avLst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46" name="Google Shape;346;p53"/>
          <p:cNvPicPr preferRelativeResize="0"/>
          <p:nvPr/>
        </p:nvPicPr>
        <p:blipFill rotWithShape="1">
          <a:blip r:embed="rId3">
            <a:alphaModFix/>
          </a:blip>
          <a:srcRect b="14037" l="864" r="49753" t="0"/>
          <a:stretch/>
        </p:blipFill>
        <p:spPr>
          <a:xfrm>
            <a:off x="2204350" y="2979850"/>
            <a:ext cx="3324450" cy="15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00" y="1219713"/>
            <a:ext cx="6415899" cy="15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title"/>
          </p:nvPr>
        </p:nvSpPr>
        <p:spPr>
          <a:xfrm>
            <a:off x="226500" y="2253150"/>
            <a:ext cx="86535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  BUSINESS TRANSACTIONS</a:t>
            </a:r>
            <a:endParaRPr sz="4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>
            <p:ph idx="1" type="body"/>
          </p:nvPr>
        </p:nvSpPr>
        <p:spPr>
          <a:xfrm>
            <a:off x="316200" y="190700"/>
            <a:ext cx="8370600" cy="9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Inter"/>
                <a:ea typeface="Inter"/>
                <a:cs typeface="Inter"/>
                <a:sym typeface="Inter"/>
              </a:rPr>
              <a:t>How has the on time performance for stations and routes in California changed over the past three years?</a:t>
            </a:r>
            <a:endParaRPr b="1" sz="2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8" name="Google Shape;358;p55"/>
          <p:cNvSpPr txBox="1"/>
          <p:nvPr/>
        </p:nvSpPr>
        <p:spPr>
          <a:xfrm>
            <a:off x="1532300" y="1810075"/>
            <a:ext cx="51615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9" name="Google Shape;359;p55"/>
          <p:cNvSpPr txBox="1"/>
          <p:nvPr/>
        </p:nvSpPr>
        <p:spPr>
          <a:xfrm>
            <a:off x="316200" y="1234275"/>
            <a:ext cx="5761800" cy="2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SELECT o.otpYear AS 'Fiscal Year', AVG(o.otpValue*100) AS 'Average On-Time-Performance of California'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ORDER BY o.otpYearePerformance] o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JOIN [Amtrak.State] s ON o.stateCode = s.stateCode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WHERE s.stateCode = 'CA'  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GROUP BY o.otpYear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ORDER BY o.otpYear;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"/>
          <p:cNvSpPr txBox="1"/>
          <p:nvPr>
            <p:ph idx="1" type="body"/>
          </p:nvPr>
        </p:nvSpPr>
        <p:spPr>
          <a:xfrm>
            <a:off x="316200" y="531226"/>
            <a:ext cx="8370600" cy="6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Inter"/>
                <a:ea typeface="Inter"/>
                <a:cs typeface="Inter"/>
                <a:sym typeface="Inter"/>
              </a:rPr>
              <a:t>How has the on time performance for stations and routes in California changed over the past three years?</a:t>
            </a:r>
            <a:endParaRPr b="1" sz="2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65" name="Google Shape;36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5626"/>
            <a:ext cx="8839200" cy="205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>
            <p:ph idx="1" type="body"/>
          </p:nvPr>
        </p:nvSpPr>
        <p:spPr>
          <a:xfrm>
            <a:off x="0" y="315518"/>
            <a:ext cx="8673000" cy="5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Observations</a:t>
            </a:r>
            <a:r>
              <a:rPr lang="en"/>
              <a:t> </a:t>
            </a:r>
            <a:endParaRPr/>
          </a:p>
        </p:txBody>
      </p:sp>
      <p:sp>
        <p:nvSpPr>
          <p:cNvPr id="371" name="Google Shape;371;p57"/>
          <p:cNvSpPr txBox="1"/>
          <p:nvPr/>
        </p:nvSpPr>
        <p:spPr>
          <a:xfrm>
            <a:off x="138300" y="842325"/>
            <a:ext cx="88674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Char char="❖"/>
            </a:pPr>
            <a:r>
              <a:rPr lang="en"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We can observe that the on time performance for stations at California were at peak in the year 2021</a:t>
            </a:r>
            <a:endParaRPr sz="18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Char char="❖"/>
            </a:pPr>
            <a:r>
              <a:rPr lang="en"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The on time performance took a dip in the following year and was the lowest among the three years. A gradual increase in the year 2023 is observed</a:t>
            </a:r>
            <a:endParaRPr sz="18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2" name="Google Shape;372;p57"/>
          <p:cNvSpPr txBox="1"/>
          <p:nvPr>
            <p:ph idx="1" type="body"/>
          </p:nvPr>
        </p:nvSpPr>
        <p:spPr>
          <a:xfrm>
            <a:off x="0" y="2804793"/>
            <a:ext cx="8673000" cy="5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Suggestions</a:t>
            </a:r>
            <a:endParaRPr/>
          </a:p>
        </p:txBody>
      </p:sp>
      <p:sp>
        <p:nvSpPr>
          <p:cNvPr id="373" name="Google Shape;373;p57"/>
          <p:cNvSpPr txBox="1"/>
          <p:nvPr/>
        </p:nvSpPr>
        <p:spPr>
          <a:xfrm>
            <a:off x="138300" y="3387275"/>
            <a:ext cx="90057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Char char="❖"/>
            </a:pPr>
            <a:r>
              <a:rPr lang="en"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Analyze the procurement spending for the state of California throughout the years</a:t>
            </a:r>
            <a:endParaRPr sz="18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Char char="❖"/>
            </a:pPr>
            <a:r>
              <a:rPr lang="en"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Review utilization and employment spending. </a:t>
            </a:r>
            <a:endParaRPr sz="18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Char char="❖"/>
            </a:pPr>
            <a:r>
              <a:rPr lang="en"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Optimize staff allocations and deployment.</a:t>
            </a:r>
            <a:endParaRPr sz="18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8"/>
          <p:cNvSpPr txBox="1"/>
          <p:nvPr>
            <p:ph idx="1" type="body"/>
          </p:nvPr>
        </p:nvSpPr>
        <p:spPr>
          <a:xfrm>
            <a:off x="316200" y="190701"/>
            <a:ext cx="8370600" cy="6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Inter"/>
                <a:ea typeface="Inter"/>
                <a:cs typeface="Inter"/>
                <a:sym typeface="Inter"/>
              </a:rPr>
              <a:t>What is the average on time performance values for the 3 types of routes</a:t>
            </a:r>
            <a:endParaRPr b="1" sz="2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79" name="Google Shape;37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400" y="3503725"/>
            <a:ext cx="7070101" cy="10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8"/>
          <p:cNvSpPr txBox="1"/>
          <p:nvPr/>
        </p:nvSpPr>
        <p:spPr>
          <a:xfrm>
            <a:off x="316200" y="1012575"/>
            <a:ext cx="63174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SELECT o.otpYear AS 'Fiscal Year', AVG(o.otpValue*100) AS 'Average On-Time-Performance of California'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ORDER BY o.otpYearePerformance] o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JOIN [Amtrak.State] s ON o.stateCode = s.stateCode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WHERE s.stateCode = 'CA'  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GROUP BY o.otpYear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ORDER BY o.otpYear;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9"/>
          <p:cNvSpPr txBox="1"/>
          <p:nvPr>
            <p:ph idx="1" type="body"/>
          </p:nvPr>
        </p:nvSpPr>
        <p:spPr>
          <a:xfrm>
            <a:off x="316200" y="190701"/>
            <a:ext cx="8370600" cy="6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Inter"/>
                <a:ea typeface="Inter"/>
                <a:cs typeface="Inter"/>
                <a:sym typeface="Inter"/>
              </a:rPr>
              <a:t>What is the average on time performance values for the 3 types of routes</a:t>
            </a:r>
            <a:endParaRPr b="1" sz="2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86" name="Google Shape;38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5101"/>
            <a:ext cx="8839200" cy="1683262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9"/>
          <p:cNvSpPr txBox="1"/>
          <p:nvPr/>
        </p:nvSpPr>
        <p:spPr>
          <a:xfrm>
            <a:off x="216000" y="2998425"/>
            <a:ext cx="88326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0"/>
          <p:cNvSpPr txBox="1"/>
          <p:nvPr>
            <p:ph idx="1" type="body"/>
          </p:nvPr>
        </p:nvSpPr>
        <p:spPr>
          <a:xfrm>
            <a:off x="316200" y="190701"/>
            <a:ext cx="8370600" cy="6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Inter"/>
                <a:ea typeface="Inter"/>
                <a:cs typeface="Inter"/>
                <a:sym typeface="Inter"/>
              </a:rPr>
              <a:t>What is the average on time performance for route types?</a:t>
            </a:r>
            <a:endParaRPr b="1" sz="2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93" name="Google Shape;39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25" y="3396200"/>
            <a:ext cx="825817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60"/>
          <p:cNvSpPr txBox="1"/>
          <p:nvPr/>
        </p:nvSpPr>
        <p:spPr>
          <a:xfrm>
            <a:off x="430150" y="1057250"/>
            <a:ext cx="61203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SELECT r.routeType AS 'Route Type', ROUND(AVG(o.otpValue),4) AS 'Average OTP'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ORDER BY ROUND(AVG(o.otpValueOIN [Amtrak.OnTimePerformance] o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ON r.routeId = o.routeId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GROUP BY r.routeType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ORDER BY ROUND(AVG(o.otpValue),2) DESC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226500" y="2253150"/>
            <a:ext cx="86535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1"/>
          <p:cNvSpPr txBox="1"/>
          <p:nvPr>
            <p:ph idx="1" type="body"/>
          </p:nvPr>
        </p:nvSpPr>
        <p:spPr>
          <a:xfrm>
            <a:off x="316200" y="190701"/>
            <a:ext cx="8370600" cy="6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Inter"/>
                <a:ea typeface="Inter"/>
                <a:cs typeface="Inter"/>
                <a:sym typeface="Inter"/>
              </a:rPr>
              <a:t>Which budget type received the highest allocated budget in each year?</a:t>
            </a:r>
            <a:endParaRPr b="1" sz="2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0" name="Google Shape;400;p61"/>
          <p:cNvSpPr txBox="1"/>
          <p:nvPr/>
        </p:nvSpPr>
        <p:spPr>
          <a:xfrm>
            <a:off x="385325" y="862700"/>
            <a:ext cx="7876500" cy="4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WITH YearlyBudget AS 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( SELECT b.budgetPlanYear AS Budget_Year, 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b.budgetType AS Budget_Type, 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SUM(ab.allocatedBudget) AS Total_Allocated_Budget 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FROM [Amtrak.Budget] b JOIN [Amtrak.AllocatedBudget] ab 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ON b.budgetYearID = ab.budgetYearID 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GROUP BY b.budgetPlanYear, b.budgetType ), 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HighestBudgetPerYear AS 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( SELECT Budget_Year, Budget_Type, Total_Allocated_Budget, 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RANK() OVER (PARTITION BY Budget_Year ORDER BY Total_Allocated_Budget DESC) AS BudgetRank 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FROM YearlyBudget ) 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SELECT Budget_Year, Budget_Type, 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Total_Allocated_Budget 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FROM HighestBudgetPerYear 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WHERE BudgetRank = 1 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ORDER BY Budget_Year ASC;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2"/>
          <p:cNvSpPr txBox="1"/>
          <p:nvPr>
            <p:ph idx="1" type="body"/>
          </p:nvPr>
        </p:nvSpPr>
        <p:spPr>
          <a:xfrm>
            <a:off x="316200" y="190701"/>
            <a:ext cx="8370600" cy="6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Inter"/>
                <a:ea typeface="Inter"/>
                <a:cs typeface="Inter"/>
                <a:sym typeface="Inter"/>
              </a:rPr>
              <a:t>Which budget type received the highest allocated in each year?</a:t>
            </a:r>
            <a:endParaRPr b="1" sz="2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06" name="Google Shape;40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675" y="746276"/>
            <a:ext cx="6507230" cy="397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3"/>
          <p:cNvSpPr txBox="1"/>
          <p:nvPr>
            <p:ph type="title"/>
          </p:nvPr>
        </p:nvSpPr>
        <p:spPr>
          <a:xfrm>
            <a:off x="2820750" y="2253150"/>
            <a:ext cx="35025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THANK YOU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235500" y="163820"/>
            <a:ext cx="4388400" cy="8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PROJECT GOAL:</a:t>
            </a:r>
            <a:endParaRPr sz="2700"/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030525"/>
            <a:ext cx="8519201" cy="12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4"/>
          <p:cNvSpPr txBox="1"/>
          <p:nvPr/>
        </p:nvSpPr>
        <p:spPr>
          <a:xfrm>
            <a:off x="318600" y="1082400"/>
            <a:ext cx="85845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Analyse the performance of Amtrak stations using various performance metrics like ridership, on-time performance and budgeting across different stations in various states.</a:t>
            </a:r>
            <a:endParaRPr sz="1000"/>
          </a:p>
        </p:txBody>
      </p:sp>
      <p:pic>
        <p:nvPicPr>
          <p:cNvPr id="289" name="Google Shape;2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00" y="3342475"/>
            <a:ext cx="8519201" cy="12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4"/>
          <p:cNvSpPr txBox="1"/>
          <p:nvPr/>
        </p:nvSpPr>
        <p:spPr>
          <a:xfrm>
            <a:off x="318600" y="3403325"/>
            <a:ext cx="85845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Executive officers, decision makers, directors, operations team, data analysts.</a:t>
            </a:r>
            <a:endParaRPr sz="1000"/>
          </a:p>
        </p:txBody>
      </p:sp>
      <p:sp>
        <p:nvSpPr>
          <p:cNvPr id="291" name="Google Shape;291;p44"/>
          <p:cNvSpPr txBox="1"/>
          <p:nvPr/>
        </p:nvSpPr>
        <p:spPr>
          <a:xfrm>
            <a:off x="235500" y="2755963"/>
            <a:ext cx="3000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END USERS:</a:t>
            </a:r>
            <a:endParaRPr sz="27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1786338" y="119571"/>
            <a:ext cx="5571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SOURCES</a:t>
            </a:r>
            <a:endParaRPr sz="4800"/>
          </a:p>
        </p:txBody>
      </p:sp>
      <p:pic>
        <p:nvPicPr>
          <p:cNvPr id="297" name="Google Shape;2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25" y="934874"/>
            <a:ext cx="7607726" cy="36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1141200" y="2109750"/>
            <a:ext cx="68616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235500" y="163820"/>
            <a:ext cx="4388400" cy="8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MISSION OBJECTIVE</a:t>
            </a:r>
            <a:endParaRPr sz="2700"/>
          </a:p>
        </p:txBody>
      </p:sp>
      <p:pic>
        <p:nvPicPr>
          <p:cNvPr id="308" name="Google Shape;3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030525"/>
            <a:ext cx="8250374" cy="10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7"/>
          <p:cNvSpPr txBox="1"/>
          <p:nvPr/>
        </p:nvSpPr>
        <p:spPr>
          <a:xfrm>
            <a:off x="291725" y="1030525"/>
            <a:ext cx="89916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The mission is to analyze Amtrak’s last 3 years data to provide insights and </a:t>
            </a:r>
            <a:endParaRPr sz="15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recommendations on budgeting and costs using on-time performance, and ridership for </a:t>
            </a:r>
            <a:endParaRPr sz="15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various stations across cities. To analyze performance, recommendations and story tell </a:t>
            </a:r>
            <a:endParaRPr sz="15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using intuitive visualizations and data-driven decisions.</a:t>
            </a:r>
            <a:endParaRPr sz="15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10" name="Google Shape;3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00" y="3342475"/>
            <a:ext cx="8519201" cy="15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7"/>
          <p:cNvSpPr txBox="1"/>
          <p:nvPr/>
        </p:nvSpPr>
        <p:spPr>
          <a:xfrm>
            <a:off x="205550" y="3334963"/>
            <a:ext cx="85845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Medium"/>
              <a:buChar char="●"/>
            </a:pPr>
            <a:r>
              <a:rPr lang="en" sz="15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Identify key metrics such as on-time performance by route and station.</a:t>
            </a:r>
            <a:endParaRPr sz="15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Medium"/>
              <a:buChar char="●"/>
            </a:pPr>
            <a:r>
              <a:rPr lang="en" sz="15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Analyze ridership trends across different stations and routes, focusing on high-traffic locations.</a:t>
            </a:r>
            <a:endParaRPr sz="15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Medium"/>
              <a:buChar char="●"/>
            </a:pPr>
            <a:r>
              <a:rPr lang="en" sz="15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Determine procurement spending distribution by city and category to assess impact.</a:t>
            </a:r>
            <a:endParaRPr sz="15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Medium"/>
              <a:buChar char="●"/>
            </a:pPr>
            <a:r>
              <a:rPr lang="en" sz="15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Track employment spends in various states and analyze key metrics.</a:t>
            </a:r>
            <a:endParaRPr sz="27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2" name="Google Shape;312;p47"/>
          <p:cNvSpPr txBox="1"/>
          <p:nvPr/>
        </p:nvSpPr>
        <p:spPr>
          <a:xfrm>
            <a:off x="235500" y="2755975"/>
            <a:ext cx="4630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MISSION STATEMENTS</a:t>
            </a:r>
            <a:endParaRPr sz="27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226500" y="2239799"/>
            <a:ext cx="86910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CONCEPTUAL DATABASE DESIGN</a:t>
            </a:r>
            <a:endParaRPr sz="4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idx="1" type="body"/>
          </p:nvPr>
        </p:nvSpPr>
        <p:spPr>
          <a:xfrm>
            <a:off x="316200" y="190695"/>
            <a:ext cx="4388400" cy="8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ER DIAGRAM</a:t>
            </a:r>
            <a:endParaRPr sz="2700"/>
          </a:p>
        </p:txBody>
      </p:sp>
      <p:pic>
        <p:nvPicPr>
          <p:cNvPr id="323" name="Google Shape;3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576" y="958875"/>
            <a:ext cx="6839552" cy="400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226500" y="2253146"/>
            <a:ext cx="86910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LOGICAL </a:t>
            </a:r>
            <a:r>
              <a:rPr lang="en" sz="4800"/>
              <a:t>DATABASE DESIGN</a:t>
            </a:r>
            <a:endParaRPr sz="4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duct / Service Offering Overview #2">
  <a:themeElements>
    <a:clrScheme name="Simple Light">
      <a:dk1>
        <a:srgbClr val="000000"/>
      </a:dk1>
      <a:lt1>
        <a:srgbClr val="E2DFD2"/>
      </a:lt1>
      <a:dk2>
        <a:srgbClr val="FFFCE9"/>
      </a:dk2>
      <a:lt2>
        <a:srgbClr val="C9C3A7"/>
      </a:lt2>
      <a:accent1>
        <a:srgbClr val="FFEDCF"/>
      </a:accent1>
      <a:accent2>
        <a:srgbClr val="595959"/>
      </a:accent2>
      <a:accent3>
        <a:srgbClr val="D56F3E"/>
      </a:accent3>
      <a:accent4>
        <a:srgbClr val="FF7D00"/>
      </a:accent4>
      <a:accent5>
        <a:srgbClr val="78290F"/>
      </a:accent5>
      <a:accent6>
        <a:srgbClr val="D05353"/>
      </a:accent6>
      <a:hlink>
        <a:srgbClr val="DF29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