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9" r:id="rId22"/>
    <p:sldId id="280" r:id="rId23"/>
    <p:sldId id="275" r:id="rId24"/>
    <p:sldId id="276" r:id="rId25"/>
    <p:sldId id="281" r:id="rId26"/>
    <p:sldId id="277" r:id="rId27"/>
  </p:sldIdLst>
  <p:sldSz cx="9144000" cy="5143500" type="screen16x9"/>
  <p:notesSz cx="6858000" cy="9144000"/>
  <p:embeddedFontLst>
    <p:embeddedFont>
      <p:font typeface="Inter" panose="020B0604020202020204" charset="0"/>
      <p:regular r:id="rId29"/>
      <p:bold r:id="rId30"/>
      <p:italic r:id="rId31"/>
      <p:boldItalic r:id="rId32"/>
    </p:embeddedFont>
    <p:embeddedFont>
      <p:font typeface="Inter Medium" panose="020B0604020202020204" charset="0"/>
      <p:regular r:id="rId33"/>
      <p:bold r:id="rId34"/>
      <p:italic r:id="rId35"/>
      <p:boldItalic r:id="rId36"/>
    </p:embeddedFont>
    <p:embeddedFont>
      <p:font typeface="Roboto Mon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94e8533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94e8533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9ea3178c3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9ea3178c3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9ea3178c3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9ea3178c3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9ea3178c3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9ea3178c3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9ea3178c3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9ea3178c3_2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9ea3178c3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9ea3178c3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9ea3178c3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9ea3178c3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ba12d70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ba12d70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d6d0cf5b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d6d0cf5b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d6d0cf5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d6d0cf5b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ba12d70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ba12d70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43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ba12d70e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ba12d70e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9ea3178c3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9ea3178c3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9ea3178c3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9ea3178c3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636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ba12d70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ba12d70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818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d6d0cf5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d6d0cf5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d6d0cf5b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d6d0cf5b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ba12d70e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ba12d70e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459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9ea3178c3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9ea3178c3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94e8533c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94e8533c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9ea3178c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9ea3178c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94e8533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94e8533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9ea3178c3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9ea3178c3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9ea3178c3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9ea3178c3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9ea3178c3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9ea3178c3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9ea3178c3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9ea3178c3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layout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/>
          </p:cNvSpPr>
          <p:nvPr>
            <p:ph type="pic" idx="2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" name="Google Shape;11;p2"/>
          <p:cNvSpPr>
            <a:spLocks noGrp="1"/>
          </p:cNvSpPr>
          <p:nvPr>
            <p:ph type="pic" idx="3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4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TITLE_AND_TWO_COLUMNS_1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>
            <a:spLocks noGrp="1"/>
          </p:cNvSpPr>
          <p:nvPr>
            <p:ph type="pic" idx="2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1"/>
          <p:cNvSpPr>
            <a:spLocks noGrp="1"/>
          </p:cNvSpPr>
          <p:nvPr>
            <p:ph type="pic" idx="3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>
            <a:spLocks noGrp="1"/>
          </p:cNvSpPr>
          <p:nvPr>
            <p:ph type="pic" idx="4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9" name="Google Shape;69;p1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5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>
            <a:spLocks noGrp="1"/>
          </p:cNvSpPr>
          <p:nvPr>
            <p:ph type="pic" idx="6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>
            <a:spLocks noGrp="1"/>
          </p:cNvSpPr>
          <p:nvPr>
            <p:ph type="pic" idx="7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>
            <a:spLocks noGrp="1"/>
          </p:cNvSpPr>
          <p:nvPr>
            <p:ph type="pic" idx="8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>
            <a:spLocks noGrp="1"/>
          </p:cNvSpPr>
          <p:nvPr>
            <p:ph type="pic" idx="9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1"/>
          <p:cNvSpPr>
            <a:spLocks noGrp="1"/>
          </p:cNvSpPr>
          <p:nvPr>
            <p:ph type="pic" idx="13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main point">
  <p:cSld name="TITLE_ONLY_1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ONE_COLUMN_TEXT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>
            <a:spLocks noGrp="1"/>
          </p:cNvSpPr>
          <p:nvPr>
            <p:ph type="pic" idx="2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 2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2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5"/>
          <p:cNvSpPr>
            <a:spLocks noGrp="1"/>
          </p:cNvSpPr>
          <p:nvPr>
            <p:ph type="pic" idx="3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5"/>
          <p:cNvSpPr txBox="1">
            <a:spLocks noGrp="1"/>
          </p:cNvSpPr>
          <p:nvPr>
            <p:ph type="title" idx="4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chart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3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SECTION_TITLE_AND_DESCRIPTION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2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SECTION_TITLE_AND_DESCRIPTION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2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3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4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hree storyboards 2">
  <p:cSld name="CAPTION_ONLY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9"/>
          <p:cNvSpPr>
            <a:spLocks noGrp="1"/>
          </p:cNvSpPr>
          <p:nvPr>
            <p:ph type="pic" idx="2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8" name="Google Shape;118;p19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19"/>
          <p:cNvSpPr>
            <a:spLocks noGrp="1"/>
          </p:cNvSpPr>
          <p:nvPr>
            <p:ph type="pic" idx="3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9"/>
          <p:cNvSpPr txBox="1">
            <a:spLocks noGrp="1"/>
          </p:cNvSpPr>
          <p:nvPr>
            <p:ph type="title" idx="4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5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7" name="Google Shape;127;p19"/>
          <p:cNvSpPr>
            <a:spLocks noGrp="1"/>
          </p:cNvSpPr>
          <p:nvPr>
            <p:ph type="pic" idx="6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9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7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8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cxnSp>
        <p:nvCxnSpPr>
          <p:cNvPr id="131" name="Google Shape;131;p19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 txBox="1">
            <a:spLocks noGrp="1"/>
          </p:cNvSpPr>
          <p:nvPr>
            <p:ph type="title" idx="9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with details">
  <p:cSld name="BIG_NUMBER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 idx="3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4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 idx="5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6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idx="7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with details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3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BIG_NUMBER_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2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20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">
  <p:cSld name="CUSTOM_1_1"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>
            <a:spLocks noGrp="1"/>
          </p:cNvSpPr>
          <p:nvPr>
            <p:ph type="pic" idx="2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marL="1371600" lvl="2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and image">
  <p:cSld name="CUSTOM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>
            <a:spLocks noGrp="1"/>
          </p:cNvSpPr>
          <p:nvPr>
            <p:ph type="pic" idx="2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 idx="3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1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4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2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_1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ubTitle" idx="2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ubTitle" idx="3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4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5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6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2_1_1"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1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two images">
  <p:cSld name="CUSTOM_3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3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29"/>
          <p:cNvSpPr>
            <a:spLocks noGrp="1"/>
          </p:cNvSpPr>
          <p:nvPr>
            <p:ph type="pic" idx="4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29"/>
          <p:cNvSpPr>
            <a:spLocks noGrp="1"/>
          </p:cNvSpPr>
          <p:nvPr>
            <p:ph type="pic" idx="5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wo storyboards">
  <p:cSld name="CUSTOM_3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>
            <a:spLocks noGrp="1"/>
          </p:cNvSpPr>
          <p:nvPr>
            <p:ph type="pic" idx="2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 idx="3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94" name="Google Shape;194;p30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30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0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0"/>
          <p:cNvSpPr>
            <a:spLocks noGrp="1"/>
          </p:cNvSpPr>
          <p:nvPr>
            <p:ph type="pic" idx="4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0"/>
          <p:cNvSpPr txBox="1">
            <a:spLocks noGrp="1"/>
          </p:cNvSpPr>
          <p:nvPr>
            <p:ph type="title" idx="5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6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1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 with phone">
  <p:cSld name="CUSTOM_3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1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3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205" name="Google Shape;205;p31" descr="Blank mock of a smartphone."/>
          <p:cNvPicPr preferRelativeResize="0"/>
          <p:nvPr/>
        </p:nvPicPr>
        <p:blipFill rotWithShape="1">
          <a:blip r:embed="rId2">
            <a:alphaModFix/>
          </a:blip>
          <a:srcRect b="38736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>
            <a:spLocks noGrp="1"/>
          </p:cNvSpPr>
          <p:nvPr>
            <p:ph type="pic" idx="4"/>
          </p:nvPr>
        </p:nvSpPr>
        <p:spPr>
          <a:xfrm>
            <a:off x="4197575" y="512375"/>
            <a:ext cx="2847600" cy="4631100"/>
          </a:xfrm>
          <a:prstGeom prst="round2SameRect">
            <a:avLst>
              <a:gd name="adj1" fmla="val 12455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USTOM_4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body" idx="3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4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5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4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2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3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ubTitle" idx="4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5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3"/>
          <p:cNvSpPr txBox="1">
            <a:spLocks noGrp="1"/>
          </p:cNvSpPr>
          <p:nvPr>
            <p:ph type="subTitle" idx="6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4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body" idx="1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subTitle" idx="2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3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4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5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ubTitle" idx="6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7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34"/>
          <p:cNvSpPr txBox="1">
            <a:spLocks noGrp="1"/>
          </p:cNvSpPr>
          <p:nvPr>
            <p:ph type="subTitle" idx="8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_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1" name="Google Shape;251;p40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0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0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0" name="Google Shape;260;p41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41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41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3" name="Google Shape;263;p41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1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5" name="Google Shape;26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9" name="Google Shape;269;p41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 idx="4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x">
  <p:cSld name="TITLE_AND_BODY"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AND_BODY_2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TITLE_AND_BODY_1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hree storyboard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>
            <a:spLocks noGrp="1"/>
          </p:cNvSpPr>
          <p:nvPr>
            <p:ph type="pic" idx="2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 idx="3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4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 idx="5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6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7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>
            <a:spLocks noGrp="1"/>
          </p:cNvSpPr>
          <p:nvPr>
            <p:ph type="pic" idx="8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0" name="Google Shape;60;p10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0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0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0"/>
          <p:cNvSpPr txBox="1">
            <a:spLocks noGrp="1"/>
          </p:cNvSpPr>
          <p:nvPr>
            <p:ph type="title" idx="9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DATE: 12/03/2024</a:t>
            </a:r>
            <a:endParaRPr sz="900"/>
          </a:p>
        </p:txBody>
      </p:sp>
      <p:sp>
        <p:nvSpPr>
          <p:cNvPr id="275" name="Google Shape;275;p42"/>
          <p:cNvSpPr txBox="1">
            <a:spLocks noGrp="1"/>
          </p:cNvSpPr>
          <p:nvPr>
            <p:ph type="title" idx="4294967295"/>
          </p:nvPr>
        </p:nvSpPr>
        <p:spPr>
          <a:xfrm>
            <a:off x="226525" y="753350"/>
            <a:ext cx="4673100" cy="4163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DATAFORGE</a:t>
            </a:r>
            <a:endParaRPr sz="6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By,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Pranav Pradeep Nair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Emil George Mathew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Abhishek Bhosale</a:t>
            </a:r>
            <a:endParaRPr sz="18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/>
              <a:t>Henry Kangten</a:t>
            </a:r>
            <a:endParaRPr sz="1800" b="0"/>
          </a:p>
        </p:txBody>
      </p:sp>
      <p:pic>
        <p:nvPicPr>
          <p:cNvPr id="276" name="Google Shape;276;p42"/>
          <p:cNvPicPr preferRelativeResize="0"/>
          <p:nvPr/>
        </p:nvPicPr>
        <p:blipFill rotWithShape="1">
          <a:blip r:embed="rId3">
            <a:alphaModFix/>
          </a:blip>
          <a:srcRect l="22919" t="16650" r="22832" b="33677"/>
          <a:stretch/>
        </p:blipFill>
        <p:spPr>
          <a:xfrm>
            <a:off x="5734975" y="958925"/>
            <a:ext cx="2978750" cy="26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body" idx="1"/>
          </p:nvPr>
        </p:nvSpPr>
        <p:spPr>
          <a:xfrm>
            <a:off x="316200" y="190695"/>
            <a:ext cx="4388400" cy="8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RELATIONAL SCHEMA</a:t>
            </a:r>
            <a:endParaRPr sz="2700"/>
          </a:p>
        </p:txBody>
      </p:sp>
      <p:sp>
        <p:nvSpPr>
          <p:cNvPr id="334" name="Google Shape;334;p51"/>
          <p:cNvSpPr txBox="1"/>
          <p:nvPr/>
        </p:nvSpPr>
        <p:spPr>
          <a:xfrm>
            <a:off x="483766" y="1057395"/>
            <a:ext cx="7596205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 (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stateCode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1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Station (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stationCode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stationName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stateCode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1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StateMetrics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100" b="1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stateCode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stateMetric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stateMetricYear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,stateMetricValue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1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StationMetrics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100" b="1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stationCode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stationMetric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stationMetricYear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,stationMetricValue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1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 (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routeID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routeName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routeType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1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OnTimePerformance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100" b="1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routeID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1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1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stationCode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otpYear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otpValue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1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Budget (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budgetYearID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budgetType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budgetPlanYear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budgetTotal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1100" b="0" dirty="0">
              <a:effectLst/>
            </a:endParaRPr>
          </a:p>
          <a:p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AllocatedBudget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100" b="1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stationCode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1" i="1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budgetYearID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allocatedBudgetYear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allocatedBudget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>
            <a:spLocks noGrp="1"/>
          </p:cNvSpPr>
          <p:nvPr>
            <p:ph type="title"/>
          </p:nvPr>
        </p:nvSpPr>
        <p:spPr>
          <a:xfrm>
            <a:off x="226500" y="2253150"/>
            <a:ext cx="86535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PHYSICAL DATABASE DESIGN</a:t>
            </a:r>
            <a:endParaRPr sz="4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>
            <a:spLocks noGrp="1"/>
          </p:cNvSpPr>
          <p:nvPr>
            <p:ph type="body" idx="1"/>
          </p:nvPr>
        </p:nvSpPr>
        <p:spPr>
          <a:xfrm>
            <a:off x="316200" y="190695"/>
            <a:ext cx="4388400" cy="8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CREATE TABLE</a:t>
            </a:r>
            <a:endParaRPr sz="2700"/>
          </a:p>
        </p:txBody>
      </p:sp>
      <p:sp>
        <p:nvSpPr>
          <p:cNvPr id="345" name="Google Shape;345;p53"/>
          <p:cNvSpPr/>
          <p:nvPr/>
        </p:nvSpPr>
        <p:spPr>
          <a:xfrm rot="5400000">
            <a:off x="940225" y="2773900"/>
            <a:ext cx="976800" cy="1308300"/>
          </a:xfrm>
          <a:prstGeom prst="bentUpArrow">
            <a:avLst>
              <a:gd name="adj1" fmla="val 25000"/>
              <a:gd name="adj2" fmla="val 25000"/>
              <a:gd name="adj3" fmla="val 27498"/>
            </a:avLst>
          </a:prstGeom>
          <a:solidFill>
            <a:srgbClr val="6666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6" name="Google Shape;346;p53"/>
          <p:cNvPicPr preferRelativeResize="0"/>
          <p:nvPr/>
        </p:nvPicPr>
        <p:blipFill rotWithShape="1">
          <a:blip r:embed="rId3">
            <a:alphaModFix/>
          </a:blip>
          <a:srcRect l="864" r="49753" b="14037"/>
          <a:stretch/>
        </p:blipFill>
        <p:spPr>
          <a:xfrm>
            <a:off x="2204350" y="2979850"/>
            <a:ext cx="3324450" cy="15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00" y="1219713"/>
            <a:ext cx="6415899" cy="15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>
            <a:spLocks noGrp="1"/>
          </p:cNvSpPr>
          <p:nvPr>
            <p:ph type="title"/>
          </p:nvPr>
        </p:nvSpPr>
        <p:spPr>
          <a:xfrm>
            <a:off x="226500" y="2253150"/>
            <a:ext cx="86535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 BUSINESS TRANSACTIONS</a:t>
            </a:r>
            <a:endParaRPr sz="4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>
            <a:spLocks noGrp="1"/>
          </p:cNvSpPr>
          <p:nvPr>
            <p:ph type="body" idx="1"/>
          </p:nvPr>
        </p:nvSpPr>
        <p:spPr>
          <a:xfrm>
            <a:off x="316200" y="190700"/>
            <a:ext cx="8370600" cy="9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 dirty="0">
                <a:latin typeface="Inter"/>
                <a:ea typeface="Inter"/>
                <a:cs typeface="Inter"/>
                <a:sym typeface="Inter"/>
              </a:rPr>
              <a:t>Which budget type received the highest allocated budget in each year?</a:t>
            </a:r>
          </a:p>
        </p:txBody>
      </p:sp>
      <p:sp>
        <p:nvSpPr>
          <p:cNvPr id="358" name="Google Shape;358;p55"/>
          <p:cNvSpPr txBox="1"/>
          <p:nvPr/>
        </p:nvSpPr>
        <p:spPr>
          <a:xfrm>
            <a:off x="1532300" y="1810075"/>
            <a:ext cx="51615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55"/>
          <p:cNvSpPr txBox="1"/>
          <p:nvPr/>
        </p:nvSpPr>
        <p:spPr>
          <a:xfrm>
            <a:off x="316200" y="1234275"/>
            <a:ext cx="5761800" cy="304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WITH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YearlyBudget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 SELECT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b.budgetPlanYear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Budget_Year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</a:p>
          <a:p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b.budgetType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Budget_Type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SUM(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ab.allocatedBudget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 AS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Total_Allocated_Budget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FROM [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Amtrak.Budget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 b JOIN [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Amtrak.AllocatedBudget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 ab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b.budgetYearID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ab.budgetYearID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GROUP BY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b.budgetPlanYear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b.budgetType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), </a:t>
            </a:r>
          </a:p>
          <a:p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HighestBudgetPerYear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 SELECT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Budget_Year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Budget_Type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Total_Allocated_Budget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RANK() OVER (PARTITION BY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Budget_Year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ORDER BY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Total_Allocated_Budget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DESC) AS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BudgetRank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FROM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YearlyBudget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)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Budget_Year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Budget_Type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</a:p>
          <a:p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Total_Allocated_Budget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FROM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HighestBudgetPerYear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BudgetRank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1 </a:t>
            </a:r>
          </a:p>
          <a:p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</a:t>
            </a:r>
            <a:r>
              <a:rPr lang="en-US" sz="11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Budget_Year</a:t>
            </a:r>
            <a:r>
              <a:rPr lang="en-US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ASC; </a:t>
            </a:r>
          </a:p>
          <a:p>
            <a:endParaRPr lang="en-US" sz="11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92BC4F-72DD-4AEF-94D8-F43AB1C54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079" y="3514117"/>
            <a:ext cx="5735359" cy="1533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>
            <a:spLocks noGrp="1"/>
          </p:cNvSpPr>
          <p:nvPr>
            <p:ph type="body" idx="1"/>
          </p:nvPr>
        </p:nvSpPr>
        <p:spPr>
          <a:xfrm>
            <a:off x="316200" y="531226"/>
            <a:ext cx="83706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Inter"/>
                <a:ea typeface="Inter"/>
                <a:cs typeface="Inter"/>
                <a:sym typeface="Inter"/>
              </a:rPr>
              <a:t>Which budget type received the highest allocated budget in each year?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E1BFD-C8D9-4B3F-B26A-A45AD1A84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96" y="1334687"/>
            <a:ext cx="6334299" cy="34368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0" y="315518"/>
            <a:ext cx="86730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Observations</a:t>
            </a:r>
            <a:r>
              <a:rPr lang="en"/>
              <a:t> </a:t>
            </a:r>
            <a:endParaRPr/>
          </a:p>
        </p:txBody>
      </p:sp>
      <p:sp>
        <p:nvSpPr>
          <p:cNvPr id="372" name="Google Shape;372;p57"/>
          <p:cNvSpPr txBox="1">
            <a:spLocks noGrp="1"/>
          </p:cNvSpPr>
          <p:nvPr>
            <p:ph type="body" idx="1"/>
          </p:nvPr>
        </p:nvSpPr>
        <p:spPr>
          <a:xfrm>
            <a:off x="0" y="2804793"/>
            <a:ext cx="86730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Suggestions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6A54F1-0ACD-4711-935C-A29109FBAF8F}"/>
              </a:ext>
            </a:extLst>
          </p:cNvPr>
          <p:cNvSpPr txBox="1"/>
          <p:nvPr/>
        </p:nvSpPr>
        <p:spPr>
          <a:xfrm>
            <a:off x="116378" y="3059084"/>
            <a:ext cx="8556622" cy="1853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Review Allocation Rationale: Evaluate the justification for higher "Construction" allocations in specific years to ensure alignment with strategic goals and long-term benefits.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Balance Budget Distribution: Optimize the budget allocation between "Construction," "Deployment," and "Design" to improve efficiency and cost-effectiveness in future project phases.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Strategic Planning: Analyze historical allocation trends to stabilize future budgets, enhance resource planning, and reduce reliance on any single budget type.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CA868-0A0D-4798-9C67-683E7E2D0744}"/>
              </a:ext>
            </a:extLst>
          </p:cNvPr>
          <p:cNvSpPr txBox="1"/>
          <p:nvPr/>
        </p:nvSpPr>
        <p:spPr>
          <a:xfrm>
            <a:off x="188367" y="724992"/>
            <a:ext cx="83626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Yearly Trends: Budget allocations vary yearly, with "Construction" peaking in years like 2022, while "Design" remains consistently lower.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Dominance of Construction: "Construction" dominated allocations in 2020 to 2023, reflecting a focus on infrastructure projects, with "Deployment" and "Design" playing supportive roles.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Shifting Priorities: Prioritization shifted over time, as seen in "Deployment" peaking in 2019 but declining in later years, indicating strategic or project-specific changes.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>
            <a:spLocks noGrp="1"/>
          </p:cNvSpPr>
          <p:nvPr>
            <p:ph type="body" idx="1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Inter"/>
                <a:ea typeface="Inter"/>
                <a:cs typeface="Inter"/>
                <a:sym typeface="Inter"/>
              </a:rPr>
              <a:t>What are the average On-Time performance values for the 3 types of routes?</a:t>
            </a:r>
          </a:p>
        </p:txBody>
      </p:sp>
      <p:sp>
        <p:nvSpPr>
          <p:cNvPr id="380" name="Google Shape;380;p58"/>
          <p:cNvSpPr txBox="1"/>
          <p:nvPr/>
        </p:nvSpPr>
        <p:spPr>
          <a:xfrm>
            <a:off x="316200" y="1012575"/>
            <a:ext cx="6317400" cy="21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r.routeType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 'Route Type', ROUND(AVG(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o.otpValue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),4) AS 'Average OTP'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FROM [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Amtrak.Route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INNER JOIN [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Amtrak.OnTimePerformance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 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r.routeId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o.routeId</a:t>
            </a:r>
            <a:endParaRPr lang="en-US"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GROUP BY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r.routeType</a:t>
            </a:r>
            <a:endParaRPr lang="en-US" sz="18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ROUND(AVG(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o.otpValue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),2) DESC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C1593-B0E4-4C19-AFDA-11313929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8" y="3526414"/>
            <a:ext cx="76485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>
            <a:spLocks noGrp="1"/>
          </p:cNvSpPr>
          <p:nvPr>
            <p:ph type="body" idx="1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Inter"/>
                <a:ea typeface="Inter"/>
                <a:cs typeface="Inter"/>
                <a:sym typeface="Inter"/>
              </a:rPr>
              <a:t>What is the average on time performance values for the 3 types of routes</a:t>
            </a:r>
            <a:endParaRPr sz="2200"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101"/>
            <a:ext cx="8839200" cy="168326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9"/>
          <p:cNvSpPr txBox="1"/>
          <p:nvPr/>
        </p:nvSpPr>
        <p:spPr>
          <a:xfrm>
            <a:off x="216000" y="2998425"/>
            <a:ext cx="8832600" cy="19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0" y="315518"/>
            <a:ext cx="86730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Observations</a:t>
            </a:r>
            <a:r>
              <a:rPr lang="en" dirty="0"/>
              <a:t> </a:t>
            </a:r>
            <a:endParaRPr dirty="0"/>
          </a:p>
        </p:txBody>
      </p:sp>
      <p:sp>
        <p:nvSpPr>
          <p:cNvPr id="372" name="Google Shape;372;p57"/>
          <p:cNvSpPr txBox="1">
            <a:spLocks noGrp="1"/>
          </p:cNvSpPr>
          <p:nvPr>
            <p:ph type="body" idx="1"/>
          </p:nvPr>
        </p:nvSpPr>
        <p:spPr>
          <a:xfrm>
            <a:off x="0" y="2633239"/>
            <a:ext cx="86730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Suggestions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9A5A8-0286-49DD-B100-E125D3CFFDFC}"/>
              </a:ext>
            </a:extLst>
          </p:cNvPr>
          <p:cNvSpPr txBox="1"/>
          <p:nvPr/>
        </p:nvSpPr>
        <p:spPr>
          <a:xfrm>
            <a:off x="157942" y="842318"/>
            <a:ext cx="867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 OTP for Northeast Corridor: Northeast Corridor leads with the highest OTP at 0.8349.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State-Supported OTP: State-supported routes perform well at 0.7872, slightly below the Northeast Corridor.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 OTP for Long-Distance Routes: Long-distance routes lag significantly with an OTP of 0.4896.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F52A2-46E6-4CF7-AAEF-15CF6BCE50FD}"/>
              </a:ext>
            </a:extLst>
          </p:cNvPr>
          <p:cNvSpPr txBox="1"/>
          <p:nvPr/>
        </p:nvSpPr>
        <p:spPr>
          <a:xfrm>
            <a:off x="209599" y="3398335"/>
            <a:ext cx="8569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Improve Long-Distance Routes: Invest in infrastructure and scheduling to reduce delays.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Replicate Northeast Corridor Success: Apply best practices from Northeast Corridor to other routes.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Enhance State Collaboration: Partner with states to further optimize state-supported route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38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title"/>
          </p:nvPr>
        </p:nvSpPr>
        <p:spPr>
          <a:xfrm>
            <a:off x="226500" y="2253150"/>
            <a:ext cx="86535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>
            <a:spLocks noGrp="1"/>
          </p:cNvSpPr>
          <p:nvPr>
            <p:ph type="body" idx="1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Inter"/>
                <a:ea typeface="Inter"/>
                <a:cs typeface="Inter"/>
                <a:sym typeface="Inter"/>
              </a:rPr>
              <a:t>What are the top 5 states with the highest ridership?</a:t>
            </a:r>
          </a:p>
        </p:txBody>
      </p:sp>
      <p:sp>
        <p:nvSpPr>
          <p:cNvPr id="394" name="Google Shape;394;p60"/>
          <p:cNvSpPr txBox="1"/>
          <p:nvPr/>
        </p:nvSpPr>
        <p:spPr>
          <a:xfrm>
            <a:off x="430150" y="1057250"/>
            <a:ext cx="6120300" cy="2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TOP 5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t.stateCode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State_Code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s.stateName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State_Name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SUM(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m.stationMetricValue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 AS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Total_Ridership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FROM [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Amtrak.StationMetrics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 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JOIN [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Amtrak.Station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 t ON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m.stationCode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t.stationCode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JOIN [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Amtrak.State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 s ON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t.stateCode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s.stateCode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m.stationMetric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'Ridership'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GROUP BY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t.stateCode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s.stateName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Total_Ridership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DESC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B4DF4-7AAA-4D70-9588-4DFDFD99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053" y="3217112"/>
            <a:ext cx="763905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>
            <a:spLocks noGrp="1"/>
          </p:cNvSpPr>
          <p:nvPr>
            <p:ph type="body" idx="1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Inter"/>
                <a:ea typeface="Inter"/>
                <a:cs typeface="Inter"/>
                <a:sym typeface="Inter"/>
              </a:rPr>
              <a:t>What are the top 5 states with the highest ridership?</a:t>
            </a:r>
          </a:p>
        </p:txBody>
      </p:sp>
      <p:sp>
        <p:nvSpPr>
          <p:cNvPr id="394" name="Google Shape;394;p60"/>
          <p:cNvSpPr txBox="1"/>
          <p:nvPr/>
        </p:nvSpPr>
        <p:spPr>
          <a:xfrm>
            <a:off x="430150" y="1057250"/>
            <a:ext cx="6120300" cy="2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A867B-5D85-45FC-9A89-7801E0944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08" y="1462971"/>
            <a:ext cx="7580891" cy="22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0" y="315518"/>
            <a:ext cx="86730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Observations</a:t>
            </a:r>
            <a:r>
              <a:rPr lang="en"/>
              <a:t> </a:t>
            </a:r>
            <a:endParaRPr/>
          </a:p>
        </p:txBody>
      </p:sp>
      <p:sp>
        <p:nvSpPr>
          <p:cNvPr id="372" name="Google Shape;372;p57"/>
          <p:cNvSpPr txBox="1">
            <a:spLocks noGrp="1"/>
          </p:cNvSpPr>
          <p:nvPr>
            <p:ph type="body" idx="1"/>
          </p:nvPr>
        </p:nvSpPr>
        <p:spPr>
          <a:xfrm>
            <a:off x="0" y="2804793"/>
            <a:ext cx="86730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Suggestions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73920-935C-4507-9654-2047EC4BDC6E}"/>
              </a:ext>
            </a:extLst>
          </p:cNvPr>
          <p:cNvSpPr txBox="1"/>
          <p:nvPr/>
        </p:nvSpPr>
        <p:spPr>
          <a:xfrm>
            <a:off x="157942" y="842318"/>
            <a:ext cx="88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New York leads with the highest ridership at 27.5M, followed by California at 18M.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Pennsylvania, D.C., and Illinois rank next with notable contributions.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 ridership reflects key urban transit hubs in these states.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BD4C5-C38E-42BC-B6F1-91560686159C}"/>
              </a:ext>
            </a:extLst>
          </p:cNvPr>
          <p:cNvSpPr txBox="1"/>
          <p:nvPr/>
        </p:nvSpPr>
        <p:spPr>
          <a:xfrm>
            <a:off x="157942" y="3331593"/>
            <a:ext cx="8673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Prioritize New York and California for maintaining service quality.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Promote strategies of the top 5 states to increase ridership in low ridership states.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drivers of high ridership in top states for broader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68980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1"/>
          <p:cNvSpPr txBox="1">
            <a:spLocks noGrp="1"/>
          </p:cNvSpPr>
          <p:nvPr>
            <p:ph type="body" idx="1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Inter"/>
                <a:ea typeface="Inter"/>
                <a:cs typeface="Inter"/>
                <a:sym typeface="Inter"/>
              </a:rPr>
              <a:t>What is the total procurement spending for each state across all years?</a:t>
            </a:r>
          </a:p>
        </p:txBody>
      </p:sp>
      <p:sp>
        <p:nvSpPr>
          <p:cNvPr id="400" name="Google Shape;400;p61"/>
          <p:cNvSpPr txBox="1"/>
          <p:nvPr/>
        </p:nvSpPr>
        <p:spPr>
          <a:xfrm>
            <a:off x="385325" y="862700"/>
            <a:ext cx="7876500" cy="40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SELECT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m.stateCode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State_Code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t.stateName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State_Name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SUM(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m.stateMetricValue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 AS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Total_Procurement_Spending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FROM [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Amtrak.StateMetrics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 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JOIN [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Amtrak.State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] t ON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m.stateCode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t.stateCode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WHERE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m.stateMetric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= 'Procurement'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GROUP BY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m.stateCode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t.stateName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ORDER BY </a:t>
            </a:r>
            <a:r>
              <a:rPr lang="en-US" sz="18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Total_Procurement_Spending</a:t>
            </a:r>
            <a:r>
              <a:rPr lang="en-US" sz="18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DESC;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B22444-6550-4813-8CE8-53B77CA29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13" y="3078368"/>
            <a:ext cx="7263419" cy="18744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>
            <a:spLocks noGrp="1"/>
          </p:cNvSpPr>
          <p:nvPr>
            <p:ph type="body" idx="1"/>
          </p:nvPr>
        </p:nvSpPr>
        <p:spPr>
          <a:xfrm>
            <a:off x="316200" y="190701"/>
            <a:ext cx="8370600" cy="6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Inter"/>
                <a:ea typeface="Inter"/>
                <a:cs typeface="Inter"/>
                <a:sym typeface="Inter"/>
              </a:rPr>
              <a:t>What is the total procurement spending for each state across all years?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31C5C-4116-40E9-A222-63D779DB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501" y="862701"/>
            <a:ext cx="5067750" cy="42301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0" y="315518"/>
            <a:ext cx="86730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Observations</a:t>
            </a:r>
            <a:r>
              <a:rPr lang="en" dirty="0"/>
              <a:t> </a:t>
            </a:r>
            <a:endParaRPr dirty="0"/>
          </a:p>
        </p:txBody>
      </p:sp>
      <p:sp>
        <p:nvSpPr>
          <p:cNvPr id="372" name="Google Shape;372;p57"/>
          <p:cNvSpPr txBox="1">
            <a:spLocks noGrp="1"/>
          </p:cNvSpPr>
          <p:nvPr>
            <p:ph type="body" idx="1"/>
          </p:nvPr>
        </p:nvSpPr>
        <p:spPr>
          <a:xfrm>
            <a:off x="0" y="2804793"/>
            <a:ext cx="8673000" cy="5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Suggestions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C822D-34DB-458B-87AB-069466EDB113}"/>
              </a:ext>
            </a:extLst>
          </p:cNvPr>
          <p:cNvSpPr txBox="1"/>
          <p:nvPr/>
        </p:nvSpPr>
        <p:spPr>
          <a:xfrm>
            <a:off x="174567" y="842318"/>
            <a:ext cx="86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California Leads in Procurement Spending: California has the highest total procurement spending at over $1.35 billion, far exceeding other states.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 Spending in Key States: New York ($1.34 billion) and Pennsylvania ($1.03 billion) also have significant procurement expenditures, reflecting their high operational demands.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Regional Disparities: There are noticeable differences in spending, with Western states like California dominating and many Central states having considerably lower spending.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B6099-553D-4172-8A22-2ECA321A5D89}"/>
              </a:ext>
            </a:extLst>
          </p:cNvPr>
          <p:cNvSpPr txBox="1"/>
          <p:nvPr/>
        </p:nvSpPr>
        <p:spPr>
          <a:xfrm>
            <a:off x="174567" y="3408218"/>
            <a:ext cx="867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Investigate High Procurement States: Analyze procurement trends in California, New York, and Pennsylvania to identify efficiencies or cost-saving opportunities.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Reallocate Resources Strategically: Consider redistributing funds to underfunded states if they show potential for growth or improvement in infrastructure.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Optimize Procurement Practices: Use data from high-performing states to streamline procurement strategies in lower-spending regions to enhance their effectiveness and output.</a:t>
            </a:r>
          </a:p>
        </p:txBody>
      </p:sp>
    </p:spTree>
    <p:extLst>
      <p:ext uri="{BB962C8B-B14F-4D97-AF65-F5344CB8AC3E}">
        <p14:creationId xmlns:p14="http://schemas.microsoft.com/office/powerpoint/2010/main" val="61018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>
            <a:spLocks noGrp="1"/>
          </p:cNvSpPr>
          <p:nvPr>
            <p:ph type="title"/>
          </p:nvPr>
        </p:nvSpPr>
        <p:spPr>
          <a:xfrm>
            <a:off x="2820750" y="2253150"/>
            <a:ext cx="35025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 YOU</a:t>
            </a:r>
            <a:endParaRPr sz="4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body" idx="1"/>
          </p:nvPr>
        </p:nvSpPr>
        <p:spPr>
          <a:xfrm>
            <a:off x="235500" y="163820"/>
            <a:ext cx="4388400" cy="8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PROJECT GOAL:</a:t>
            </a:r>
            <a:endParaRPr sz="2700"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30525"/>
            <a:ext cx="8519201" cy="12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/>
          <p:nvPr/>
        </p:nvSpPr>
        <p:spPr>
          <a:xfrm>
            <a:off x="318600" y="1082400"/>
            <a:ext cx="85845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Analyse the performance of Amtrak stations using various performance metrics like ridership, on-time performance and budgeting across different stations in various states.</a:t>
            </a:r>
            <a:endParaRPr sz="1000"/>
          </a:p>
        </p:txBody>
      </p:sp>
      <p:pic>
        <p:nvPicPr>
          <p:cNvPr id="289" name="Google Shape;2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0" y="3342475"/>
            <a:ext cx="8519201" cy="12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4"/>
          <p:cNvSpPr txBox="1"/>
          <p:nvPr/>
        </p:nvSpPr>
        <p:spPr>
          <a:xfrm>
            <a:off x="318600" y="3403325"/>
            <a:ext cx="85845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Executive officers, decision makers, directors, operations team, data analysts.</a:t>
            </a:r>
            <a:endParaRPr sz="1000"/>
          </a:p>
        </p:txBody>
      </p:sp>
      <p:sp>
        <p:nvSpPr>
          <p:cNvPr id="291" name="Google Shape;291;p44"/>
          <p:cNvSpPr txBox="1"/>
          <p:nvPr/>
        </p:nvSpPr>
        <p:spPr>
          <a:xfrm>
            <a:off x="235500" y="2755963"/>
            <a:ext cx="3000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END USERS:</a:t>
            </a:r>
            <a:endParaRPr sz="27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>
            <a:spLocks noGrp="1"/>
          </p:cNvSpPr>
          <p:nvPr>
            <p:ph type="title"/>
          </p:nvPr>
        </p:nvSpPr>
        <p:spPr>
          <a:xfrm>
            <a:off x="1786338" y="119571"/>
            <a:ext cx="55713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SOURCES</a:t>
            </a:r>
            <a:endParaRPr sz="4800"/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25" y="934874"/>
            <a:ext cx="7607726" cy="36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1141200" y="2109750"/>
            <a:ext cx="68616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>
            <a:spLocks noGrp="1"/>
          </p:cNvSpPr>
          <p:nvPr>
            <p:ph type="body" idx="1"/>
          </p:nvPr>
        </p:nvSpPr>
        <p:spPr>
          <a:xfrm>
            <a:off x="235500" y="163820"/>
            <a:ext cx="4388400" cy="8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MISSION OBJECTIVE</a:t>
            </a:r>
            <a:endParaRPr sz="2700"/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30525"/>
            <a:ext cx="8250374" cy="10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7"/>
          <p:cNvSpPr txBox="1"/>
          <p:nvPr/>
        </p:nvSpPr>
        <p:spPr>
          <a:xfrm>
            <a:off x="291725" y="1030525"/>
            <a:ext cx="89916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The mission is to analyze Amtrak’s last 3 years data to provide insights and 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recommendations on budgeting and costs using on-time performance, and ridership for 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various stations across cities. To analyze performance, recommendations and story tell 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using intuitive visualizations and data-driven decisions.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00" y="3342475"/>
            <a:ext cx="8519201" cy="15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 txBox="1"/>
          <p:nvPr/>
        </p:nvSpPr>
        <p:spPr>
          <a:xfrm>
            <a:off x="205550" y="3334963"/>
            <a:ext cx="85845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2545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Medium"/>
              <a:buChar char="●"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Identify key metrics such as on-time performance by route and station.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lvl="0" indent="-32385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Medium"/>
              <a:buChar char="●"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Analyze ridership trends across different stations and routes, focusing on high-traffic locations.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lvl="0" indent="-32385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Medium"/>
              <a:buChar char="●"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Determine procurement spending distribution by city and category to assess impact.</a:t>
            </a:r>
            <a:endParaRPr sz="15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marL="457200" lvl="0" indent="-32385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Medium"/>
              <a:buChar char="●"/>
            </a:pPr>
            <a:r>
              <a:rPr lang="en" sz="15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Track employment spends in various states and analyze key metrics.</a:t>
            </a:r>
            <a:endParaRPr sz="27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235500" y="2755975"/>
            <a:ext cx="46302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MISSION STATEMENTS</a:t>
            </a:r>
            <a:endParaRPr sz="27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title"/>
          </p:nvPr>
        </p:nvSpPr>
        <p:spPr>
          <a:xfrm>
            <a:off x="226500" y="2239799"/>
            <a:ext cx="86910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CONCEPTUAL DATABASE DESIGN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body" idx="1"/>
          </p:nvPr>
        </p:nvSpPr>
        <p:spPr>
          <a:xfrm>
            <a:off x="316200" y="190695"/>
            <a:ext cx="4388400" cy="8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ER DIAGRAM</a:t>
            </a:r>
            <a:endParaRPr sz="2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74EA2-291D-4EAA-94E1-336D0DE8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11" y="897775"/>
            <a:ext cx="7207134" cy="4055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title"/>
          </p:nvPr>
        </p:nvSpPr>
        <p:spPr>
          <a:xfrm>
            <a:off x="226500" y="2253146"/>
            <a:ext cx="86910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LOGICAL DATABASE DESIGN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1205</Words>
  <Application>Microsoft Office PowerPoint</Application>
  <PresentationFormat>On-screen Show (16:9)</PresentationFormat>
  <Paragraphs>122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Roboto Mono</vt:lpstr>
      <vt:lpstr>Inter Medium</vt:lpstr>
      <vt:lpstr>Inter</vt:lpstr>
      <vt:lpstr>Arial</vt:lpstr>
      <vt:lpstr>Product / Service Offering Overview #2</vt:lpstr>
      <vt:lpstr>DATE: 12/03/2024</vt:lpstr>
      <vt:lpstr>BACKGROUND</vt:lpstr>
      <vt:lpstr>PowerPoint Presentation</vt:lpstr>
      <vt:lpstr>DATA SOURCES</vt:lpstr>
      <vt:lpstr>INTRODUCTION</vt:lpstr>
      <vt:lpstr>PowerPoint Presentation</vt:lpstr>
      <vt:lpstr>CONCEPTUAL DATABASE DESIGN</vt:lpstr>
      <vt:lpstr>PowerPoint Presentation</vt:lpstr>
      <vt:lpstr>LOGICAL DATABASE DESIGN</vt:lpstr>
      <vt:lpstr>PowerPoint Presentation</vt:lpstr>
      <vt:lpstr>PHYSICAL DATABASE DESIGN</vt:lpstr>
      <vt:lpstr>PowerPoint Presentation</vt:lpstr>
      <vt:lpstr>  BUSINESS 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DATE: 12/03/2024</dc:title>
  <cp:lastModifiedBy>Henry</cp:lastModifiedBy>
  <cp:revision>8</cp:revision>
  <dcterms:modified xsi:type="dcterms:W3CDTF">2024-12-10T07:31:56Z</dcterms:modified>
</cp:coreProperties>
</file>