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CBC29B-9DFA-43F9-BD3A-552D59441C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5B2BD-4B97-436C-A817-701D462696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Наркотиците в град варна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501008"/>
            <a:ext cx="6400800" cy="1752600"/>
          </a:xfrm>
        </p:spPr>
        <p:txBody>
          <a:bodyPr/>
          <a:lstStyle/>
          <a:p>
            <a:pPr algn="ctr"/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Наблюдавани тенденции през 2019 г.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20" y="5659378"/>
            <a:ext cx="8568952" cy="123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bg-BG" sz="1800" i="1" dirty="0">
                <a:latin typeface="Verdana"/>
                <a:ea typeface="Times New Roman"/>
                <a:cs typeface="Calibri"/>
              </a:rPr>
              <a:t>Община </a:t>
            </a:r>
            <a:r>
              <a:rPr lang="bg-BG" sz="1800" i="1" dirty="0" smtClean="0">
                <a:latin typeface="Verdana"/>
                <a:ea typeface="Times New Roman"/>
                <a:cs typeface="Calibri"/>
              </a:rPr>
              <a:t>Варна,</a:t>
            </a:r>
            <a:r>
              <a:rPr lang="bg-BG" sz="1800" i="1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ru-RU" sz="1800" i="1" dirty="0" smtClean="0">
                <a:latin typeface="Verdana"/>
                <a:ea typeface="Times New Roman"/>
                <a:cs typeface="Calibri"/>
              </a:rPr>
              <a:t>дирекция </a:t>
            </a:r>
            <a:r>
              <a:rPr lang="bg-BG" sz="1800" i="1" dirty="0">
                <a:latin typeface="Verdana"/>
                <a:ea typeface="Times New Roman"/>
                <a:cs typeface="Calibri"/>
              </a:rPr>
              <a:t>„Превенции</a:t>
            </a:r>
            <a:r>
              <a:rPr lang="bg-BG" sz="1800" i="1" dirty="0" smtClean="0">
                <a:latin typeface="Verdana"/>
                <a:ea typeface="Times New Roman"/>
                <a:cs typeface="Calibri"/>
              </a:rPr>
              <a:t>“ </a:t>
            </a:r>
          </a:p>
          <a:p>
            <a:pPr algn="ctr">
              <a:lnSpc>
                <a:spcPct val="110000"/>
              </a:lnSpc>
            </a:pPr>
            <a:r>
              <a:rPr lang="ru-RU" sz="1800" i="1" dirty="0" smtClean="0">
                <a:latin typeface="Verdana"/>
                <a:ea typeface="Times New Roman"/>
                <a:cs typeface="Calibri"/>
              </a:rPr>
              <a:t>Превантивно-информационен </a:t>
            </a:r>
            <a:r>
              <a:rPr lang="ru-RU" sz="1800" i="1" dirty="0">
                <a:latin typeface="Verdana"/>
                <a:ea typeface="Times New Roman"/>
                <a:cs typeface="Calibri"/>
              </a:rPr>
              <a:t>център по наркотичните </a:t>
            </a:r>
            <a:r>
              <a:rPr lang="ru-RU" sz="1800" i="1" dirty="0" smtClean="0">
                <a:latin typeface="Verdana"/>
                <a:ea typeface="Times New Roman"/>
                <a:cs typeface="Calibri"/>
              </a:rPr>
              <a:t>вещества</a:t>
            </a:r>
            <a:endParaRPr lang="en-US" sz="1800" i="1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7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Ситуацията с НПВ в България</a:t>
            </a:r>
            <a:b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bg-BG" sz="16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(по данни на Националния фокусен център за наркотици и наркомании) </a:t>
            </a:r>
            <a:endParaRPr lang="en-US" sz="1600" i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16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През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2019 г.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 България са идентифицирани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18 нови психоактивни вещества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 119 отделни случая на изземване. Общо тегло на иззетите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вещества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над 3 кг.</a:t>
            </a:r>
          </a:p>
          <a:p>
            <a:pPr marL="0" indent="0" algn="just">
              <a:buNone/>
            </a:pPr>
            <a:endParaRPr lang="ru-RU" sz="2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Синтетичните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канабиноиди</a:t>
            </a:r>
            <a:r>
              <a:rPr lang="ru-RU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остават най-голяма група нови вещества, идентифицирани в България по отношение на броя на случаите и количество - 107 случая, 2392,66 грама. </a:t>
            </a:r>
            <a:endParaRPr lang="ru-RU" sz="2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Освен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синтетични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канабиноиди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 идентифицирани и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вещества от групите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 катиноните (N-ethylpentylone и 4-chloroethcathinone), фенетиламините (2C-B, 25B-NBOMe, DOC) и други (кетамин и кратом).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1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1600" b="1" dirty="0">
                <a:solidFill>
                  <a:srgbClr val="D253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Ситуацията с НПВ в България</a:t>
            </a:r>
            <a:br>
              <a:rPr lang="bg-BG" sz="1600" b="1" dirty="0">
                <a:solidFill>
                  <a:srgbClr val="D253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bg-BG" sz="1600" b="1" dirty="0">
                <a:solidFill>
                  <a:srgbClr val="D253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bg-BG" sz="1600" b="1" dirty="0">
                <a:solidFill>
                  <a:srgbClr val="D2533C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bg-BG" sz="1600" i="1" dirty="0">
                <a:solidFill>
                  <a:srgbClr val="AD8F67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(по данни на Националния фокусен център за наркотици и наркомании)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През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първата половина на 2020 г.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България са идентифицирани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 нови психоактивни вещества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115 отделни случая на изземване. Общо тегло на иззетите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вещества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близо 8 кг.</a:t>
            </a:r>
          </a:p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Синтетичните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канабиноиди</a:t>
            </a:r>
            <a:r>
              <a:rPr lang="ru-RU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остават най-голяма група нови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вещества.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Най-често идентифицираният синтетичен канабиноид 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5F-ADB (5-fluoro-MDMB-PINACA), импрегниран в растителна маса</a:t>
            </a: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ru-RU" sz="2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just">
              <a:buClr>
                <a:srgbClr val="93A299"/>
              </a:buClr>
              <a:buNone/>
            </a:pPr>
            <a:r>
              <a:rPr lang="ru-RU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Противно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 общата световна тенденция, където броят и появата на нови психоактивни вещества от групата на </a:t>
            </a:r>
            <a:r>
              <a:rPr lang="ru-RU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синтетичните опиоиди</a:t>
            </a:r>
            <a:r>
              <a:rPr lang="ru-RU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сочи сериозен ръст, то в България не са регистрирани подобни случаи. </a:t>
            </a:r>
            <a:endParaRPr lang="en-US" sz="2000" dirty="0">
              <a:solidFill>
                <a:srgbClr val="29293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/>
                <a:ea typeface="Calibri"/>
                <a:cs typeface="Times New Roman"/>
              </a:rPr>
              <a:t>	Най-малко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всеки четвърти</a:t>
            </a:r>
            <a:r>
              <a:rPr lang="bg-B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варненец,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на възраст над 15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години,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е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употребил (поне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веднъж в живота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си)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някакво незаконно наркотично вещество. </a:t>
            </a:r>
            <a:endParaRPr lang="bg-BG" sz="22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200" dirty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/>
                <a:ea typeface="Calibri"/>
                <a:cs typeface="Times New Roman"/>
              </a:rPr>
              <a:t>	Сред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пълнолетното население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не се </a:t>
            </a:r>
            <a:r>
              <a:rPr lang="bg-BG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наблюдават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различия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 по отношение на образователно ниво, социален статус или полова принадлежност. </a:t>
            </a:r>
            <a:endParaRPr lang="bg-BG" sz="22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200" dirty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/>
                <a:ea typeface="Calibri"/>
                <a:cs typeface="Times New Roman"/>
              </a:rPr>
              <a:t>	Като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цяло употребата и за двете групи (подрастващи и възрастни) има характер на експериментиране </a:t>
            </a:r>
            <a:r>
              <a:rPr lang="bg-BG" sz="2200">
                <a:latin typeface="Verdana"/>
                <a:ea typeface="Calibri"/>
                <a:cs typeface="Times New Roman"/>
              </a:rPr>
              <a:t>или </a:t>
            </a:r>
            <a:r>
              <a:rPr lang="bg-BG" sz="2200" smtClean="0">
                <a:latin typeface="Verdana"/>
                <a:ea typeface="Calibri"/>
                <a:cs typeface="Times New Roman"/>
              </a:rPr>
              <a:t>е </a:t>
            </a:r>
            <a:r>
              <a:rPr lang="bg-BG" sz="2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инцидентна/нередовна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консумация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, с цел забавление.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900" dirty="0" smtClean="0">
                <a:latin typeface="Verdana"/>
                <a:ea typeface="Calibri"/>
                <a:cs typeface="Times New Roman"/>
              </a:rPr>
              <a:t>	</a:t>
            </a:r>
            <a:r>
              <a:rPr lang="bg-BG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Марихуаната</a:t>
            </a:r>
            <a:r>
              <a:rPr lang="bg-BG" sz="2900" dirty="0" smtClean="0">
                <a:latin typeface="Verdana"/>
                <a:ea typeface="Calibri"/>
                <a:cs typeface="Times New Roman"/>
              </a:rPr>
              <a:t>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остава най-разпространената дрога сред всички възрастови групи. </a:t>
            </a:r>
            <a:endParaRPr lang="bg-BG" sz="29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900" dirty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900" dirty="0" smtClean="0">
                <a:latin typeface="Verdana"/>
                <a:ea typeface="Calibri"/>
                <a:cs typeface="Times New Roman"/>
              </a:rPr>
              <a:t>	На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второ място се нареждат </a:t>
            </a:r>
            <a:r>
              <a:rPr lang="bg-BG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амфетаминови производни </a:t>
            </a:r>
            <a:r>
              <a:rPr lang="bg-BG" sz="2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и кокаин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. </a:t>
            </a:r>
            <a:endParaRPr lang="bg-BG" sz="29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900" dirty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900" dirty="0" smtClean="0">
                <a:latin typeface="Verdana"/>
                <a:ea typeface="Calibri"/>
                <a:cs typeface="Times New Roman"/>
              </a:rPr>
              <a:t>	</a:t>
            </a:r>
            <a:r>
              <a:rPr lang="bg-BG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Опиатите/опиоидите</a:t>
            </a:r>
            <a:r>
              <a:rPr lang="bg-BG" sz="2900" dirty="0" smtClean="0">
                <a:latin typeface="Verdana"/>
                <a:ea typeface="Calibri"/>
                <a:cs typeface="Times New Roman"/>
              </a:rPr>
              <a:t>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са значително по-слабо разпространени, в сравнение с минали години, когато хероинът беше проблемно вещество №1. </a:t>
            </a:r>
            <a:endParaRPr lang="bg-BG" sz="29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900" dirty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900" dirty="0" smtClean="0">
                <a:latin typeface="Verdana"/>
                <a:ea typeface="Calibri"/>
                <a:cs typeface="Times New Roman"/>
              </a:rPr>
              <a:t>	Наблюдава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се слабо търсене на </a:t>
            </a:r>
            <a:r>
              <a:rPr lang="bg-BG" sz="2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нови психоактивни </a:t>
            </a:r>
            <a:r>
              <a:rPr lang="bg-BG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вещества</a:t>
            </a:r>
            <a:r>
              <a:rPr lang="bg-BG" sz="2900" dirty="0" smtClean="0">
                <a:latin typeface="Verdana"/>
                <a:ea typeface="Calibri"/>
                <a:cs typeface="Times New Roman"/>
              </a:rPr>
              <a:t>, както и на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хашиш </a:t>
            </a:r>
            <a:r>
              <a:rPr lang="bg-BG" sz="2900" dirty="0" smtClean="0">
                <a:latin typeface="Verdana"/>
                <a:ea typeface="Calibri"/>
                <a:cs typeface="Times New Roman"/>
              </a:rPr>
              <a:t>и </a:t>
            </a:r>
            <a:r>
              <a:rPr lang="bg-BG" sz="2900" dirty="0">
                <a:latin typeface="Verdana"/>
                <a:ea typeface="Calibri"/>
                <a:cs typeface="Times New Roman"/>
              </a:rPr>
              <a:t>халюциногени.</a:t>
            </a:r>
            <a:endParaRPr lang="en-US" sz="29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/>
                <a:ea typeface="Calibri"/>
                <a:cs typeface="Times New Roman"/>
              </a:rPr>
              <a:t>	При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2/3 от пациентите,  хоспитализирани с психично/поведенческо разстройство, дължащо се на употреба на психоактивни вещества  причината е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комбинирана зависимост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към стимуланти, алкохол и марихуана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sz="2200" dirty="0">
              <a:latin typeface="Calibri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/>
                <a:ea typeface="Calibri"/>
                <a:cs typeface="Times New Roman"/>
              </a:rPr>
              <a:t>	Спрямо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минали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години е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намалял броя 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на лицата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със </a:t>
            </a:r>
            <a:r>
              <a:rPr lang="bg-BG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зависимост към опиоиди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 (хероин и др</a:t>
            </a:r>
            <a:r>
              <a:rPr lang="bg-BG" sz="2200" dirty="0" smtClean="0">
                <a:latin typeface="Verdana"/>
                <a:ea typeface="Calibri"/>
                <a:cs typeface="Times New Roman"/>
              </a:rPr>
              <a:t>.). </a:t>
            </a:r>
            <a:r>
              <a:rPr lang="bg-BG" sz="2200" dirty="0">
                <a:latin typeface="Verdana"/>
                <a:ea typeface="Calibri"/>
                <a:cs typeface="Times New Roman"/>
              </a:rPr>
              <a:t>През 2019 г. те съставляват около 30% от всички потърсили болнична помощ. За сравнение, през периода 2001-2010 г. тези пациенти са съставлявали повече от 80% от хоспитализациите.</a:t>
            </a:r>
            <a:endParaRPr lang="en-US" sz="22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Наблюдаюва се и увеличение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на случаите на </a:t>
            </a:r>
            <a:r>
              <a:rPr lang="bg-BG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острите интоксикации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и комбинираната злоупотреба със стимуланти, алкохол и канабис (марихуана). </a:t>
            </a:r>
            <a:endParaRPr lang="bg-BG" sz="2000" dirty="0" smtClean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sz="2000" dirty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Не-фаталните </a:t>
            </a:r>
            <a:r>
              <a:rPr lang="bg-BG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спешни случаи сред пълнолетното население бележат ръст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при интоксикациите с марихуана и производни на амфетамина, докато сред подрастващите ситуацията остава непроменена.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67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bg-BG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Регистрирани случаи на остри интоксикации, свързани с употребата </a:t>
            </a:r>
            <a: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на </a:t>
            </a:r>
            <a:r>
              <a:rPr lang="bg-BG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наркотични вещества през първото шестмесечие на 2019 г. и 2020 г</a:t>
            </a:r>
            <a:r>
              <a:rPr lang="bg-BG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/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</a:br>
            <a:r>
              <a:rPr lang="bg-BG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(</a:t>
            </a:r>
            <a:r>
              <a:rPr lang="bg-BG" sz="1600" i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по данни на Националния център по обществено здраве и анализи</a:t>
            </a:r>
            <a:r>
              <a:rPr lang="bg-BG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)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/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92227"/>
              </p:ext>
            </p:extLst>
          </p:nvPr>
        </p:nvGraphicFramePr>
        <p:xfrm>
          <a:off x="323528" y="1628800"/>
          <a:ext cx="8496944" cy="4696809"/>
        </p:xfrm>
        <a:graphic>
          <a:graphicData uri="http://schemas.openxmlformats.org/drawingml/2006/table">
            <a:tbl>
              <a:tblPr firstRow="1" firstCol="1" bandRow="1"/>
              <a:tblGrid>
                <a:gridCol w="4622913"/>
                <a:gridCol w="1992849"/>
                <a:gridCol w="1881182"/>
              </a:tblGrid>
              <a:tr h="631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Регистрирани случаи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Януари-Юни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i="1">
                          <a:effectLst/>
                          <a:latin typeface="Calibri"/>
                          <a:ea typeface="Calibri"/>
                          <a:cs typeface="Times New Roman"/>
                        </a:rPr>
                        <a:t>Януари-Юни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наркотици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729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795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16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наркотици </a:t>
                      </a:r>
                      <a:r>
                        <a:rPr lang="bg-BG" sz="1600" b="1" u="sng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при лица до 18 г</a:t>
                      </a:r>
                      <a:r>
                        <a:rPr lang="bg-BG" sz="1600" b="1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126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наркотици</a:t>
                      </a:r>
                      <a:r>
                        <a:rPr lang="bg-BG" sz="1600" u="sng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bg-BG" sz="1600" b="1" u="sng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при лица над 18 г.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595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669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комбинирана употреба</a:t>
                      </a: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bg-BG" sz="1600" i="1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наркотици+алкохол</a:t>
                      </a: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316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728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комбинирана употреба (</a:t>
                      </a:r>
                      <a:r>
                        <a:rPr lang="bg-BG" sz="16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наркотици+алкохол</a:t>
                      </a: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bg-BG" sz="1600" b="1" u="sng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при лица до 18 г.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Общо регистрирани случаи с комбинирана употреба (</a:t>
                      </a:r>
                      <a:r>
                        <a:rPr lang="bg-BG" sz="160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наркотици+алкохол</a:t>
                      </a: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bg-BG" sz="1600" u="sng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bg-BG" sz="1600" b="1" u="sng" dirty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при лица над 18 г.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6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Най-масово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продаваните наркотици са </a:t>
            </a:r>
            <a:r>
              <a:rPr lang="bg-BG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марихуаната и метамфетаминът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. </a:t>
            </a:r>
            <a:endParaRPr lang="bg-BG" sz="2000" dirty="0" smtClean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sz="2000" dirty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</a:t>
            </a:r>
            <a:r>
              <a:rPr lang="bg-BG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Марихуаната</a:t>
            </a:r>
            <a:r>
              <a:rPr lang="bg-BG" sz="2000" dirty="0" smtClean="0">
                <a:latin typeface="Verdana"/>
                <a:ea typeface="Calibri"/>
                <a:cs typeface="Times New Roman"/>
              </a:rPr>
              <a:t>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на пазара има български произход и е била отгледана във външни насаждения или в закрити домашни оранжерии. Във Варна не се наблюдава предлагане на марихуана от чуждестранен внос. </a:t>
            </a:r>
            <a:endParaRPr lang="bg-BG" sz="2000" dirty="0" smtClean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endParaRPr lang="bg-BG" sz="2000" dirty="0">
              <a:latin typeface="Verdana"/>
              <a:ea typeface="Calibri"/>
              <a:cs typeface="Times New Roman"/>
            </a:endParaRPr>
          </a:p>
          <a:p>
            <a:pPr marL="0" indent="0" algn="just"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</a:t>
            </a:r>
            <a:r>
              <a:rPr lang="bg-BG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Матамфетамините</a:t>
            </a:r>
            <a:r>
              <a:rPr lang="bg-BG" sz="2000" dirty="0" smtClean="0">
                <a:latin typeface="Verdana"/>
                <a:ea typeface="Calibri"/>
                <a:cs typeface="Times New Roman"/>
              </a:rPr>
              <a:t>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се произвеждат в домашни „лаборатории“ от медикаменти и химични вещества, които се продават свободно в търговската мрежа.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56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616624"/>
          </a:xfrm>
        </p:spPr>
        <p:txBody>
          <a:bodyPr>
            <a:normAutofit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При </a:t>
            </a:r>
            <a:r>
              <a:rPr lang="bg-BG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цените и чистотата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на веществата на улично ниво се наблюдава стабилна тенденция, но все пак те варират в широки граници. </a:t>
            </a:r>
            <a:endParaRPr lang="bg-BG" sz="20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bg-BG" sz="2000" dirty="0">
              <a:latin typeface="Verdana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</a:t>
            </a:r>
            <a:r>
              <a:rPr lang="bg-BG" sz="20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Предлагането</a:t>
            </a:r>
            <a:r>
              <a:rPr lang="bg-BG" sz="2000" dirty="0" smtClean="0">
                <a:latin typeface="Verdana"/>
                <a:ea typeface="Calibri"/>
                <a:cs typeface="Times New Roman"/>
              </a:rPr>
              <a:t>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им се концентрира в места за забавления (дискотеки), отдих (паркове, плаж), дори и в училища. </a:t>
            </a:r>
            <a:endParaRPr lang="bg-BG" sz="2000" dirty="0" smtClean="0">
              <a:latin typeface="Verdana"/>
              <a:ea typeface="Calibri"/>
              <a:cs typeface="Times New Roman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bg-BG" sz="2000" dirty="0">
              <a:latin typeface="Verdana"/>
              <a:ea typeface="Calibri"/>
              <a:cs typeface="Times New Roman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bg-BG" sz="2000" dirty="0" smtClean="0">
                <a:latin typeface="Verdana"/>
                <a:ea typeface="Calibri"/>
                <a:cs typeface="Times New Roman"/>
              </a:rPr>
              <a:t>	Налице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е </a:t>
            </a:r>
            <a:r>
              <a:rPr lang="bg-BG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тревожна тенденция</a:t>
            </a:r>
            <a:r>
              <a:rPr lang="bg-BG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за все по-обигран и агресивен маркетинг, често базиран върху предоставянето на преднамерено невярна информация за съдържанието на веществото (по вид и честота) и ефектите върху потенциалния потребител</a:t>
            </a:r>
            <a:r>
              <a:rPr lang="bg-BG" sz="2000" dirty="0" smtClean="0">
                <a:latin typeface="Verdana"/>
                <a:ea typeface="Calibri"/>
                <a:cs typeface="Times New Roman"/>
              </a:rPr>
              <a:t>.</a:t>
            </a: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32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През 2019 г. са са заловени следните количества наркотични вещества: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хероин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- 123 гр.,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кокаин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– 25.5 кг.,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амфетамини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(прах) – 1.07 кг.,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метамфетамини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– 1 кг. и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канабис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(зелена маса) - 15.3 кг</a:t>
            </a:r>
            <a:r>
              <a:rPr lang="bg-BG" sz="2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200" dirty="0" smtClean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На 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територията на ОД на МВР Варна са извършени общо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402 полицейски задържания 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и същият брой досъдебни производства, свързани с наркотични вещества. П</a:t>
            </a:r>
            <a:r>
              <a:rPr lang="bg-BG" sz="2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риключени </a:t>
            </a:r>
            <a:r>
              <a:rPr lang="bg-BG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75 наказателни дела</a:t>
            </a:r>
            <a:r>
              <a:rPr lang="bg-BG" sz="22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, свързани с наркотици, по които са  осъдени 90 лица</a:t>
            </a:r>
            <a:r>
              <a:rPr lang="bg-BG" sz="2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bg-BG" sz="2200" dirty="0" smtClean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pPr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bg-BG" sz="2000" dirty="0">
                <a:latin typeface="Verdana"/>
                <a:ea typeface="Calibri"/>
                <a:cs typeface="Times New Roman"/>
              </a:rPr>
              <a:t>Все по-често се открива </a:t>
            </a:r>
            <a:r>
              <a:rPr lang="bg-BG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Calibri"/>
                <a:cs typeface="Times New Roman"/>
              </a:rPr>
              <a:t>пряка връзка </a:t>
            </a:r>
            <a:r>
              <a:rPr lang="bg-BG" sz="2000" dirty="0">
                <a:latin typeface="Verdana"/>
                <a:ea typeface="Calibri"/>
                <a:cs typeface="Times New Roman"/>
              </a:rPr>
              <a:t>между агресията на пътя и употребата на наркотици от водачите на МПС.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bg-BG" sz="22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</TotalTime>
  <Words>244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Наркотиците в град варна</vt:lpstr>
      <vt:lpstr>PowerPoint Presentation</vt:lpstr>
      <vt:lpstr>PowerPoint Presentation</vt:lpstr>
      <vt:lpstr>PowerPoint Presentation</vt:lpstr>
      <vt:lpstr>PowerPoint Presentation</vt:lpstr>
      <vt:lpstr>Регистрирани случаи на остри интоксикации, свързани с употребата  на наркотични вещества през първото шестмесечие на 2019 г. и 2020 г. (по данни на Националния център по обществено здраве и анализи) </vt:lpstr>
      <vt:lpstr>PowerPoint Presentation</vt:lpstr>
      <vt:lpstr>PowerPoint Presentation</vt:lpstr>
      <vt:lpstr>PowerPoint Presentation</vt:lpstr>
      <vt:lpstr>Ситуацията с НПВ в България  (по данни на Националния фокусен център за наркотици и наркомании) </vt:lpstr>
      <vt:lpstr>Ситуацията с НПВ в България  (по данни на Националния фокусен център за наркотици и наркомании)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Наркотиците в град варна</dc:title>
  <dc:creator>Борислав Станчев</dc:creator>
  <cp:lastModifiedBy>Борислав Станчев</cp:lastModifiedBy>
  <cp:revision>8</cp:revision>
  <dcterms:created xsi:type="dcterms:W3CDTF">2020-08-19T06:22:55Z</dcterms:created>
  <dcterms:modified xsi:type="dcterms:W3CDTF">2020-08-19T07:34:52Z</dcterms:modified>
</cp:coreProperties>
</file>