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17E613-6F2E-4CA9-A2AC-0FF999898C0C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46C2-93E6-430E-96B8-A70EA3875ED4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09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E613-6F2E-4CA9-A2AC-0FF999898C0C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46C2-93E6-430E-96B8-A70EA3875E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918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E613-6F2E-4CA9-A2AC-0FF999898C0C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46C2-93E6-430E-96B8-A70EA3875ED4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23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E613-6F2E-4CA9-A2AC-0FF999898C0C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46C2-93E6-430E-96B8-A70EA3875E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52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E613-6F2E-4CA9-A2AC-0FF999898C0C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46C2-93E6-430E-96B8-A70EA3875ED4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18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E613-6F2E-4CA9-A2AC-0FF999898C0C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46C2-93E6-430E-96B8-A70EA3875E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824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E613-6F2E-4CA9-A2AC-0FF999898C0C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46C2-93E6-430E-96B8-A70EA3875E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02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E613-6F2E-4CA9-A2AC-0FF999898C0C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46C2-93E6-430E-96B8-A70EA3875E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555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E613-6F2E-4CA9-A2AC-0FF999898C0C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46C2-93E6-430E-96B8-A70EA3875E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360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E613-6F2E-4CA9-A2AC-0FF999898C0C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46C2-93E6-430E-96B8-A70EA3875E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543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E613-6F2E-4CA9-A2AC-0FF999898C0C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46C2-93E6-430E-96B8-A70EA3875ED4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86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217E613-6F2E-4CA9-A2AC-0FF999898C0C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CFB46C2-93E6-430E-96B8-A70EA3875ED4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23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2EB1-29BE-4B11-A766-F554A26B4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Project User Interface Design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A6194-82E7-405A-A0F6-DD1B7452D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Yinlian</a:t>
            </a:r>
            <a:r>
              <a:rPr lang="en-SG" dirty="0"/>
              <a:t>(29)</a:t>
            </a:r>
          </a:p>
          <a:p>
            <a:r>
              <a:rPr lang="en-SG" dirty="0"/>
              <a:t>Class: CW1901J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5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2EF8-9F97-46BE-AEC2-6EF3DE0B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445D7-C5A8-43AD-87E4-F6BF2193A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70850"/>
            <a:ext cx="9720071" cy="10175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User Name: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Password: </a:t>
            </a:r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E8831B-C405-4BE1-9595-D4DC1AA58395}"/>
              </a:ext>
            </a:extLst>
          </p:cNvPr>
          <p:cNvSpPr/>
          <p:nvPr/>
        </p:nvSpPr>
        <p:spPr>
          <a:xfrm>
            <a:off x="2654423" y="2358759"/>
            <a:ext cx="4314548" cy="3728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1A553A-41E2-4956-BFC8-4DFBADBC5121}"/>
              </a:ext>
            </a:extLst>
          </p:cNvPr>
          <p:cNvSpPr/>
          <p:nvPr/>
        </p:nvSpPr>
        <p:spPr>
          <a:xfrm>
            <a:off x="2654423" y="2846712"/>
            <a:ext cx="4314548" cy="3728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5D4BAD-6D47-4725-B378-B886FF08DF22}"/>
              </a:ext>
            </a:extLst>
          </p:cNvPr>
          <p:cNvSpPr/>
          <p:nvPr/>
        </p:nvSpPr>
        <p:spPr>
          <a:xfrm>
            <a:off x="3712345" y="3842490"/>
            <a:ext cx="1836199" cy="4010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D68B63-3537-403B-933D-8F9245383F57}"/>
              </a:ext>
            </a:extLst>
          </p:cNvPr>
          <p:cNvSpPr/>
          <p:nvPr/>
        </p:nvSpPr>
        <p:spPr>
          <a:xfrm>
            <a:off x="6643458" y="3842490"/>
            <a:ext cx="1836199" cy="4010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4784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1222-6845-4C6F-88BE-3BDEC7B8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6" y="108699"/>
            <a:ext cx="9720072" cy="844089"/>
          </a:xfrm>
        </p:spPr>
        <p:txBody>
          <a:bodyPr/>
          <a:lstStyle/>
          <a:p>
            <a:r>
              <a:rPr lang="en-US" dirty="0"/>
              <a:t>LOG </a:t>
            </a:r>
            <a:r>
              <a:rPr lang="en-US" dirty="0" err="1"/>
              <a:t>cALL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B75F0-79DB-42CD-964D-DDF48F817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80225"/>
            <a:ext cx="9720071" cy="4820575"/>
          </a:xfrm>
        </p:spPr>
        <p:txBody>
          <a:bodyPr/>
          <a:lstStyle/>
          <a:p>
            <a:r>
              <a:rPr lang="en-US" dirty="0"/>
              <a:t>Call 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Caller Name: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Contact Phone Number: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Location of Incident: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Type of Incident: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Description of Incident: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Other Relevant information: 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4F233B-8994-4C9A-9F0D-8C3EEB7517AA}"/>
              </a:ext>
            </a:extLst>
          </p:cNvPr>
          <p:cNvSpPr/>
          <p:nvPr/>
        </p:nvSpPr>
        <p:spPr>
          <a:xfrm>
            <a:off x="1024126" y="967666"/>
            <a:ext cx="9720071" cy="4616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CE4219-4A21-4A7F-B782-0B15E735A330}"/>
              </a:ext>
            </a:extLst>
          </p:cNvPr>
          <p:cNvSpPr/>
          <p:nvPr/>
        </p:nvSpPr>
        <p:spPr>
          <a:xfrm>
            <a:off x="1016731" y="967666"/>
            <a:ext cx="2463316" cy="4616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Calls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E2630-5EFA-44CB-A3F8-5E4664B75759}"/>
              </a:ext>
            </a:extLst>
          </p:cNvPr>
          <p:cNvSpPr txBox="1"/>
          <p:nvPr/>
        </p:nvSpPr>
        <p:spPr>
          <a:xfrm>
            <a:off x="3610680" y="1012054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Car Status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C7D9A-EDD2-469D-B8CC-41B38E66EE7D}"/>
              </a:ext>
            </a:extLst>
          </p:cNvPr>
          <p:cNvSpPr txBox="1"/>
          <p:nvPr/>
        </p:nvSpPr>
        <p:spPr>
          <a:xfrm>
            <a:off x="5884161" y="1012054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Report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B61EF-FFD2-438E-A27D-D921C03F30DD}"/>
              </a:ext>
            </a:extLst>
          </p:cNvPr>
          <p:cNvSpPr txBox="1"/>
          <p:nvPr/>
        </p:nvSpPr>
        <p:spPr>
          <a:xfrm>
            <a:off x="8288276" y="1012054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View History</a:t>
            </a:r>
            <a:endParaRPr lang="en-SG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3B4675-649F-47F2-949A-0FC6CD487E82}"/>
              </a:ext>
            </a:extLst>
          </p:cNvPr>
          <p:cNvCxnSpPr/>
          <p:nvPr/>
        </p:nvCxnSpPr>
        <p:spPr>
          <a:xfrm>
            <a:off x="6026894" y="1045799"/>
            <a:ext cx="0" cy="301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426DAB-AE03-4C61-ABFC-9B85756BCE1F}"/>
              </a:ext>
            </a:extLst>
          </p:cNvPr>
          <p:cNvCxnSpPr/>
          <p:nvPr/>
        </p:nvCxnSpPr>
        <p:spPr>
          <a:xfrm>
            <a:off x="8135261" y="1045798"/>
            <a:ext cx="0" cy="301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CE2762D-85AA-45E1-BD80-ABA12428773E}"/>
              </a:ext>
            </a:extLst>
          </p:cNvPr>
          <p:cNvSpPr/>
          <p:nvPr/>
        </p:nvSpPr>
        <p:spPr>
          <a:xfrm>
            <a:off x="4482300" y="2574789"/>
            <a:ext cx="3227400" cy="336723"/>
          </a:xfrm>
          <a:prstGeom prst="roundRect">
            <a:avLst>
              <a:gd name="adj" fmla="val 612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87654321</a:t>
            </a:r>
            <a:endParaRPr lang="en-SG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DA34AF6-F2C4-4CF6-9127-C0374353B52E}"/>
              </a:ext>
            </a:extLst>
          </p:cNvPr>
          <p:cNvSpPr/>
          <p:nvPr/>
        </p:nvSpPr>
        <p:spPr>
          <a:xfrm>
            <a:off x="4482300" y="3055491"/>
            <a:ext cx="3227400" cy="819447"/>
          </a:xfrm>
          <a:prstGeom prst="roundRect">
            <a:avLst>
              <a:gd name="adj" fmla="val 433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C5EBF47-3982-45D9-8137-935599E1470C}"/>
              </a:ext>
            </a:extLst>
          </p:cNvPr>
          <p:cNvSpPr/>
          <p:nvPr/>
        </p:nvSpPr>
        <p:spPr>
          <a:xfrm>
            <a:off x="4482300" y="2117926"/>
            <a:ext cx="3227400" cy="336723"/>
          </a:xfrm>
          <a:prstGeom prst="roundRect">
            <a:avLst>
              <a:gd name="adj" fmla="val 612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John Lee</a:t>
            </a:r>
            <a:endParaRPr lang="en-SG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84486AD-42E0-4471-A410-DDB9BF0115EC}"/>
              </a:ext>
            </a:extLst>
          </p:cNvPr>
          <p:cNvSpPr/>
          <p:nvPr/>
        </p:nvSpPr>
        <p:spPr>
          <a:xfrm>
            <a:off x="4482300" y="4016405"/>
            <a:ext cx="3227400" cy="336723"/>
          </a:xfrm>
          <a:prstGeom prst="roundRect">
            <a:avLst>
              <a:gd name="adj" fmla="val 612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Car accident</a:t>
            </a:r>
            <a:endParaRPr lang="en-SG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5DF12B4-3B3F-489E-9EB7-300E8EB82578}"/>
              </a:ext>
            </a:extLst>
          </p:cNvPr>
          <p:cNvSpPr/>
          <p:nvPr/>
        </p:nvSpPr>
        <p:spPr>
          <a:xfrm>
            <a:off x="4482300" y="4494224"/>
            <a:ext cx="3227400" cy="819447"/>
          </a:xfrm>
          <a:prstGeom prst="roundRect">
            <a:avLst>
              <a:gd name="adj" fmla="val 433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D0623F-66A3-41C5-80B8-E214EC972472}"/>
              </a:ext>
            </a:extLst>
          </p:cNvPr>
          <p:cNvSpPr/>
          <p:nvPr/>
        </p:nvSpPr>
        <p:spPr>
          <a:xfrm>
            <a:off x="4482300" y="5447512"/>
            <a:ext cx="3227400" cy="819447"/>
          </a:xfrm>
          <a:prstGeom prst="roundRect">
            <a:avLst>
              <a:gd name="adj" fmla="val 433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7B3C1DC-BDBD-4196-AAFF-338BE9DF6082}"/>
              </a:ext>
            </a:extLst>
          </p:cNvPr>
          <p:cNvSpPr/>
          <p:nvPr/>
        </p:nvSpPr>
        <p:spPr>
          <a:xfrm>
            <a:off x="5177900" y="6403534"/>
            <a:ext cx="1836199" cy="4010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Call</a:t>
            </a:r>
            <a:endParaRPr lang="en-SG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4E2A58-5753-46EB-A966-2FB81C1DFB1E}"/>
              </a:ext>
            </a:extLst>
          </p:cNvPr>
          <p:cNvCxnSpPr/>
          <p:nvPr/>
        </p:nvCxnSpPr>
        <p:spPr>
          <a:xfrm>
            <a:off x="4637312" y="3052608"/>
            <a:ext cx="0" cy="822701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B50DBD-DB0A-4C11-B213-F74DD6DE0230}"/>
              </a:ext>
            </a:extLst>
          </p:cNvPr>
          <p:cNvCxnSpPr/>
          <p:nvPr/>
        </p:nvCxnSpPr>
        <p:spPr>
          <a:xfrm>
            <a:off x="4649751" y="4494224"/>
            <a:ext cx="0" cy="822701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39AC24-5DCD-4824-9CC4-A4BE922EDA57}"/>
              </a:ext>
            </a:extLst>
          </p:cNvPr>
          <p:cNvCxnSpPr/>
          <p:nvPr/>
        </p:nvCxnSpPr>
        <p:spPr>
          <a:xfrm>
            <a:off x="4634195" y="5444258"/>
            <a:ext cx="0" cy="822701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44D41E-DCDB-4CCF-9C8A-2FBD173DFBC5}"/>
              </a:ext>
            </a:extLst>
          </p:cNvPr>
          <p:cNvCxnSpPr>
            <a:cxnSpLocks/>
          </p:cNvCxnSpPr>
          <p:nvPr/>
        </p:nvCxnSpPr>
        <p:spPr>
          <a:xfrm>
            <a:off x="4550221" y="3063118"/>
            <a:ext cx="0" cy="812999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A91B8-9569-46FB-A42E-8C941211AF20}"/>
              </a:ext>
            </a:extLst>
          </p:cNvPr>
          <p:cNvSpPr/>
          <p:nvPr/>
        </p:nvSpPr>
        <p:spPr>
          <a:xfrm>
            <a:off x="4524340" y="3216166"/>
            <a:ext cx="67899" cy="36786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75C450-901D-4525-8A2B-F87DA1423A7E}"/>
              </a:ext>
            </a:extLst>
          </p:cNvPr>
          <p:cNvCxnSpPr>
            <a:cxnSpLocks/>
          </p:cNvCxnSpPr>
          <p:nvPr/>
        </p:nvCxnSpPr>
        <p:spPr>
          <a:xfrm>
            <a:off x="4560367" y="4500672"/>
            <a:ext cx="0" cy="812999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6B46AB-293D-4592-AD2B-67CD075875C6}"/>
              </a:ext>
            </a:extLst>
          </p:cNvPr>
          <p:cNvCxnSpPr>
            <a:cxnSpLocks/>
          </p:cNvCxnSpPr>
          <p:nvPr/>
        </p:nvCxnSpPr>
        <p:spPr>
          <a:xfrm>
            <a:off x="4566380" y="5443450"/>
            <a:ext cx="0" cy="812999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872A2-AA74-4AAF-AF9C-93043F760A8C}"/>
              </a:ext>
            </a:extLst>
          </p:cNvPr>
          <p:cNvSpPr/>
          <p:nvPr/>
        </p:nvSpPr>
        <p:spPr>
          <a:xfrm>
            <a:off x="4528676" y="4629766"/>
            <a:ext cx="67899" cy="36786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04E974-916D-4E6B-9A57-4C6F9582134C}"/>
              </a:ext>
            </a:extLst>
          </p:cNvPr>
          <p:cNvSpPr/>
          <p:nvPr/>
        </p:nvSpPr>
        <p:spPr>
          <a:xfrm>
            <a:off x="4521139" y="5653523"/>
            <a:ext cx="67899" cy="36786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E6FDCE-437A-4F2D-BA27-C8CAF266B771}"/>
              </a:ext>
            </a:extLst>
          </p:cNvPr>
          <p:cNvCxnSpPr>
            <a:cxnSpLocks/>
          </p:cNvCxnSpPr>
          <p:nvPr/>
        </p:nvCxnSpPr>
        <p:spPr>
          <a:xfrm>
            <a:off x="7396278" y="4016405"/>
            <a:ext cx="0" cy="336723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A11A95D-63E7-4C4F-A555-D00FB19CF3A1}"/>
              </a:ext>
            </a:extLst>
          </p:cNvPr>
          <p:cNvSpPr/>
          <p:nvPr/>
        </p:nvSpPr>
        <p:spPr>
          <a:xfrm rot="10800000">
            <a:off x="7451835" y="4100486"/>
            <a:ext cx="199695" cy="187734"/>
          </a:xfrm>
          <a:prstGeom prst="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C2F6BD-859E-4663-9A0F-8A920D9E9D3E}"/>
              </a:ext>
            </a:extLst>
          </p:cNvPr>
          <p:cNvSpPr txBox="1"/>
          <p:nvPr/>
        </p:nvSpPr>
        <p:spPr>
          <a:xfrm>
            <a:off x="4649751" y="3084116"/>
            <a:ext cx="242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 Mo Kio ITE HQ</a:t>
            </a:r>
            <a:endParaRPr lang="en-S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A2C127-37C3-4DA2-A8D2-A9A932AFA0EF}"/>
              </a:ext>
            </a:extLst>
          </p:cNvPr>
          <p:cNvSpPr txBox="1"/>
          <p:nvPr/>
        </p:nvSpPr>
        <p:spPr>
          <a:xfrm>
            <a:off x="4637311" y="4508514"/>
            <a:ext cx="3072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Accident happened at the curb of the entrance of ITE HG.</a:t>
            </a:r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E7F878-E047-4339-B5B2-A4C9662E5DBC}"/>
              </a:ext>
            </a:extLst>
          </p:cNvPr>
          <p:cNvSpPr txBox="1"/>
          <p:nvPr/>
        </p:nvSpPr>
        <p:spPr>
          <a:xfrm>
            <a:off x="4611622" y="5442900"/>
            <a:ext cx="242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1584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4A6A-F672-4946-A9A8-F4082D701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142310"/>
            <a:ext cx="9720072" cy="812660"/>
          </a:xfrm>
        </p:spPr>
        <p:txBody>
          <a:bodyPr/>
          <a:lstStyle/>
          <a:p>
            <a:r>
              <a:rPr lang="en-US" dirty="0"/>
              <a:t>Duplicate call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D0EF7-DC8B-4F42-B2DC-BABAC313A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731" y="1629103"/>
            <a:ext cx="9720071" cy="924911"/>
          </a:xfrm>
        </p:spPr>
        <p:txBody>
          <a:bodyPr/>
          <a:lstStyle/>
          <a:p>
            <a:r>
              <a:rPr lang="en-US" dirty="0"/>
              <a:t>Pending Incidents</a:t>
            </a:r>
          </a:p>
          <a:p>
            <a:r>
              <a:rPr lang="en-US" dirty="0"/>
              <a:t>Click on checkbox is the call is duplicated</a:t>
            </a:r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EB024C-E2AA-4667-A1A5-5A2BA8D2F7DF}"/>
              </a:ext>
            </a:extLst>
          </p:cNvPr>
          <p:cNvSpPr/>
          <p:nvPr/>
        </p:nvSpPr>
        <p:spPr>
          <a:xfrm>
            <a:off x="1024126" y="967666"/>
            <a:ext cx="9720071" cy="4616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BBBC96-0E25-46A9-94F7-860E8C382922}"/>
              </a:ext>
            </a:extLst>
          </p:cNvPr>
          <p:cNvSpPr/>
          <p:nvPr/>
        </p:nvSpPr>
        <p:spPr>
          <a:xfrm>
            <a:off x="1016731" y="967666"/>
            <a:ext cx="2463316" cy="4616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Calls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DB7B1-B575-4291-BE39-1E2517E26E34}"/>
              </a:ext>
            </a:extLst>
          </p:cNvPr>
          <p:cNvSpPr txBox="1"/>
          <p:nvPr/>
        </p:nvSpPr>
        <p:spPr>
          <a:xfrm>
            <a:off x="3610680" y="1012054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Car Status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E6E9F-5A61-40BA-B899-3645D5D8FC60}"/>
              </a:ext>
            </a:extLst>
          </p:cNvPr>
          <p:cNvSpPr txBox="1"/>
          <p:nvPr/>
        </p:nvSpPr>
        <p:spPr>
          <a:xfrm>
            <a:off x="5884161" y="1012054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Report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0E3A3-E3E9-4064-8A07-A92C8C1C06CA}"/>
              </a:ext>
            </a:extLst>
          </p:cNvPr>
          <p:cNvSpPr txBox="1"/>
          <p:nvPr/>
        </p:nvSpPr>
        <p:spPr>
          <a:xfrm>
            <a:off x="8288276" y="1012054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View History</a:t>
            </a:r>
            <a:endParaRPr lang="en-S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D1045B-92CF-4BBD-8DD5-CCEE08C9B0B5}"/>
              </a:ext>
            </a:extLst>
          </p:cNvPr>
          <p:cNvCxnSpPr/>
          <p:nvPr/>
        </p:nvCxnSpPr>
        <p:spPr>
          <a:xfrm>
            <a:off x="6026894" y="1045799"/>
            <a:ext cx="0" cy="301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7A2C02-1A8F-4576-A78E-598C4D00A768}"/>
              </a:ext>
            </a:extLst>
          </p:cNvPr>
          <p:cNvCxnSpPr/>
          <p:nvPr/>
        </p:nvCxnSpPr>
        <p:spPr>
          <a:xfrm>
            <a:off x="8135261" y="1045798"/>
            <a:ext cx="0" cy="301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91D02E7-E6C4-4E0B-BC8A-7BDF2C04C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54240"/>
              </p:ext>
            </p:extLst>
          </p:nvPr>
        </p:nvGraphicFramePr>
        <p:xfrm>
          <a:off x="1016731" y="2753811"/>
          <a:ext cx="9720074" cy="23331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6455">
                  <a:extLst>
                    <a:ext uri="{9D8B030D-6E8A-4147-A177-3AD203B41FA5}">
                      <a16:colId xmlns:a16="http://schemas.microsoft.com/office/drawing/2014/main" val="1780506298"/>
                    </a:ext>
                  </a:extLst>
                </a:gridCol>
                <a:gridCol w="1965435">
                  <a:extLst>
                    <a:ext uri="{9D8B030D-6E8A-4147-A177-3AD203B41FA5}">
                      <a16:colId xmlns:a16="http://schemas.microsoft.com/office/drawing/2014/main" val="2868813085"/>
                    </a:ext>
                  </a:extLst>
                </a:gridCol>
                <a:gridCol w="1996965">
                  <a:extLst>
                    <a:ext uri="{9D8B030D-6E8A-4147-A177-3AD203B41FA5}">
                      <a16:colId xmlns:a16="http://schemas.microsoft.com/office/drawing/2014/main" val="3253577028"/>
                    </a:ext>
                  </a:extLst>
                </a:gridCol>
                <a:gridCol w="1051035">
                  <a:extLst>
                    <a:ext uri="{9D8B030D-6E8A-4147-A177-3AD203B41FA5}">
                      <a16:colId xmlns:a16="http://schemas.microsoft.com/office/drawing/2014/main" val="3371049135"/>
                    </a:ext>
                  </a:extLst>
                </a:gridCol>
                <a:gridCol w="1177158">
                  <a:extLst>
                    <a:ext uri="{9D8B030D-6E8A-4147-A177-3AD203B41FA5}">
                      <a16:colId xmlns:a16="http://schemas.microsoft.com/office/drawing/2014/main" val="3582353768"/>
                    </a:ext>
                  </a:extLst>
                </a:gridCol>
                <a:gridCol w="1444444">
                  <a:extLst>
                    <a:ext uri="{9D8B030D-6E8A-4147-A177-3AD203B41FA5}">
                      <a16:colId xmlns:a16="http://schemas.microsoft.com/office/drawing/2014/main" val="2153232883"/>
                    </a:ext>
                  </a:extLst>
                </a:gridCol>
                <a:gridCol w="1388582">
                  <a:extLst>
                    <a:ext uri="{9D8B030D-6E8A-4147-A177-3AD203B41FA5}">
                      <a16:colId xmlns:a16="http://schemas.microsoft.com/office/drawing/2014/main" val="3276831963"/>
                    </a:ext>
                  </a:extLst>
                </a:gridCol>
              </a:tblGrid>
              <a:tr h="852123">
                <a:tc>
                  <a:txBody>
                    <a:bodyPr/>
                    <a:lstStyle/>
                    <a:p>
                      <a:r>
                        <a:rPr lang="en-US" dirty="0"/>
                        <a:t>No. 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Incident 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Venue of Incident 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of Call 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of Dispatch 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of Dispatch 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if Duplicated?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421731"/>
                  </a:ext>
                </a:extLst>
              </a:tr>
              <a:tr h="49369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1.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Theft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Yishun Ring Rd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11am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11.15am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Dispatched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787752"/>
                  </a:ext>
                </a:extLst>
              </a:tr>
              <a:tr h="49369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2.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 Accident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Jurong West St 90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On-Site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5391"/>
                  </a:ext>
                </a:extLst>
              </a:tr>
              <a:tr h="49369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3.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Violence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 Mo Kio ITE HQ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Dispatched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471483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26F533-0D57-4CFB-97ED-605A4F8D772C}"/>
              </a:ext>
            </a:extLst>
          </p:cNvPr>
          <p:cNvSpPr/>
          <p:nvPr/>
        </p:nvSpPr>
        <p:spPr>
          <a:xfrm>
            <a:off x="3311881" y="5689816"/>
            <a:ext cx="1836199" cy="4010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Duplicate Call</a:t>
            </a:r>
            <a:endParaRPr lang="en-S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F233A62-664F-4E7E-AB9A-B77BE93419C2}"/>
              </a:ext>
            </a:extLst>
          </p:cNvPr>
          <p:cNvSpPr/>
          <p:nvPr/>
        </p:nvSpPr>
        <p:spPr>
          <a:xfrm>
            <a:off x="7043922" y="5689816"/>
            <a:ext cx="1836199" cy="4010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Unique Call</a:t>
            </a:r>
            <a:endParaRPr lang="en-S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442130-B8C3-4382-8DAD-8B113B53EFB5}"/>
              </a:ext>
            </a:extLst>
          </p:cNvPr>
          <p:cNvSpPr/>
          <p:nvPr/>
        </p:nvSpPr>
        <p:spPr>
          <a:xfrm>
            <a:off x="9927015" y="3746579"/>
            <a:ext cx="220718" cy="20051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47246C6-A349-4EDF-861D-523F86B46780}"/>
              </a:ext>
            </a:extLst>
          </p:cNvPr>
          <p:cNvSpPr/>
          <p:nvPr/>
        </p:nvSpPr>
        <p:spPr>
          <a:xfrm>
            <a:off x="9927015" y="4268104"/>
            <a:ext cx="220718" cy="20051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C06AA2-3147-45FE-BB81-25EFD7D302FC}"/>
              </a:ext>
            </a:extLst>
          </p:cNvPr>
          <p:cNvSpPr/>
          <p:nvPr/>
        </p:nvSpPr>
        <p:spPr>
          <a:xfrm>
            <a:off x="9927015" y="4741823"/>
            <a:ext cx="220718" cy="20051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103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5BBA-41E1-45F8-B0D0-5E666097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81829"/>
            <a:ext cx="9720072" cy="775662"/>
          </a:xfrm>
        </p:spPr>
        <p:txBody>
          <a:bodyPr/>
          <a:lstStyle/>
          <a:p>
            <a:r>
              <a:rPr lang="en-US" dirty="0"/>
              <a:t>Dispatch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4682B-5031-4514-8291-B7F1F729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18594"/>
            <a:ext cx="9720071" cy="1450428"/>
          </a:xfrm>
        </p:spPr>
        <p:txBody>
          <a:bodyPr/>
          <a:lstStyle/>
          <a:p>
            <a:r>
              <a:rPr lang="en-US" dirty="0"/>
              <a:t>Dispatch Patrol Cars</a:t>
            </a:r>
          </a:p>
          <a:p>
            <a:r>
              <a:rPr lang="en-US" dirty="0"/>
              <a:t>Patrol Cars Available:</a:t>
            </a:r>
          </a:p>
          <a:p>
            <a:r>
              <a:rPr lang="en-US" dirty="0"/>
              <a:t>Click to select one or more patrol cars 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AA6960-B682-49A0-9546-2DF85E81F197}"/>
              </a:ext>
            </a:extLst>
          </p:cNvPr>
          <p:cNvSpPr/>
          <p:nvPr/>
        </p:nvSpPr>
        <p:spPr>
          <a:xfrm>
            <a:off x="1024126" y="967666"/>
            <a:ext cx="9720071" cy="4616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39A7FD-429C-49F1-92D5-05FBDC6F8FCF}"/>
              </a:ext>
            </a:extLst>
          </p:cNvPr>
          <p:cNvSpPr/>
          <p:nvPr/>
        </p:nvSpPr>
        <p:spPr>
          <a:xfrm>
            <a:off x="1016731" y="967666"/>
            <a:ext cx="2463316" cy="4616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Calls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F0B40-C3C4-4408-80FB-F45132738849}"/>
              </a:ext>
            </a:extLst>
          </p:cNvPr>
          <p:cNvSpPr txBox="1"/>
          <p:nvPr/>
        </p:nvSpPr>
        <p:spPr>
          <a:xfrm>
            <a:off x="3610680" y="1012054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Car Status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03072-A7DB-49B9-9ECE-51F575EB3546}"/>
              </a:ext>
            </a:extLst>
          </p:cNvPr>
          <p:cNvSpPr txBox="1"/>
          <p:nvPr/>
        </p:nvSpPr>
        <p:spPr>
          <a:xfrm>
            <a:off x="5884161" y="1012054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Report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A975E-2148-4790-8C3B-299A7A7CEABF}"/>
              </a:ext>
            </a:extLst>
          </p:cNvPr>
          <p:cNvSpPr txBox="1"/>
          <p:nvPr/>
        </p:nvSpPr>
        <p:spPr>
          <a:xfrm>
            <a:off x="8288276" y="1012054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View History</a:t>
            </a:r>
            <a:endParaRPr lang="en-S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B4A3AD-0902-4840-B00F-A7CEBE89ECC4}"/>
              </a:ext>
            </a:extLst>
          </p:cNvPr>
          <p:cNvCxnSpPr/>
          <p:nvPr/>
        </p:nvCxnSpPr>
        <p:spPr>
          <a:xfrm>
            <a:off x="6026894" y="1045799"/>
            <a:ext cx="0" cy="301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948127-495F-4343-959D-3761A69BB134}"/>
              </a:ext>
            </a:extLst>
          </p:cNvPr>
          <p:cNvCxnSpPr/>
          <p:nvPr/>
        </p:nvCxnSpPr>
        <p:spPr>
          <a:xfrm>
            <a:off x="8135261" y="1045798"/>
            <a:ext cx="0" cy="301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D81A387-5BFB-4A9A-A826-8ECE60622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087624"/>
              </p:ext>
            </p:extLst>
          </p:nvPr>
        </p:nvGraphicFramePr>
        <p:xfrm>
          <a:off x="1024125" y="3258311"/>
          <a:ext cx="9720070" cy="24488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44014">
                  <a:extLst>
                    <a:ext uri="{9D8B030D-6E8A-4147-A177-3AD203B41FA5}">
                      <a16:colId xmlns:a16="http://schemas.microsoft.com/office/drawing/2014/main" val="1341294864"/>
                    </a:ext>
                  </a:extLst>
                </a:gridCol>
                <a:gridCol w="1944014">
                  <a:extLst>
                    <a:ext uri="{9D8B030D-6E8A-4147-A177-3AD203B41FA5}">
                      <a16:colId xmlns:a16="http://schemas.microsoft.com/office/drawing/2014/main" val="3720109884"/>
                    </a:ext>
                  </a:extLst>
                </a:gridCol>
                <a:gridCol w="1944014">
                  <a:extLst>
                    <a:ext uri="{9D8B030D-6E8A-4147-A177-3AD203B41FA5}">
                      <a16:colId xmlns:a16="http://schemas.microsoft.com/office/drawing/2014/main" val="2489757805"/>
                    </a:ext>
                  </a:extLst>
                </a:gridCol>
                <a:gridCol w="1944014">
                  <a:extLst>
                    <a:ext uri="{9D8B030D-6E8A-4147-A177-3AD203B41FA5}">
                      <a16:colId xmlns:a16="http://schemas.microsoft.com/office/drawing/2014/main" val="2308428837"/>
                    </a:ext>
                  </a:extLst>
                </a:gridCol>
                <a:gridCol w="1944014">
                  <a:extLst>
                    <a:ext uri="{9D8B030D-6E8A-4147-A177-3AD203B41FA5}">
                      <a16:colId xmlns:a16="http://schemas.microsoft.com/office/drawing/2014/main" val="1013274561"/>
                    </a:ext>
                  </a:extLst>
                </a:gridCol>
              </a:tblGrid>
              <a:tr h="489761">
                <a:tc>
                  <a:txBody>
                    <a:bodyPr/>
                    <a:lstStyle/>
                    <a:p>
                      <a:r>
                        <a:rPr lang="en-US" dirty="0"/>
                        <a:t>Patrol Car No 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: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Returned 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Selection :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384246"/>
                  </a:ext>
                </a:extLst>
              </a:tr>
              <a:tr h="489761">
                <a:tc>
                  <a:txBody>
                    <a:bodyPr/>
                    <a:lstStyle/>
                    <a:p>
                      <a:r>
                        <a:rPr lang="en-US" dirty="0"/>
                        <a:t>01036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22/12/2020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11.15am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711572"/>
                  </a:ext>
                </a:extLst>
              </a:tr>
              <a:tr h="489761">
                <a:tc>
                  <a:txBody>
                    <a:bodyPr/>
                    <a:lstStyle/>
                    <a:p>
                      <a:r>
                        <a:rPr lang="en-US" dirty="0"/>
                        <a:t>01029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22/12/2020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Available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698664"/>
                  </a:ext>
                </a:extLst>
              </a:tr>
              <a:tr h="489761">
                <a:tc>
                  <a:txBody>
                    <a:bodyPr/>
                    <a:lstStyle/>
                    <a:p>
                      <a:r>
                        <a:rPr lang="en-US" dirty="0"/>
                        <a:t>01017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22/12/2020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Available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66349"/>
                  </a:ext>
                </a:extLst>
              </a:tr>
              <a:tr h="489761">
                <a:tc>
                  <a:txBody>
                    <a:bodyPr/>
                    <a:lstStyle/>
                    <a:p>
                      <a:r>
                        <a:rPr lang="en-US" dirty="0"/>
                        <a:t>01027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22/12/2020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Available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59355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144F39-1E92-4EBA-8D71-7D2F6BB42051}"/>
              </a:ext>
            </a:extLst>
          </p:cNvPr>
          <p:cNvSpPr/>
          <p:nvPr/>
        </p:nvSpPr>
        <p:spPr>
          <a:xfrm>
            <a:off x="9065650" y="3835228"/>
            <a:ext cx="1423673" cy="3268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  <a:endParaRPr lang="en-S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D5C560F-B9A5-47CE-B802-9EC662C55D1E}"/>
              </a:ext>
            </a:extLst>
          </p:cNvPr>
          <p:cNvSpPr/>
          <p:nvPr/>
        </p:nvSpPr>
        <p:spPr>
          <a:xfrm>
            <a:off x="9065650" y="4322915"/>
            <a:ext cx="1423673" cy="3268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  <a:endParaRPr lang="en-S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87247B-A033-4FC5-BE97-38B3531BA580}"/>
              </a:ext>
            </a:extLst>
          </p:cNvPr>
          <p:cNvSpPr/>
          <p:nvPr/>
        </p:nvSpPr>
        <p:spPr>
          <a:xfrm>
            <a:off x="9065650" y="4812696"/>
            <a:ext cx="1423673" cy="3268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  <a:endParaRPr lang="en-S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AC69277-3144-4DDC-BAB0-5C4B2FDC3ABD}"/>
              </a:ext>
            </a:extLst>
          </p:cNvPr>
          <p:cNvSpPr/>
          <p:nvPr/>
        </p:nvSpPr>
        <p:spPr>
          <a:xfrm>
            <a:off x="9065650" y="5293013"/>
            <a:ext cx="1423673" cy="3268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  <a:endParaRPr lang="en-SG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323D64-1416-4CFA-B41F-7A819A89D1EE}"/>
              </a:ext>
            </a:extLst>
          </p:cNvPr>
          <p:cNvSpPr/>
          <p:nvPr/>
        </p:nvSpPr>
        <p:spPr>
          <a:xfrm>
            <a:off x="5108794" y="6047168"/>
            <a:ext cx="1836199" cy="4010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15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1235-ADA9-4953-A42E-3BFEF8E9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163330"/>
            <a:ext cx="9720072" cy="791639"/>
          </a:xfrm>
        </p:spPr>
        <p:txBody>
          <a:bodyPr/>
          <a:lstStyle/>
          <a:p>
            <a:r>
              <a:rPr lang="en-US" dirty="0"/>
              <a:t>Update car status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C9EC9-23D3-4AF3-AD4C-F979C7761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71145"/>
            <a:ext cx="9720071" cy="4638215"/>
          </a:xfrm>
        </p:spPr>
        <p:txBody>
          <a:bodyPr/>
          <a:lstStyle/>
          <a:p>
            <a:r>
              <a:rPr lang="en-US" dirty="0"/>
              <a:t>Update Patrol Car Status</a:t>
            </a:r>
          </a:p>
          <a:p>
            <a:r>
              <a:rPr lang="en-US" dirty="0"/>
              <a:t>Select Patrol Car number: </a:t>
            </a:r>
          </a:p>
          <a:p>
            <a:endParaRPr lang="en-US" dirty="0"/>
          </a:p>
          <a:p>
            <a:r>
              <a:rPr lang="en-US" dirty="0"/>
              <a:t>Display incident:</a:t>
            </a:r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3E1E72-8145-49B2-8F93-F076EE5C0191}"/>
              </a:ext>
            </a:extLst>
          </p:cNvPr>
          <p:cNvSpPr/>
          <p:nvPr/>
        </p:nvSpPr>
        <p:spPr>
          <a:xfrm>
            <a:off x="1024126" y="967666"/>
            <a:ext cx="9720071" cy="4616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254BF5-2918-400F-BE1E-45B6D747D4FF}"/>
              </a:ext>
            </a:extLst>
          </p:cNvPr>
          <p:cNvSpPr/>
          <p:nvPr/>
        </p:nvSpPr>
        <p:spPr>
          <a:xfrm>
            <a:off x="3515363" y="969035"/>
            <a:ext cx="2463316" cy="4616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Car Status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427A0-7AE2-4898-90D9-9611419AAFC1}"/>
              </a:ext>
            </a:extLst>
          </p:cNvPr>
          <p:cNvSpPr txBox="1"/>
          <p:nvPr/>
        </p:nvSpPr>
        <p:spPr>
          <a:xfrm>
            <a:off x="1176964" y="1013984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Calls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3CB41-DCBC-4526-8BF9-136F9311235D}"/>
              </a:ext>
            </a:extLst>
          </p:cNvPr>
          <p:cNvSpPr txBox="1"/>
          <p:nvPr/>
        </p:nvSpPr>
        <p:spPr>
          <a:xfrm>
            <a:off x="5884161" y="1012054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Report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A91D25-A5D2-4693-867A-2F2207D862FD}"/>
              </a:ext>
            </a:extLst>
          </p:cNvPr>
          <p:cNvSpPr txBox="1"/>
          <p:nvPr/>
        </p:nvSpPr>
        <p:spPr>
          <a:xfrm>
            <a:off x="8288276" y="1012054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View History</a:t>
            </a:r>
            <a:endParaRPr lang="en-S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D5A235-1C05-4246-BED0-51AA9806FBE5}"/>
              </a:ext>
            </a:extLst>
          </p:cNvPr>
          <p:cNvCxnSpPr/>
          <p:nvPr/>
        </p:nvCxnSpPr>
        <p:spPr>
          <a:xfrm>
            <a:off x="8135261" y="1045798"/>
            <a:ext cx="0" cy="301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B2403C1-97BF-46CF-AD1B-FC3E25FC2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725274"/>
              </p:ext>
            </p:extLst>
          </p:nvPr>
        </p:nvGraphicFramePr>
        <p:xfrm>
          <a:off x="1024126" y="3749735"/>
          <a:ext cx="9720072" cy="11091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0018">
                  <a:extLst>
                    <a:ext uri="{9D8B030D-6E8A-4147-A177-3AD203B41FA5}">
                      <a16:colId xmlns:a16="http://schemas.microsoft.com/office/drawing/2014/main" val="3824211951"/>
                    </a:ext>
                  </a:extLst>
                </a:gridCol>
                <a:gridCol w="2430018">
                  <a:extLst>
                    <a:ext uri="{9D8B030D-6E8A-4147-A177-3AD203B41FA5}">
                      <a16:colId xmlns:a16="http://schemas.microsoft.com/office/drawing/2014/main" val="2537433710"/>
                    </a:ext>
                  </a:extLst>
                </a:gridCol>
                <a:gridCol w="2430018">
                  <a:extLst>
                    <a:ext uri="{9D8B030D-6E8A-4147-A177-3AD203B41FA5}">
                      <a16:colId xmlns:a16="http://schemas.microsoft.com/office/drawing/2014/main" val="2315324240"/>
                    </a:ext>
                  </a:extLst>
                </a:gridCol>
                <a:gridCol w="2430018">
                  <a:extLst>
                    <a:ext uri="{9D8B030D-6E8A-4147-A177-3AD203B41FA5}">
                      <a16:colId xmlns:a16="http://schemas.microsoft.com/office/drawing/2014/main" val="983626939"/>
                    </a:ext>
                  </a:extLst>
                </a:gridCol>
              </a:tblGrid>
              <a:tr h="554568">
                <a:tc>
                  <a:txBody>
                    <a:bodyPr/>
                    <a:lstStyle/>
                    <a:p>
                      <a:r>
                        <a:rPr lang="en-US" dirty="0"/>
                        <a:t>Patrol Car No: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Returned: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Status: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46641"/>
                  </a:ext>
                </a:extLst>
              </a:tr>
              <a:tr h="554568">
                <a:tc>
                  <a:txBody>
                    <a:bodyPr/>
                    <a:lstStyle/>
                    <a:p>
                      <a:r>
                        <a:rPr lang="en-US" dirty="0"/>
                        <a:t>01036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22/12/2020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26458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4CEF7D-4A95-4F11-8957-2A681C1D22EE}"/>
              </a:ext>
            </a:extLst>
          </p:cNvPr>
          <p:cNvSpPr/>
          <p:nvPr/>
        </p:nvSpPr>
        <p:spPr>
          <a:xfrm>
            <a:off x="4165983" y="2174653"/>
            <a:ext cx="4314548" cy="3728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79965-0265-4790-95FA-2701C319041B}"/>
              </a:ext>
            </a:extLst>
          </p:cNvPr>
          <p:cNvCxnSpPr>
            <a:cxnSpLocks/>
          </p:cNvCxnSpPr>
          <p:nvPr/>
        </p:nvCxnSpPr>
        <p:spPr>
          <a:xfrm>
            <a:off x="8132871" y="2174653"/>
            <a:ext cx="0" cy="377235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98B07D73-4AE3-4D22-9485-6456B1C5E243}"/>
              </a:ext>
            </a:extLst>
          </p:cNvPr>
          <p:cNvSpPr/>
          <p:nvPr/>
        </p:nvSpPr>
        <p:spPr>
          <a:xfrm rot="10800000">
            <a:off x="8197759" y="2280584"/>
            <a:ext cx="199695" cy="187734"/>
          </a:xfrm>
          <a:prstGeom prst="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36BB918-3729-4C21-B5E1-3A76DD844828}"/>
              </a:ext>
            </a:extLst>
          </p:cNvPr>
          <p:cNvSpPr/>
          <p:nvPr/>
        </p:nvSpPr>
        <p:spPr>
          <a:xfrm>
            <a:off x="8397453" y="4397801"/>
            <a:ext cx="2240351" cy="3728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Available</a:t>
            </a:r>
            <a:endParaRPr lang="en-SG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346CD4-ED87-4C2B-BF16-36B9088ABFCC}"/>
              </a:ext>
            </a:extLst>
          </p:cNvPr>
          <p:cNvCxnSpPr>
            <a:cxnSpLocks/>
          </p:cNvCxnSpPr>
          <p:nvPr/>
        </p:nvCxnSpPr>
        <p:spPr>
          <a:xfrm>
            <a:off x="10273374" y="4398268"/>
            <a:ext cx="0" cy="377235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595A614-6903-4004-A410-37C7B8AE3426}"/>
              </a:ext>
            </a:extLst>
          </p:cNvPr>
          <p:cNvSpPr/>
          <p:nvPr/>
        </p:nvSpPr>
        <p:spPr>
          <a:xfrm rot="10800000">
            <a:off x="10338262" y="4504199"/>
            <a:ext cx="199695" cy="187734"/>
          </a:xfrm>
          <a:prstGeom prst="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4080FF-37C1-4099-BC80-8938D8299D6E}"/>
              </a:ext>
            </a:extLst>
          </p:cNvPr>
          <p:cNvSpPr/>
          <p:nvPr/>
        </p:nvSpPr>
        <p:spPr>
          <a:xfrm>
            <a:off x="5108794" y="6047168"/>
            <a:ext cx="1836199" cy="4010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271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1235-ADA9-4953-A42E-3BFEF8E9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163330"/>
            <a:ext cx="9720072" cy="791639"/>
          </a:xfrm>
        </p:spPr>
        <p:txBody>
          <a:bodyPr/>
          <a:lstStyle/>
          <a:p>
            <a:r>
              <a:rPr lang="en-US" dirty="0"/>
              <a:t>Update car status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C9EC9-23D3-4AF3-AD4C-F979C7761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71145"/>
            <a:ext cx="9720071" cy="4638215"/>
          </a:xfrm>
        </p:spPr>
        <p:txBody>
          <a:bodyPr/>
          <a:lstStyle/>
          <a:p>
            <a:r>
              <a:rPr lang="en-US" dirty="0"/>
              <a:t>Update Patrol Car Status</a:t>
            </a:r>
          </a:p>
          <a:p>
            <a:r>
              <a:rPr lang="en-US" dirty="0"/>
              <a:t>Select Patrol Car number: </a:t>
            </a:r>
          </a:p>
          <a:p>
            <a:endParaRPr lang="en-US" dirty="0"/>
          </a:p>
          <a:p>
            <a:r>
              <a:rPr lang="en-US" dirty="0"/>
              <a:t>Display incident:</a:t>
            </a:r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3E1E72-8145-49B2-8F93-F076EE5C0191}"/>
              </a:ext>
            </a:extLst>
          </p:cNvPr>
          <p:cNvSpPr/>
          <p:nvPr/>
        </p:nvSpPr>
        <p:spPr>
          <a:xfrm>
            <a:off x="1024126" y="967666"/>
            <a:ext cx="9720071" cy="4616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254BF5-2918-400F-BE1E-45B6D747D4FF}"/>
              </a:ext>
            </a:extLst>
          </p:cNvPr>
          <p:cNvSpPr/>
          <p:nvPr/>
        </p:nvSpPr>
        <p:spPr>
          <a:xfrm>
            <a:off x="3515363" y="969035"/>
            <a:ext cx="2463316" cy="4616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Car Status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427A0-7AE2-4898-90D9-9611419AAFC1}"/>
              </a:ext>
            </a:extLst>
          </p:cNvPr>
          <p:cNvSpPr txBox="1"/>
          <p:nvPr/>
        </p:nvSpPr>
        <p:spPr>
          <a:xfrm>
            <a:off x="1176964" y="1013984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Calls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3CB41-DCBC-4526-8BF9-136F9311235D}"/>
              </a:ext>
            </a:extLst>
          </p:cNvPr>
          <p:cNvSpPr txBox="1"/>
          <p:nvPr/>
        </p:nvSpPr>
        <p:spPr>
          <a:xfrm>
            <a:off x="5884161" y="1012054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Report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A91D25-A5D2-4693-867A-2F2207D862FD}"/>
              </a:ext>
            </a:extLst>
          </p:cNvPr>
          <p:cNvSpPr txBox="1"/>
          <p:nvPr/>
        </p:nvSpPr>
        <p:spPr>
          <a:xfrm>
            <a:off x="8288276" y="1012054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View History</a:t>
            </a:r>
            <a:endParaRPr lang="en-S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D5A235-1C05-4246-BED0-51AA9806FBE5}"/>
              </a:ext>
            </a:extLst>
          </p:cNvPr>
          <p:cNvCxnSpPr/>
          <p:nvPr/>
        </p:nvCxnSpPr>
        <p:spPr>
          <a:xfrm>
            <a:off x="8135261" y="1045798"/>
            <a:ext cx="0" cy="301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B2403C1-97BF-46CF-AD1B-FC3E25FC2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054457"/>
              </p:ext>
            </p:extLst>
          </p:nvPr>
        </p:nvGraphicFramePr>
        <p:xfrm>
          <a:off x="1024126" y="3749735"/>
          <a:ext cx="9720060" cy="11091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44012">
                  <a:extLst>
                    <a:ext uri="{9D8B030D-6E8A-4147-A177-3AD203B41FA5}">
                      <a16:colId xmlns:a16="http://schemas.microsoft.com/office/drawing/2014/main" val="3824211951"/>
                    </a:ext>
                  </a:extLst>
                </a:gridCol>
                <a:gridCol w="1944012">
                  <a:extLst>
                    <a:ext uri="{9D8B030D-6E8A-4147-A177-3AD203B41FA5}">
                      <a16:colId xmlns:a16="http://schemas.microsoft.com/office/drawing/2014/main" val="2537433710"/>
                    </a:ext>
                  </a:extLst>
                </a:gridCol>
                <a:gridCol w="1944012">
                  <a:extLst>
                    <a:ext uri="{9D8B030D-6E8A-4147-A177-3AD203B41FA5}">
                      <a16:colId xmlns:a16="http://schemas.microsoft.com/office/drawing/2014/main" val="2315324240"/>
                    </a:ext>
                  </a:extLst>
                </a:gridCol>
                <a:gridCol w="1944012">
                  <a:extLst>
                    <a:ext uri="{9D8B030D-6E8A-4147-A177-3AD203B41FA5}">
                      <a16:colId xmlns:a16="http://schemas.microsoft.com/office/drawing/2014/main" val="983626939"/>
                    </a:ext>
                  </a:extLst>
                </a:gridCol>
                <a:gridCol w="1944012">
                  <a:extLst>
                    <a:ext uri="{9D8B030D-6E8A-4147-A177-3AD203B41FA5}">
                      <a16:colId xmlns:a16="http://schemas.microsoft.com/office/drawing/2014/main" val="1227961978"/>
                    </a:ext>
                  </a:extLst>
                </a:gridCol>
              </a:tblGrid>
              <a:tr h="554568">
                <a:tc>
                  <a:txBody>
                    <a:bodyPr/>
                    <a:lstStyle/>
                    <a:p>
                      <a:r>
                        <a:rPr lang="en-US" dirty="0"/>
                        <a:t>Patrol Car No: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Returned: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Selection: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46641"/>
                  </a:ext>
                </a:extLst>
              </a:tr>
              <a:tr h="554568">
                <a:tc>
                  <a:txBody>
                    <a:bodyPr/>
                    <a:lstStyle/>
                    <a:p>
                      <a:r>
                        <a:rPr lang="en-US" dirty="0"/>
                        <a:t>01036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22/12/2020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Dispatched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26458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4CEF7D-4A95-4F11-8957-2A681C1D22EE}"/>
              </a:ext>
            </a:extLst>
          </p:cNvPr>
          <p:cNvSpPr/>
          <p:nvPr/>
        </p:nvSpPr>
        <p:spPr>
          <a:xfrm>
            <a:off x="4165983" y="2174653"/>
            <a:ext cx="4314548" cy="3728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79965-0265-4790-95FA-2701C319041B}"/>
              </a:ext>
            </a:extLst>
          </p:cNvPr>
          <p:cNvCxnSpPr>
            <a:cxnSpLocks/>
          </p:cNvCxnSpPr>
          <p:nvPr/>
        </p:nvCxnSpPr>
        <p:spPr>
          <a:xfrm>
            <a:off x="8132871" y="2174653"/>
            <a:ext cx="0" cy="377235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98B07D73-4AE3-4D22-9485-6456B1C5E243}"/>
              </a:ext>
            </a:extLst>
          </p:cNvPr>
          <p:cNvSpPr/>
          <p:nvPr/>
        </p:nvSpPr>
        <p:spPr>
          <a:xfrm rot="10800000">
            <a:off x="8197759" y="2280584"/>
            <a:ext cx="199695" cy="187734"/>
          </a:xfrm>
          <a:prstGeom prst="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36BB918-3729-4C21-B5E1-3A76DD844828}"/>
              </a:ext>
            </a:extLst>
          </p:cNvPr>
          <p:cNvSpPr/>
          <p:nvPr/>
        </p:nvSpPr>
        <p:spPr>
          <a:xfrm>
            <a:off x="8912772" y="4418821"/>
            <a:ext cx="1725033" cy="34236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4080FF-37C1-4099-BC80-8938D8299D6E}"/>
              </a:ext>
            </a:extLst>
          </p:cNvPr>
          <p:cNvSpPr/>
          <p:nvPr/>
        </p:nvSpPr>
        <p:spPr>
          <a:xfrm>
            <a:off x="5108794" y="6047168"/>
            <a:ext cx="1836199" cy="4010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404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EB8E-FCDA-472E-8156-28142C53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163331"/>
            <a:ext cx="9720072" cy="770618"/>
          </a:xfrm>
        </p:spPr>
        <p:txBody>
          <a:bodyPr/>
          <a:lstStyle/>
          <a:p>
            <a:r>
              <a:rPr lang="en-US" dirty="0"/>
              <a:t>Report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1D2C6-CBEA-4781-B36B-9417EA684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81655"/>
            <a:ext cx="9720071" cy="4627705"/>
          </a:xfrm>
        </p:spPr>
        <p:txBody>
          <a:bodyPr/>
          <a:lstStyle/>
          <a:p>
            <a:r>
              <a:rPr lang="en-US" dirty="0"/>
              <a:t>Enter a date (dd/mm/</a:t>
            </a:r>
            <a:r>
              <a:rPr lang="en-US" dirty="0" err="1"/>
              <a:t>yyyy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DF2930-62EF-45C8-88FE-BF75791A0F59}"/>
              </a:ext>
            </a:extLst>
          </p:cNvPr>
          <p:cNvSpPr/>
          <p:nvPr/>
        </p:nvSpPr>
        <p:spPr>
          <a:xfrm>
            <a:off x="1024126" y="967666"/>
            <a:ext cx="9720071" cy="4616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09BD8-F90D-4CD0-8570-B4E9A987DA86}"/>
              </a:ext>
            </a:extLst>
          </p:cNvPr>
          <p:cNvSpPr txBox="1"/>
          <p:nvPr/>
        </p:nvSpPr>
        <p:spPr>
          <a:xfrm>
            <a:off x="1176964" y="1013984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Calls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62D74-8F3A-4329-8767-87A4CAEEC218}"/>
              </a:ext>
            </a:extLst>
          </p:cNvPr>
          <p:cNvSpPr txBox="1"/>
          <p:nvPr/>
        </p:nvSpPr>
        <p:spPr>
          <a:xfrm>
            <a:off x="3530623" y="1012054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Car Status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62448-826B-4306-B5A3-0A478F279480}"/>
              </a:ext>
            </a:extLst>
          </p:cNvPr>
          <p:cNvSpPr txBox="1"/>
          <p:nvPr/>
        </p:nvSpPr>
        <p:spPr>
          <a:xfrm>
            <a:off x="8288276" y="1012054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View History</a:t>
            </a:r>
            <a:endParaRPr lang="en-S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56D246-25DA-4CE6-ADCD-0C1929FCDB94}"/>
              </a:ext>
            </a:extLst>
          </p:cNvPr>
          <p:cNvCxnSpPr/>
          <p:nvPr/>
        </p:nvCxnSpPr>
        <p:spPr>
          <a:xfrm>
            <a:off x="3536638" y="1045799"/>
            <a:ext cx="0" cy="301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C0D8B8-4455-443A-ACBA-5EE125CD4E9D}"/>
              </a:ext>
            </a:extLst>
          </p:cNvPr>
          <p:cNvSpPr/>
          <p:nvPr/>
        </p:nvSpPr>
        <p:spPr>
          <a:xfrm>
            <a:off x="5790387" y="967666"/>
            <a:ext cx="2463316" cy="4616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</a:t>
            </a:r>
            <a:endParaRPr lang="en-S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4D9D56-92F4-4767-AC9D-3FD1A7C8D19A}"/>
              </a:ext>
            </a:extLst>
          </p:cNvPr>
          <p:cNvSpPr/>
          <p:nvPr/>
        </p:nvSpPr>
        <p:spPr>
          <a:xfrm>
            <a:off x="6429649" y="2142458"/>
            <a:ext cx="4314548" cy="3728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011D39-F028-4B02-B065-F9594A278CEC}"/>
              </a:ext>
            </a:extLst>
          </p:cNvPr>
          <p:cNvCxnSpPr>
            <a:cxnSpLocks/>
          </p:cNvCxnSpPr>
          <p:nvPr/>
        </p:nvCxnSpPr>
        <p:spPr>
          <a:xfrm>
            <a:off x="10396537" y="2142458"/>
            <a:ext cx="0" cy="377235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8D6C1E6-ED23-494B-9E57-508A11270366}"/>
              </a:ext>
            </a:extLst>
          </p:cNvPr>
          <p:cNvSpPr/>
          <p:nvPr/>
        </p:nvSpPr>
        <p:spPr>
          <a:xfrm rot="10800000">
            <a:off x="10461425" y="2248389"/>
            <a:ext cx="199695" cy="187734"/>
          </a:xfrm>
          <a:prstGeom prst="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E197E3-5743-44CF-8877-FC1567728BDA}"/>
              </a:ext>
            </a:extLst>
          </p:cNvPr>
          <p:cNvSpPr/>
          <p:nvPr/>
        </p:nvSpPr>
        <p:spPr>
          <a:xfrm>
            <a:off x="1176964" y="2142458"/>
            <a:ext cx="4314548" cy="3728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69B017-0D70-4B28-B8AF-E068F212D356}"/>
              </a:ext>
            </a:extLst>
          </p:cNvPr>
          <p:cNvSpPr/>
          <p:nvPr/>
        </p:nvSpPr>
        <p:spPr>
          <a:xfrm>
            <a:off x="1110037" y="2775605"/>
            <a:ext cx="1836199" cy="4010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Report</a:t>
            </a:r>
            <a:endParaRPr lang="en-SG" dirty="0"/>
          </a:p>
        </p:txBody>
      </p:sp>
      <p:graphicFrame>
        <p:nvGraphicFramePr>
          <p:cNvPr id="15" name="Table 17">
            <a:extLst>
              <a:ext uri="{FF2B5EF4-FFF2-40B4-BE49-F238E27FC236}">
                <a16:creationId xmlns:a16="http://schemas.microsoft.com/office/drawing/2014/main" id="{6B7E5F33-6BD4-4286-A816-39CB0018D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130591"/>
              </p:ext>
            </p:extLst>
          </p:nvPr>
        </p:nvGraphicFramePr>
        <p:xfrm>
          <a:off x="1016732" y="3443232"/>
          <a:ext cx="9727466" cy="27429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5240">
                  <a:extLst>
                    <a:ext uri="{9D8B030D-6E8A-4147-A177-3AD203B41FA5}">
                      <a16:colId xmlns:a16="http://schemas.microsoft.com/office/drawing/2014/main" val="2432391876"/>
                    </a:ext>
                  </a:extLst>
                </a:gridCol>
                <a:gridCol w="1284036">
                  <a:extLst>
                    <a:ext uri="{9D8B030D-6E8A-4147-A177-3AD203B41FA5}">
                      <a16:colId xmlns:a16="http://schemas.microsoft.com/office/drawing/2014/main" val="3369933822"/>
                    </a:ext>
                  </a:extLst>
                </a:gridCol>
                <a:gridCol w="1389638">
                  <a:extLst>
                    <a:ext uri="{9D8B030D-6E8A-4147-A177-3AD203B41FA5}">
                      <a16:colId xmlns:a16="http://schemas.microsoft.com/office/drawing/2014/main" val="186383742"/>
                    </a:ext>
                  </a:extLst>
                </a:gridCol>
                <a:gridCol w="1389638">
                  <a:extLst>
                    <a:ext uri="{9D8B030D-6E8A-4147-A177-3AD203B41FA5}">
                      <a16:colId xmlns:a16="http://schemas.microsoft.com/office/drawing/2014/main" val="3747659009"/>
                    </a:ext>
                  </a:extLst>
                </a:gridCol>
                <a:gridCol w="1389638">
                  <a:extLst>
                    <a:ext uri="{9D8B030D-6E8A-4147-A177-3AD203B41FA5}">
                      <a16:colId xmlns:a16="http://schemas.microsoft.com/office/drawing/2014/main" val="3841324639"/>
                    </a:ext>
                  </a:extLst>
                </a:gridCol>
                <a:gridCol w="1462857">
                  <a:extLst>
                    <a:ext uri="{9D8B030D-6E8A-4147-A177-3AD203B41FA5}">
                      <a16:colId xmlns:a16="http://schemas.microsoft.com/office/drawing/2014/main" val="3492426567"/>
                    </a:ext>
                  </a:extLst>
                </a:gridCol>
                <a:gridCol w="1316419">
                  <a:extLst>
                    <a:ext uri="{9D8B030D-6E8A-4147-A177-3AD203B41FA5}">
                      <a16:colId xmlns:a16="http://schemas.microsoft.com/office/drawing/2014/main" val="4081737082"/>
                    </a:ext>
                  </a:extLst>
                </a:gridCol>
              </a:tblGrid>
              <a:tr h="487599">
                <a:tc>
                  <a:txBody>
                    <a:bodyPr/>
                    <a:lstStyle/>
                    <a:p>
                      <a:r>
                        <a:rPr lang="en-US" dirty="0"/>
                        <a:t>Time Legend: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 No.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Incident: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Dispatched: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Car Reached Site: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 For Details: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56181"/>
                  </a:ext>
                </a:extLst>
              </a:tr>
              <a:tr h="487599">
                <a:tc>
                  <a:txBody>
                    <a:bodyPr/>
                    <a:lstStyle/>
                    <a:p>
                      <a:r>
                        <a:rPr lang="en-US" dirty="0"/>
                        <a:t>12.15pm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027720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Traffic Hazard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XYZ Road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12.40pm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7241"/>
                  </a:ext>
                </a:extLst>
              </a:tr>
              <a:tr h="48759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084972"/>
                  </a:ext>
                </a:extLst>
              </a:tr>
              <a:tr h="48759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596189"/>
                  </a:ext>
                </a:extLst>
              </a:tr>
              <a:tr h="48759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726262"/>
                  </a:ext>
                </a:extLst>
              </a:tr>
            </a:tbl>
          </a:graphicData>
        </a:graphic>
      </p:graphicFrame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7EB4529-239D-42A1-A718-47ED10C33342}"/>
              </a:ext>
            </a:extLst>
          </p:cNvPr>
          <p:cNvSpPr/>
          <p:nvPr/>
        </p:nvSpPr>
        <p:spPr>
          <a:xfrm>
            <a:off x="9501353" y="4199010"/>
            <a:ext cx="1156277" cy="4191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179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CD6E-FAAC-490B-A9D4-8F793685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731" y="174917"/>
            <a:ext cx="9720072" cy="796170"/>
          </a:xfrm>
        </p:spPr>
        <p:txBody>
          <a:bodyPr>
            <a:normAutofit/>
          </a:bodyPr>
          <a:lstStyle/>
          <a:p>
            <a:r>
              <a:rPr lang="en-US" dirty="0"/>
              <a:t>View history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874C-0EE0-4291-970D-A41FD15CF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76552"/>
            <a:ext cx="9720071" cy="2611954"/>
          </a:xfrm>
        </p:spPr>
        <p:txBody>
          <a:bodyPr/>
          <a:lstStyle/>
          <a:p>
            <a:r>
              <a:rPr lang="en-US" dirty="0"/>
              <a:t>Search Caller by: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Caller Name: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Contact Phone Number: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Location: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Date Of Call: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28E2FF-3B91-4DE8-ABA3-C3A44DDFFE24}"/>
              </a:ext>
            </a:extLst>
          </p:cNvPr>
          <p:cNvSpPr/>
          <p:nvPr/>
        </p:nvSpPr>
        <p:spPr>
          <a:xfrm>
            <a:off x="1024126" y="967666"/>
            <a:ext cx="9720071" cy="4616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7C3C2A-8DFA-4145-BF23-A5FEB00A7725}"/>
              </a:ext>
            </a:extLst>
          </p:cNvPr>
          <p:cNvSpPr/>
          <p:nvPr/>
        </p:nvSpPr>
        <p:spPr>
          <a:xfrm>
            <a:off x="8283997" y="972196"/>
            <a:ext cx="2463316" cy="4616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History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8D6B5-5E11-43A9-9C39-D40B1E395B39}"/>
              </a:ext>
            </a:extLst>
          </p:cNvPr>
          <p:cNvSpPr txBox="1"/>
          <p:nvPr/>
        </p:nvSpPr>
        <p:spPr>
          <a:xfrm>
            <a:off x="3610680" y="1012054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Car Status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E0987-4385-49DE-8398-D513AE558F5B}"/>
              </a:ext>
            </a:extLst>
          </p:cNvPr>
          <p:cNvSpPr txBox="1"/>
          <p:nvPr/>
        </p:nvSpPr>
        <p:spPr>
          <a:xfrm>
            <a:off x="5884161" y="1012054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Report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E0A18-735C-45D8-BE2E-E7698EAEAD5B}"/>
              </a:ext>
            </a:extLst>
          </p:cNvPr>
          <p:cNvSpPr txBox="1"/>
          <p:nvPr/>
        </p:nvSpPr>
        <p:spPr>
          <a:xfrm>
            <a:off x="1112047" y="1012899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Calls</a:t>
            </a:r>
            <a:endParaRPr lang="en-S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D18C-7C94-4C7C-9687-27D82D5559B2}"/>
              </a:ext>
            </a:extLst>
          </p:cNvPr>
          <p:cNvCxnSpPr/>
          <p:nvPr/>
        </p:nvCxnSpPr>
        <p:spPr>
          <a:xfrm>
            <a:off x="6026894" y="1045799"/>
            <a:ext cx="0" cy="301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B952BF-B335-4BD2-A2BD-7C22BF5FD8C0}"/>
              </a:ext>
            </a:extLst>
          </p:cNvPr>
          <p:cNvCxnSpPr/>
          <p:nvPr/>
        </p:nvCxnSpPr>
        <p:spPr>
          <a:xfrm>
            <a:off x="3480301" y="1045799"/>
            <a:ext cx="0" cy="301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F5E45A-DAB8-4ACE-BB94-6315DCD341E7}"/>
              </a:ext>
            </a:extLst>
          </p:cNvPr>
          <p:cNvSpPr/>
          <p:nvPr/>
        </p:nvSpPr>
        <p:spPr>
          <a:xfrm>
            <a:off x="3898415" y="2127262"/>
            <a:ext cx="4395169" cy="336723"/>
          </a:xfrm>
          <a:prstGeom prst="roundRect">
            <a:avLst>
              <a:gd name="adj" fmla="val 612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2C704D-9119-40EE-94AE-E326C60B9BED}"/>
              </a:ext>
            </a:extLst>
          </p:cNvPr>
          <p:cNvSpPr/>
          <p:nvPr/>
        </p:nvSpPr>
        <p:spPr>
          <a:xfrm>
            <a:off x="3898415" y="2646386"/>
            <a:ext cx="4395169" cy="336723"/>
          </a:xfrm>
          <a:prstGeom prst="roundRect">
            <a:avLst>
              <a:gd name="adj" fmla="val 612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4BDE31-4879-43EB-B37A-992BCAD89103}"/>
              </a:ext>
            </a:extLst>
          </p:cNvPr>
          <p:cNvSpPr/>
          <p:nvPr/>
        </p:nvSpPr>
        <p:spPr>
          <a:xfrm>
            <a:off x="3898415" y="3165510"/>
            <a:ext cx="4395169" cy="336723"/>
          </a:xfrm>
          <a:prstGeom prst="roundRect">
            <a:avLst>
              <a:gd name="adj" fmla="val 612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C04ACA-BA52-4E6B-8E65-8B6FD5F9A1D5}"/>
              </a:ext>
            </a:extLst>
          </p:cNvPr>
          <p:cNvSpPr/>
          <p:nvPr/>
        </p:nvSpPr>
        <p:spPr>
          <a:xfrm>
            <a:off x="3898415" y="3642594"/>
            <a:ext cx="4395169" cy="336723"/>
          </a:xfrm>
          <a:prstGeom prst="roundRect">
            <a:avLst>
              <a:gd name="adj" fmla="val 612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D96E72-7E2B-4418-BF56-E56D1F74B3FE}"/>
              </a:ext>
            </a:extLst>
          </p:cNvPr>
          <p:cNvSpPr/>
          <p:nvPr/>
        </p:nvSpPr>
        <p:spPr>
          <a:xfrm>
            <a:off x="1016731" y="4188506"/>
            <a:ext cx="1836199" cy="4010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  <a:endParaRPr lang="en-SG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546A357-0B90-49E4-8DB4-D451CC70E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981126"/>
              </p:ext>
            </p:extLst>
          </p:nvPr>
        </p:nvGraphicFramePr>
        <p:xfrm>
          <a:off x="1016732" y="4805507"/>
          <a:ext cx="9727466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5240">
                  <a:extLst>
                    <a:ext uri="{9D8B030D-6E8A-4147-A177-3AD203B41FA5}">
                      <a16:colId xmlns:a16="http://schemas.microsoft.com/office/drawing/2014/main" val="2432391876"/>
                    </a:ext>
                  </a:extLst>
                </a:gridCol>
                <a:gridCol w="1284036">
                  <a:extLst>
                    <a:ext uri="{9D8B030D-6E8A-4147-A177-3AD203B41FA5}">
                      <a16:colId xmlns:a16="http://schemas.microsoft.com/office/drawing/2014/main" val="3369933822"/>
                    </a:ext>
                  </a:extLst>
                </a:gridCol>
                <a:gridCol w="1389638">
                  <a:extLst>
                    <a:ext uri="{9D8B030D-6E8A-4147-A177-3AD203B41FA5}">
                      <a16:colId xmlns:a16="http://schemas.microsoft.com/office/drawing/2014/main" val="186383742"/>
                    </a:ext>
                  </a:extLst>
                </a:gridCol>
                <a:gridCol w="1389638">
                  <a:extLst>
                    <a:ext uri="{9D8B030D-6E8A-4147-A177-3AD203B41FA5}">
                      <a16:colId xmlns:a16="http://schemas.microsoft.com/office/drawing/2014/main" val="3747659009"/>
                    </a:ext>
                  </a:extLst>
                </a:gridCol>
                <a:gridCol w="1389638">
                  <a:extLst>
                    <a:ext uri="{9D8B030D-6E8A-4147-A177-3AD203B41FA5}">
                      <a16:colId xmlns:a16="http://schemas.microsoft.com/office/drawing/2014/main" val="3841324639"/>
                    </a:ext>
                  </a:extLst>
                </a:gridCol>
                <a:gridCol w="1462857">
                  <a:extLst>
                    <a:ext uri="{9D8B030D-6E8A-4147-A177-3AD203B41FA5}">
                      <a16:colId xmlns:a16="http://schemas.microsoft.com/office/drawing/2014/main" val="3492426567"/>
                    </a:ext>
                  </a:extLst>
                </a:gridCol>
                <a:gridCol w="1316419">
                  <a:extLst>
                    <a:ext uri="{9D8B030D-6E8A-4147-A177-3AD203B41FA5}">
                      <a16:colId xmlns:a16="http://schemas.microsoft.com/office/drawing/2014/main" val="4081737082"/>
                    </a:ext>
                  </a:extLst>
                </a:gridCol>
              </a:tblGrid>
              <a:tr h="487599">
                <a:tc>
                  <a:txBody>
                    <a:bodyPr/>
                    <a:lstStyle/>
                    <a:p>
                      <a:r>
                        <a:rPr lang="en-US" dirty="0"/>
                        <a:t>Time Legend: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 No.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Incident: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Dispatched: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Car Reached Site: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 For Details: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56181"/>
                  </a:ext>
                </a:extLst>
              </a:tr>
              <a:tr h="487599">
                <a:tc>
                  <a:txBody>
                    <a:bodyPr/>
                    <a:lstStyle/>
                    <a:p>
                      <a:r>
                        <a:rPr lang="en-US" dirty="0"/>
                        <a:t>12.15pm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027720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Traffic Hazard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XYZ Road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12.40pm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7241"/>
                  </a:ext>
                </a:extLst>
              </a:tr>
            </a:tbl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D8D4CB7-9C3C-470B-AD9C-4169664658B4}"/>
              </a:ext>
            </a:extLst>
          </p:cNvPr>
          <p:cNvSpPr/>
          <p:nvPr/>
        </p:nvSpPr>
        <p:spPr>
          <a:xfrm>
            <a:off x="8900604" y="6282048"/>
            <a:ext cx="1836199" cy="4010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Again</a:t>
            </a:r>
            <a:endParaRPr lang="en-SG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2B57C5-613B-4E69-8D6C-FEEF2F8623AC}"/>
              </a:ext>
            </a:extLst>
          </p:cNvPr>
          <p:cNvSpPr/>
          <p:nvPr/>
        </p:nvSpPr>
        <p:spPr>
          <a:xfrm>
            <a:off x="9501353" y="5561285"/>
            <a:ext cx="1156277" cy="4191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06640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422</Words>
  <Application>Microsoft Office PowerPoint</Application>
  <PresentationFormat>Widescreen</PresentationFormat>
  <Paragraphs>181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Integral</vt:lpstr>
      <vt:lpstr>Project User Interface Design</vt:lpstr>
      <vt:lpstr>PESS</vt:lpstr>
      <vt:lpstr>LOG cALL</vt:lpstr>
      <vt:lpstr>Duplicate call</vt:lpstr>
      <vt:lpstr>Dispatch</vt:lpstr>
      <vt:lpstr>Update car status</vt:lpstr>
      <vt:lpstr>Update car status</vt:lpstr>
      <vt:lpstr>Report</vt:lpstr>
      <vt:lpstr>View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User Interface Design</dc:title>
  <dc:creator>toh yin lian</dc:creator>
  <cp:lastModifiedBy>toh yin lian</cp:lastModifiedBy>
  <cp:revision>27</cp:revision>
  <dcterms:created xsi:type="dcterms:W3CDTF">2020-05-02T13:54:21Z</dcterms:created>
  <dcterms:modified xsi:type="dcterms:W3CDTF">2020-05-08T07:38:52Z</dcterms:modified>
</cp:coreProperties>
</file>